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8"/>
    <p:sldMasterId id="2147483821" r:id="rId9"/>
    <p:sldMasterId id="2147483648" r:id="rId10"/>
  </p:sldMasterIdLst>
  <p:notesMasterIdLst>
    <p:notesMasterId r:id="rId59"/>
  </p:notesMasterIdLst>
  <p:handoutMasterIdLst>
    <p:handoutMasterId r:id="rId60"/>
  </p:handoutMasterIdLst>
  <p:sldIdLst>
    <p:sldId id="2147327735" r:id="rId11"/>
    <p:sldId id="2145705362" r:id="rId12"/>
    <p:sldId id="2147326913" r:id="rId13"/>
    <p:sldId id="263" r:id="rId14"/>
    <p:sldId id="356" r:id="rId15"/>
    <p:sldId id="2147327733" r:id="rId16"/>
    <p:sldId id="375" r:id="rId17"/>
    <p:sldId id="2147474969" r:id="rId18"/>
    <p:sldId id="2147474970" r:id="rId19"/>
    <p:sldId id="2147469832" r:id="rId20"/>
    <p:sldId id="326" r:id="rId21"/>
    <p:sldId id="2147376489" r:id="rId22"/>
    <p:sldId id="358" r:id="rId23"/>
    <p:sldId id="2147326915" r:id="rId24"/>
    <p:sldId id="2147327236" r:id="rId25"/>
    <p:sldId id="2147474974" r:id="rId26"/>
    <p:sldId id="2147327231" r:id="rId27"/>
    <p:sldId id="2147327724" r:id="rId28"/>
    <p:sldId id="2145705425" r:id="rId29"/>
    <p:sldId id="2147474975" r:id="rId30"/>
    <p:sldId id="2145705365" r:id="rId31"/>
    <p:sldId id="2147474971" r:id="rId32"/>
    <p:sldId id="2147474973" r:id="rId33"/>
    <p:sldId id="2147474964" r:id="rId34"/>
    <p:sldId id="2145705406" r:id="rId35"/>
    <p:sldId id="2145705394" r:id="rId36"/>
    <p:sldId id="2147474968" r:id="rId37"/>
    <p:sldId id="2147326943" r:id="rId38"/>
    <p:sldId id="2145705505" r:id="rId39"/>
    <p:sldId id="2145705513" r:id="rId40"/>
    <p:sldId id="3952" r:id="rId41"/>
    <p:sldId id="2145705504" r:id="rId42"/>
    <p:sldId id="2145705514" r:id="rId43"/>
    <p:sldId id="2145705503" r:id="rId44"/>
    <p:sldId id="2147474976" r:id="rId45"/>
    <p:sldId id="2145705460" r:id="rId46"/>
    <p:sldId id="2147327794" r:id="rId47"/>
    <p:sldId id="2075" r:id="rId48"/>
    <p:sldId id="2147326981" r:id="rId49"/>
    <p:sldId id="2145704291" r:id="rId50"/>
    <p:sldId id="2147474965" r:id="rId51"/>
    <p:sldId id="2147474966" r:id="rId52"/>
    <p:sldId id="2147474967" r:id="rId53"/>
    <p:sldId id="348" r:id="rId54"/>
    <p:sldId id="2147327004" r:id="rId55"/>
    <p:sldId id="2147327718" r:id="rId56"/>
    <p:sldId id="2147326907" r:id="rId57"/>
    <p:sldId id="368" r:id="rId58"/>
  </p:sldIdLst>
  <p:sldSz cx="12192000" cy="6858000"/>
  <p:notesSz cx="6858000" cy="9144000"/>
  <p:defaultTextStyle>
    <a:defPPr>
      <a:defRPr lang="en-US"/>
    </a:defPPr>
    <a:lvl1pPr marL="0" indent="-288000" algn="l" defTabSz="914400" rtl="0" eaLnBrk="1" latinLnBrk="0" hangingPunct="1">
      <a:lnSpc>
        <a:spcPct val="150000"/>
      </a:lnSpc>
      <a:spcBef>
        <a:spcPts val="0"/>
      </a:spcBef>
      <a:buFontTx/>
      <a:buNone/>
      <a:defRPr sz="1600" kern="1200">
        <a:solidFill>
          <a:schemeClr val="tx1"/>
        </a:solidFill>
        <a:latin typeface="+mn-lt"/>
        <a:ea typeface="+mn-ea"/>
        <a:cs typeface="+mn-cs"/>
      </a:defRPr>
    </a:lvl1pPr>
    <a:lvl2pPr marL="288000" indent="-288000" algn="l" defTabSz="914400" rtl="0" eaLnBrk="1" latinLnBrk="0" hangingPunct="1">
      <a:lnSpc>
        <a:spcPct val="110000"/>
      </a:lnSpc>
      <a:spcBef>
        <a:spcPts val="0"/>
      </a:spcBef>
      <a:spcAft>
        <a:spcPts val="500"/>
      </a:spcAft>
      <a:buClr>
        <a:schemeClr val="tx1"/>
      </a:buClr>
      <a:buFont typeface="Courier New" panose="02070309020205020404" pitchFamily="49" charset="0"/>
      <a:buChar char="o"/>
      <a:defRPr sz="1400" kern="1200">
        <a:solidFill>
          <a:schemeClr val="tx1"/>
        </a:solidFill>
        <a:latin typeface="+mn-lt"/>
        <a:ea typeface="+mn-ea"/>
        <a:cs typeface="+mn-cs"/>
      </a:defRPr>
    </a:lvl2pPr>
    <a:lvl3pPr marL="576000" indent="-288000" algn="l" defTabSz="914400" rtl="0" eaLnBrk="1" latinLnBrk="0" hangingPunct="1">
      <a:lnSpc>
        <a:spcPct val="110000"/>
      </a:lnSpc>
      <a:spcBef>
        <a:spcPts val="0"/>
      </a:spcBef>
      <a:spcAft>
        <a:spcPts val="500"/>
      </a:spcAft>
      <a:buClr>
        <a:schemeClr val="tx1"/>
      </a:buClr>
      <a:buFont typeface="Wingdings" panose="05000000000000000000" pitchFamily="2" charset="2"/>
      <a:buChar char="§"/>
      <a:defRPr sz="1200" kern="1200">
        <a:solidFill>
          <a:schemeClr val="tx1"/>
        </a:solidFill>
        <a:latin typeface="+mn-lt"/>
        <a:ea typeface="+mn-ea"/>
        <a:cs typeface="+mn-cs"/>
      </a:defRPr>
    </a:lvl3pPr>
    <a:lvl4pPr marL="864000" indent="-288000" algn="l" defTabSz="914400" rtl="0" eaLnBrk="1" latinLnBrk="0" hangingPunct="1">
      <a:lnSpc>
        <a:spcPct val="110000"/>
      </a:lnSpc>
      <a:spcBef>
        <a:spcPts val="0"/>
      </a:spcBef>
      <a:spcAft>
        <a:spcPts val="500"/>
      </a:spcAft>
      <a:buClr>
        <a:schemeClr val="tx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10000"/>
      </a:lnSpc>
      <a:spcBef>
        <a:spcPts val="0"/>
      </a:spcBef>
      <a:spcAft>
        <a:spcPts val="500"/>
      </a:spcAft>
      <a:buClr>
        <a:schemeClr val="tx1"/>
      </a:buClr>
      <a:buFont typeface="Wingdings" panose="05000000000000000000" pitchFamily="2" charset="2"/>
      <a:buChar char="§"/>
      <a:defRPr sz="1200" kern="1200">
        <a:solidFill>
          <a:schemeClr val="tx1"/>
        </a:solidFill>
        <a:latin typeface="+mn-lt"/>
        <a:ea typeface="+mn-ea"/>
        <a:cs typeface="+mn-cs"/>
      </a:defRPr>
    </a:lvl5pPr>
    <a:lvl6pPr marL="1440000" indent="-288000" algn="l" defTabSz="914400" rtl="0" eaLnBrk="1" latinLnBrk="0" hangingPunct="1">
      <a:lnSpc>
        <a:spcPct val="110000"/>
      </a:lnSpc>
      <a:spcBef>
        <a:spcPts val="0"/>
      </a:spcBef>
      <a:spcAft>
        <a:spcPts val="500"/>
      </a:spcAft>
      <a:buClr>
        <a:schemeClr val="tx1"/>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10000"/>
      </a:lnSpc>
      <a:spcBef>
        <a:spcPts val="0"/>
      </a:spcBef>
      <a:spcAft>
        <a:spcPts val="5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10000"/>
      </a:lnSpc>
      <a:spcBef>
        <a:spcPts val="0"/>
      </a:spcBef>
      <a:spcAft>
        <a:spcPts val="5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10000"/>
      </a:lnSpc>
      <a:spcBef>
        <a:spcPts val="0"/>
      </a:spcBef>
      <a:spcAft>
        <a:spcPts val="500"/>
      </a:spcAft>
      <a:buClr>
        <a:schemeClr val="tx1"/>
      </a:buClr>
      <a:buFont typeface="Wingdings" panose="05000000000000000000" pitchFamily="2" charset="2"/>
      <a:buChar char="§"/>
      <a:defRPr sz="12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111162C-1CF6-F86F-EE06-37163848E304}" name="Charlotte Newman" initials="CN" userId="S::c.newman@skimgroup.com::61ffff81-fa4c-4770-9321-36a21548fa28" providerId="AD"/>
  <p188:author id="{ED3F2236-6CCA-AB66-E16D-BCE036AB5479}" name="David Voxlin" initials="DV" userId="S::d.voxlin@skimgroup.com::258dd403-3e1c-41ae-945f-6fc9589c3ca2" providerId="AD"/>
  <p188:author id="{0175475F-52F3-08FA-924D-D723D91B1ADB}" name="Mini Kalivianakis" initials="MK" userId="S::m.kalivianakis@skimgroup.com::ae3ae5d6-8948-4417-84b5-f46b92f2b6d5" providerId="AD"/>
  <p188:author id="{E56F32A8-AB79-3A4D-9383-46D4FBEF8003}" name="Harini Ravi" initials="HR" userId="S::h.ravi@skimgroup.com::5166ff31-dcdf-4530-a1e7-d9bde0d64ba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cole Gardere" initials="NG" lastIdx="7" clrIdx="0">
    <p:extLst>
      <p:ext uri="{19B8F6BF-5375-455C-9EA6-DF929625EA0E}">
        <p15:presenceInfo xmlns:p15="http://schemas.microsoft.com/office/powerpoint/2012/main" userId="S::n.gardere@skimgroup.com::09630396-a06e-4c94-b3d9-e7a52248cb18" providerId="AD"/>
      </p:ext>
    </p:extLst>
  </p:cmAuthor>
  <p:cmAuthor id="2" name="Paul Janssen" initials="PJ" lastIdx="3" clrIdx="1">
    <p:extLst>
      <p:ext uri="{19B8F6BF-5375-455C-9EA6-DF929625EA0E}">
        <p15:presenceInfo xmlns:p15="http://schemas.microsoft.com/office/powerpoint/2012/main" userId="S::p.janssen@skimgroup.com::d153c4ad-a35d-45ce-acab-adb43048d2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94"/>
    <a:srgbClr val="FE9C28"/>
    <a:srgbClr val="BF6AC1"/>
    <a:srgbClr val="20BAF2"/>
    <a:srgbClr val="E6EFF1"/>
    <a:srgbClr val="E7ECED"/>
    <a:srgbClr val="2A780F"/>
    <a:srgbClr val="FFFFFF"/>
    <a:srgbClr val="F2F2F2"/>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A6E0E982-E285-4178-BDAB-3F26002EA596}">
  <a:tblStyle styleId="{17E1E25A-9F6F-44B1-96FE-2E50C594DB7B}" styleName="SKIM Grey">
    <a:wholeTbl>
      <a:tcTxStyle>
        <a:fontRef idx="minor">
          <a:prstClr val="black"/>
        </a:fontRef>
        <a:schemeClr val="dk1"/>
      </a:tcTxStyle>
      <a:tcStyle>
        <a:tcBdr>
          <a:left>
            <a:ln>
              <a:noFill/>
            </a:ln>
          </a:left>
          <a:right>
            <a:ln>
              <a:noFill/>
            </a:ln>
          </a:right>
          <a:top>
            <a:ln>
              <a:noFill/>
            </a:ln>
          </a:top>
          <a:bottom>
            <a:ln>
              <a:noFill/>
            </a:ln>
          </a:bottom>
          <a:insideH>
            <a:ln w="12700" cmpd="sng">
              <a:solidFill>
                <a:schemeClr val="lt1"/>
              </a:solidFill>
            </a:ln>
          </a:insideH>
          <a:insideV>
            <a:ln w="12700" cmpd="sng">
              <a:solidFill>
                <a:schemeClr val="lt1"/>
              </a:solidFill>
            </a:ln>
          </a:insideV>
        </a:tcBdr>
        <a:fill>
          <a:solidFill>
            <a:schemeClr val="accent3">
              <a:alpha val="10196"/>
            </a:schemeClr>
          </a:solidFill>
        </a:fill>
      </a:tcStyle>
    </a:wholeTbl>
    <a:firstRow>
      <a:tcTxStyle b="on">
        <a:fontRef idx="minor">
          <a:prstClr val="black"/>
        </a:fontRef>
        <a:schemeClr val="lt1"/>
      </a:tcTxStyle>
      <a:tcStyle>
        <a:tcBdr/>
        <a:fill>
          <a:solidFill>
            <a:schemeClr val="accent3"/>
          </a:solidFill>
        </a:fill>
      </a:tcStyle>
    </a:firstRow>
  </a:tblStyle>
  <a:tblStyle styleId="{F72107D4-CBD1-49CA-89C5-9E6E2A5A8821}" styleName="SKIM Orange">
    <a:wholeTbl>
      <a:tcTxStyle>
        <a:fontRef idx="minor">
          <a:prstClr val="black"/>
        </a:fontRef>
        <a:schemeClr val="dk1"/>
      </a:tcTxStyle>
      <a:tcStyle>
        <a:tcBdr>
          <a:left>
            <a:ln>
              <a:noFill/>
            </a:ln>
          </a:left>
          <a:right>
            <a:ln>
              <a:noFill/>
            </a:ln>
          </a:right>
          <a:top>
            <a:ln>
              <a:noFill/>
            </a:ln>
          </a:top>
          <a:bottom>
            <a:ln>
              <a:noFill/>
            </a:ln>
          </a:bottom>
          <a:insideH>
            <a:ln w="12700" cmpd="sng">
              <a:solidFill>
                <a:schemeClr val="lt1"/>
              </a:solidFill>
            </a:ln>
          </a:insideH>
          <a:insideV>
            <a:ln w="12700" cmpd="sng">
              <a:solidFill>
                <a:schemeClr val="lt1"/>
              </a:solidFill>
            </a:ln>
          </a:insideV>
        </a:tcBdr>
        <a:fill>
          <a:solidFill>
            <a:schemeClr val="accent5">
              <a:alpha val="10196"/>
            </a:schemeClr>
          </a:solidFill>
        </a:fill>
      </a:tcStyle>
    </a:wholeTbl>
    <a:firstRow>
      <a:tcTxStyle b="on">
        <a:fontRef idx="minor">
          <a:prstClr val="black"/>
        </a:fontRef>
        <a:schemeClr val="lt1"/>
      </a:tcTxStyle>
      <a:tcStyle>
        <a:tcBdr/>
        <a:fill>
          <a:solidFill>
            <a:schemeClr val="accent5"/>
          </a:solidFill>
        </a:fill>
      </a:tcStyle>
    </a:firstRow>
  </a:tblStyle>
  <a:tblStyle styleId="{75519089-B2B2-49EE-9FB9-F5471CB5545F}" styleName="SKIM Yellow">
    <a:wholeTbl>
      <a:tcTxStyle>
        <a:fontRef idx="minor">
          <a:prstClr val="black"/>
        </a:fontRef>
        <a:schemeClr val="dk1"/>
      </a:tcTxStyle>
      <a:tcStyle>
        <a:tcBdr>
          <a:left>
            <a:ln>
              <a:noFill/>
            </a:ln>
          </a:left>
          <a:right>
            <a:ln>
              <a:noFill/>
            </a:ln>
          </a:right>
          <a:top>
            <a:ln>
              <a:noFill/>
            </a:ln>
          </a:top>
          <a:bottom>
            <a:ln>
              <a:noFill/>
            </a:ln>
          </a:bottom>
          <a:insideH>
            <a:ln w="12700" cmpd="sng">
              <a:solidFill>
                <a:schemeClr val="lt1"/>
              </a:solidFill>
            </a:ln>
          </a:insideH>
          <a:insideV>
            <a:ln w="12700" cmpd="sng">
              <a:solidFill>
                <a:schemeClr val="lt1"/>
              </a:solidFill>
            </a:ln>
          </a:insideV>
        </a:tcBdr>
        <a:fill>
          <a:solidFill>
            <a:schemeClr val="accent2">
              <a:alpha val="10196"/>
            </a:schemeClr>
          </a:solidFill>
        </a:fill>
      </a:tcStyle>
    </a:wholeTbl>
    <a:firstRow>
      <a:tcTxStyle b="on">
        <a:fontRef idx="minor">
          <a:prstClr val="black"/>
        </a:fontRef>
        <a:schemeClr val="lt1"/>
      </a:tcTxStyle>
      <a:tcStyle>
        <a:tcBdr/>
        <a:fill>
          <a:solidFill>
            <a:schemeClr val="accent2"/>
          </a:solidFill>
        </a:fill>
      </a:tcStyle>
    </a:firstRow>
  </a:tblStyle>
  <a:tblStyle styleId="{A6E0E982-E285-4178-BDAB-3F26002EA596}" styleName="SKIM table">
    <a:wholeTbl>
      <a:tcTxStyle>
        <a:fontRef idx="minor">
          <a:scrgbClr r="0" g="0" b="0"/>
        </a:fontRef>
        <a:schemeClr val="dk1"/>
      </a:tcTxStyle>
      <a:tcStyle>
        <a:tcBdr>
          <a:left>
            <a:ln>
              <a:noFill/>
            </a:ln>
          </a:left>
          <a:right>
            <a:ln>
              <a:noFill/>
            </a:ln>
          </a:right>
          <a:top>
            <a:ln>
              <a:noFill/>
            </a:ln>
          </a:top>
          <a:bottom>
            <a:ln>
              <a:noFill/>
            </a:ln>
          </a:bottom>
          <a:insideH>
            <a:ln w="9525" cmpd="sng">
              <a:solidFill>
                <a:schemeClr val="accent1"/>
              </a:solidFill>
            </a:ln>
          </a:insideH>
          <a:insideV>
            <a:ln>
              <a:noFill/>
            </a:ln>
          </a:insideV>
        </a:tcBdr>
        <a:fill>
          <a:noFill/>
        </a:fill>
      </a:tcStyle>
    </a:wholeTbl>
    <a:firstCol>
      <a:tcTxStyle>
        <a:fontRef idx="minor">
          <a:prstClr val="black"/>
        </a:fontRef>
        <a:schemeClr val="tx1"/>
      </a:tcTxStyle>
      <a:tcStyle>
        <a:tcBdr/>
      </a:tcStyle>
    </a:firstCol>
    <a:firstRow>
      <a:tcTxStyle b="on">
        <a:fontRef idx="minor">
          <a:prstClr val="black"/>
        </a:fontRef>
        <a:schemeClr val="accent1"/>
      </a:tcTxStyle>
      <a:tcStyle>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44" y="25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microsoft.com/office/2018/10/relationships/authors" Target="authors.xml"/><Relationship Id="rId5" Type="http://schemas.openxmlformats.org/officeDocument/2006/relationships/customXml" Target="../customXml/item5.xml"/><Relationship Id="rId61" Type="http://schemas.openxmlformats.org/officeDocument/2006/relationships/commentAuthors" Target="commentAuthor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heme" Target="theme/theme1.xml"/><Relationship Id="rId8" Type="http://schemas.openxmlformats.org/officeDocument/2006/relationships/slideMaster" Target="slideMasters/slideMaster1.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3.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Importance</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1"/>
          <c:order val="0"/>
          <c:tx>
            <c:strRef>
              <c:f>Sheet1!$C$1</c:f>
              <c:strCache>
                <c:ptCount val="1"/>
                <c:pt idx="0">
                  <c:v>Shapley values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Is good for my health</c:v>
                </c:pt>
                <c:pt idx="1">
                  <c:v>Is good for the environment</c:v>
                </c:pt>
                <c:pt idx="2">
                  <c:v>Is tasty</c:v>
                </c:pt>
                <c:pt idx="3">
                  <c:v>Is nutritional</c:v>
                </c:pt>
                <c:pt idx="4">
                  <c:v>Is appropriate for my whole family</c:v>
                </c:pt>
              </c:strCache>
            </c:strRef>
          </c:cat>
          <c:val>
            <c:numRef>
              <c:f>Sheet1!$C$2:$C$6</c:f>
              <c:numCache>
                <c:formatCode>0%</c:formatCode>
                <c:ptCount val="5"/>
                <c:pt idx="0">
                  <c:v>0.41558699131969501</c:v>
                </c:pt>
                <c:pt idx="1">
                  <c:v>0.1977083855742425</c:v>
                </c:pt>
                <c:pt idx="2">
                  <c:v>0.16088961636098301</c:v>
                </c:pt>
                <c:pt idx="3">
                  <c:v>0.114323766529472</c:v>
                </c:pt>
                <c:pt idx="4">
                  <c:v>0.111491240215608</c:v>
                </c:pt>
              </c:numCache>
            </c:numRef>
          </c:val>
          <c:extLst>
            <c:ext xmlns:c16="http://schemas.microsoft.com/office/drawing/2014/chart" uri="{C3380CC4-5D6E-409C-BE32-E72D297353CC}">
              <c16:uniqueId val="{00000001-54B3-4B6D-85E2-90C7E2A1E395}"/>
            </c:ext>
          </c:extLst>
        </c:ser>
        <c:dLbls>
          <c:showLegendKey val="0"/>
          <c:showVal val="0"/>
          <c:showCatName val="0"/>
          <c:showSerName val="0"/>
          <c:showPercent val="0"/>
          <c:showBubbleSize val="0"/>
        </c:dLbls>
        <c:gapWidth val="182"/>
        <c:axId val="1550991087"/>
        <c:axId val="1550969871"/>
      </c:barChart>
      <c:catAx>
        <c:axId val="155099108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0969871"/>
        <c:crosses val="autoZero"/>
        <c:auto val="1"/>
        <c:lblAlgn val="ctr"/>
        <c:lblOffset val="100"/>
        <c:noMultiLvlLbl val="0"/>
      </c:catAx>
      <c:valAx>
        <c:axId val="1550969871"/>
        <c:scaling>
          <c:orientation val="minMax"/>
        </c:scaling>
        <c:delete val="1"/>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550991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173902386715273E-2"/>
          <c:y val="0"/>
          <c:w val="0.92382622818202165"/>
          <c:h val="1"/>
        </c:manualLayout>
      </c:layout>
      <c:barChart>
        <c:barDir val="bar"/>
        <c:grouping val="clustered"/>
        <c:varyColors val="0"/>
        <c:ser>
          <c:idx val="0"/>
          <c:order val="0"/>
          <c:tx>
            <c:strRef>
              <c:f>Sheet1!$B$1</c:f>
              <c:strCache>
                <c:ptCount val="1"/>
                <c:pt idx="0">
                  <c:v>Series 1</c:v>
                </c:pt>
              </c:strCache>
            </c:strRef>
          </c:tx>
          <c:spPr>
            <a:solidFill>
              <a:srgbClr val="B3CFD4"/>
            </a:solidFill>
            <a:ln>
              <a:noFill/>
            </a:ln>
            <a:effectLst/>
          </c:spPr>
          <c:invertIfNegative val="0"/>
          <c:dLbls>
            <c:dLbl>
              <c:idx val="0"/>
              <c:layout>
                <c:manualLayout>
                  <c:x val="-9.707279153187621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4CC-4AB7-A5D0-6AE861220F13}"/>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ctr">
                  <a:defRPr lang="en-US" sz="1000" b="1" i="0" u="none" strike="noStrike" kern="1200" baseline="0">
                    <a:solidFill>
                      <a:srgbClr val="1C6D7D"/>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6"/>
                <c:pt idx="0">
                  <c:v>Category 1</c:v>
                </c:pt>
                <c:pt idx="1">
                  <c:v>Category 2</c:v>
                </c:pt>
                <c:pt idx="2">
                  <c:v>Category 3</c:v>
                </c:pt>
                <c:pt idx="3">
                  <c:v>Category 4</c:v>
                </c:pt>
                <c:pt idx="4">
                  <c:v>Category 5</c:v>
                </c:pt>
                <c:pt idx="5">
                  <c:v>Category 6</c:v>
                </c:pt>
              </c:strCache>
            </c:strRef>
          </c:cat>
          <c:val>
            <c:numRef>
              <c:f>Sheet1!$B$2:$B$9</c:f>
              <c:numCache>
                <c:formatCode>0.00</c:formatCode>
                <c:ptCount val="8"/>
                <c:pt idx="0">
                  <c:v>92.3</c:v>
                </c:pt>
                <c:pt idx="1">
                  <c:v>91.1</c:v>
                </c:pt>
                <c:pt idx="2">
                  <c:v>90.8</c:v>
                </c:pt>
                <c:pt idx="3">
                  <c:v>88.5</c:v>
                </c:pt>
                <c:pt idx="4">
                  <c:v>87.8</c:v>
                </c:pt>
                <c:pt idx="5">
                  <c:v>82.3</c:v>
                </c:pt>
                <c:pt idx="6">
                  <c:v>81.099999999999994</c:v>
                </c:pt>
                <c:pt idx="7">
                  <c:v>80.599999999999994</c:v>
                </c:pt>
              </c:numCache>
            </c:numRef>
          </c:val>
          <c:extLst>
            <c:ext xmlns:c16="http://schemas.microsoft.com/office/drawing/2014/chart" uri="{C3380CC4-5D6E-409C-BE32-E72D297353CC}">
              <c16:uniqueId val="{00000001-14CC-4AB7-A5D0-6AE861220F13}"/>
            </c:ext>
          </c:extLst>
        </c:ser>
        <c:dLbls>
          <c:dLblPos val="outEnd"/>
          <c:showLegendKey val="0"/>
          <c:showVal val="1"/>
          <c:showCatName val="0"/>
          <c:showSerName val="0"/>
          <c:showPercent val="0"/>
          <c:showBubbleSize val="0"/>
        </c:dLbls>
        <c:gapWidth val="41"/>
        <c:axId val="488996144"/>
        <c:axId val="489002128"/>
      </c:barChart>
      <c:catAx>
        <c:axId val="488996144"/>
        <c:scaling>
          <c:orientation val="maxMin"/>
        </c:scaling>
        <c:delete val="1"/>
        <c:axPos val="l"/>
        <c:numFmt formatCode="General" sourceLinked="1"/>
        <c:majorTickMark val="out"/>
        <c:minorTickMark val="none"/>
        <c:tickLblPos val="nextTo"/>
        <c:crossAx val="489002128"/>
        <c:crosses val="autoZero"/>
        <c:auto val="1"/>
        <c:lblAlgn val="ctr"/>
        <c:lblOffset val="100"/>
        <c:noMultiLvlLbl val="0"/>
      </c:catAx>
      <c:valAx>
        <c:axId val="489002128"/>
        <c:scaling>
          <c:orientation val="minMax"/>
          <c:max val="100"/>
          <c:min val="50"/>
        </c:scaling>
        <c:delete val="1"/>
        <c:axPos val="t"/>
        <c:majorGridlines>
          <c:spPr>
            <a:ln w="9525" cap="flat" cmpd="sng" algn="ctr">
              <a:noFill/>
              <a:round/>
            </a:ln>
            <a:effectLst/>
          </c:spPr>
        </c:majorGridlines>
        <c:numFmt formatCode="0.00" sourceLinked="1"/>
        <c:majorTickMark val="out"/>
        <c:minorTickMark val="none"/>
        <c:tickLblPos val="nextTo"/>
        <c:crossAx val="488996144"/>
        <c:crosses val="autoZero"/>
        <c:crossBetween val="between"/>
        <c:minorUnit val="0.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C9F0DD-51D0-454E-BA48-A61E5CBF3AFF}" type="doc">
      <dgm:prSet loTypeId="urn:microsoft.com/office/officeart/2005/8/layout/pyramid3" loCatId="pyramid" qsTypeId="urn:microsoft.com/office/officeart/2005/8/quickstyle/simple1" qsCatId="simple" csTypeId="urn:microsoft.com/office/officeart/2005/8/colors/accent1_2" csCatId="accent1" phldr="1"/>
      <dgm:spPr/>
    </dgm:pt>
    <dgm:pt modelId="{91C191AF-DC39-4644-B78B-E2BF5F28F83F}">
      <dgm:prSet phldrT="[Text]" custT="1"/>
      <dgm:spPr>
        <a:solidFill>
          <a:schemeClr val="accent2">
            <a:lumMod val="40000"/>
            <a:lumOff val="60000"/>
          </a:schemeClr>
        </a:solidFill>
      </dgm:spPr>
      <dgm:t>
        <a:bodyPr/>
        <a:lstStyle/>
        <a:p>
          <a:r>
            <a:rPr lang="en-US" sz="2000" b="1">
              <a:solidFill>
                <a:schemeClr val="bg2"/>
              </a:solidFill>
            </a:rPr>
            <a:t>Q1 </a:t>
          </a:r>
          <a:endParaRPr lang="en-GB" sz="2000" b="1">
            <a:solidFill>
              <a:schemeClr val="bg2"/>
            </a:solidFill>
          </a:endParaRPr>
        </a:p>
      </dgm:t>
    </dgm:pt>
    <dgm:pt modelId="{043DE7B6-E340-43F1-9401-C25437F4F869}" type="parTrans" cxnId="{899FCAB6-DA6F-4A9F-BA6C-3D5181336A46}">
      <dgm:prSet/>
      <dgm:spPr/>
      <dgm:t>
        <a:bodyPr/>
        <a:lstStyle/>
        <a:p>
          <a:endParaRPr lang="en-GB" sz="2000" b="1">
            <a:solidFill>
              <a:schemeClr val="bg1"/>
            </a:solidFill>
          </a:endParaRPr>
        </a:p>
      </dgm:t>
    </dgm:pt>
    <dgm:pt modelId="{EEDDB259-49F7-4403-AB06-4ABD5B47DD63}" type="sibTrans" cxnId="{899FCAB6-DA6F-4A9F-BA6C-3D5181336A46}">
      <dgm:prSet/>
      <dgm:spPr/>
      <dgm:t>
        <a:bodyPr/>
        <a:lstStyle/>
        <a:p>
          <a:endParaRPr lang="en-GB" sz="2000" b="1">
            <a:solidFill>
              <a:schemeClr val="bg1"/>
            </a:solidFill>
          </a:endParaRPr>
        </a:p>
      </dgm:t>
    </dgm:pt>
    <dgm:pt modelId="{1C1ED98A-58EC-44D8-99B0-EB15DD433975}">
      <dgm:prSet phldrT="[Text]" custT="1"/>
      <dgm:spPr>
        <a:solidFill>
          <a:schemeClr val="accent2">
            <a:lumMod val="60000"/>
            <a:lumOff val="40000"/>
          </a:schemeClr>
        </a:solidFill>
      </dgm:spPr>
      <dgm:t>
        <a:bodyPr/>
        <a:lstStyle/>
        <a:p>
          <a:r>
            <a:rPr lang="en-US" sz="2000" b="1">
              <a:solidFill>
                <a:schemeClr val="bg2"/>
              </a:solidFill>
            </a:rPr>
            <a:t>Q2 </a:t>
          </a:r>
          <a:endParaRPr lang="en-GB" sz="2000" b="1">
            <a:solidFill>
              <a:schemeClr val="bg2"/>
            </a:solidFill>
          </a:endParaRPr>
        </a:p>
      </dgm:t>
    </dgm:pt>
    <dgm:pt modelId="{4D09449A-FC99-48F6-8658-94BDC2249C3F}" type="parTrans" cxnId="{23FCF5D2-E62E-4788-A6E3-D01E9A7E9359}">
      <dgm:prSet/>
      <dgm:spPr/>
      <dgm:t>
        <a:bodyPr/>
        <a:lstStyle/>
        <a:p>
          <a:endParaRPr lang="en-GB" sz="2000" b="1">
            <a:solidFill>
              <a:schemeClr val="bg1"/>
            </a:solidFill>
          </a:endParaRPr>
        </a:p>
      </dgm:t>
    </dgm:pt>
    <dgm:pt modelId="{C59D609B-F275-43BF-B1D1-906067B33C14}" type="sibTrans" cxnId="{23FCF5D2-E62E-4788-A6E3-D01E9A7E9359}">
      <dgm:prSet/>
      <dgm:spPr/>
      <dgm:t>
        <a:bodyPr/>
        <a:lstStyle/>
        <a:p>
          <a:endParaRPr lang="en-GB" sz="2000" b="1">
            <a:solidFill>
              <a:schemeClr val="bg1"/>
            </a:solidFill>
          </a:endParaRPr>
        </a:p>
      </dgm:t>
    </dgm:pt>
    <dgm:pt modelId="{7ECAD3BC-AEC1-4F31-942F-F760EE77CBE8}">
      <dgm:prSet phldrT="[Text]" custT="1"/>
      <dgm:spPr>
        <a:solidFill>
          <a:schemeClr val="accent1"/>
        </a:solidFill>
      </dgm:spPr>
      <dgm:t>
        <a:bodyPr/>
        <a:lstStyle/>
        <a:p>
          <a:r>
            <a:rPr lang="en-US" sz="2000" b="1">
              <a:solidFill>
                <a:schemeClr val="bg1"/>
              </a:solidFill>
            </a:rPr>
            <a:t>Q3</a:t>
          </a:r>
          <a:endParaRPr lang="en-GB" sz="2000" b="1">
            <a:solidFill>
              <a:schemeClr val="bg1"/>
            </a:solidFill>
          </a:endParaRPr>
        </a:p>
      </dgm:t>
    </dgm:pt>
    <dgm:pt modelId="{3CCC35E6-15A8-4AAE-AC0C-04D92F432BAE}" type="parTrans" cxnId="{7FA6F39E-DAC3-4DD9-9C07-07722B700E33}">
      <dgm:prSet/>
      <dgm:spPr/>
      <dgm:t>
        <a:bodyPr/>
        <a:lstStyle/>
        <a:p>
          <a:endParaRPr lang="en-GB" sz="2000" b="1">
            <a:solidFill>
              <a:schemeClr val="bg1"/>
            </a:solidFill>
          </a:endParaRPr>
        </a:p>
      </dgm:t>
    </dgm:pt>
    <dgm:pt modelId="{D7F03CDC-0FDB-48B0-8A98-C9D365698F07}" type="sibTrans" cxnId="{7FA6F39E-DAC3-4DD9-9C07-07722B700E33}">
      <dgm:prSet/>
      <dgm:spPr/>
      <dgm:t>
        <a:bodyPr/>
        <a:lstStyle/>
        <a:p>
          <a:endParaRPr lang="en-GB" sz="2000" b="1">
            <a:solidFill>
              <a:schemeClr val="bg1"/>
            </a:solidFill>
          </a:endParaRPr>
        </a:p>
      </dgm:t>
    </dgm:pt>
    <dgm:pt modelId="{A026570F-0C87-4690-9B91-43D195D984E1}" type="pres">
      <dgm:prSet presAssocID="{95C9F0DD-51D0-454E-BA48-A61E5CBF3AFF}" presName="Name0" presStyleCnt="0">
        <dgm:presLayoutVars>
          <dgm:dir/>
          <dgm:animLvl val="lvl"/>
          <dgm:resizeHandles val="exact"/>
        </dgm:presLayoutVars>
      </dgm:prSet>
      <dgm:spPr/>
    </dgm:pt>
    <dgm:pt modelId="{A5FCD491-A192-40AD-A496-B2B71E9A81AE}" type="pres">
      <dgm:prSet presAssocID="{91C191AF-DC39-4644-B78B-E2BF5F28F83F}" presName="Name8" presStyleCnt="0"/>
      <dgm:spPr/>
    </dgm:pt>
    <dgm:pt modelId="{3B64FDDF-E411-4EAC-AFDF-42B095A35535}" type="pres">
      <dgm:prSet presAssocID="{91C191AF-DC39-4644-B78B-E2BF5F28F83F}" presName="level" presStyleLbl="node1" presStyleIdx="0" presStyleCnt="3">
        <dgm:presLayoutVars>
          <dgm:chMax val="1"/>
          <dgm:bulletEnabled val="1"/>
        </dgm:presLayoutVars>
      </dgm:prSet>
      <dgm:spPr/>
    </dgm:pt>
    <dgm:pt modelId="{C5A5834B-90EE-4904-A194-6BBCE2E9EC3C}" type="pres">
      <dgm:prSet presAssocID="{91C191AF-DC39-4644-B78B-E2BF5F28F83F}" presName="levelTx" presStyleLbl="revTx" presStyleIdx="0" presStyleCnt="0">
        <dgm:presLayoutVars>
          <dgm:chMax val="1"/>
          <dgm:bulletEnabled val="1"/>
        </dgm:presLayoutVars>
      </dgm:prSet>
      <dgm:spPr/>
    </dgm:pt>
    <dgm:pt modelId="{DD82C658-BA6D-487B-8981-72BB250781E1}" type="pres">
      <dgm:prSet presAssocID="{1C1ED98A-58EC-44D8-99B0-EB15DD433975}" presName="Name8" presStyleCnt="0"/>
      <dgm:spPr/>
    </dgm:pt>
    <dgm:pt modelId="{D6E2A49C-5A93-445D-85E5-0722FC61BED1}" type="pres">
      <dgm:prSet presAssocID="{1C1ED98A-58EC-44D8-99B0-EB15DD433975}" presName="level" presStyleLbl="node1" presStyleIdx="1" presStyleCnt="3">
        <dgm:presLayoutVars>
          <dgm:chMax val="1"/>
          <dgm:bulletEnabled val="1"/>
        </dgm:presLayoutVars>
      </dgm:prSet>
      <dgm:spPr/>
    </dgm:pt>
    <dgm:pt modelId="{7BC08D0C-53AC-4CF3-93DF-7D84048FBB98}" type="pres">
      <dgm:prSet presAssocID="{1C1ED98A-58EC-44D8-99B0-EB15DD433975}" presName="levelTx" presStyleLbl="revTx" presStyleIdx="0" presStyleCnt="0">
        <dgm:presLayoutVars>
          <dgm:chMax val="1"/>
          <dgm:bulletEnabled val="1"/>
        </dgm:presLayoutVars>
      </dgm:prSet>
      <dgm:spPr/>
    </dgm:pt>
    <dgm:pt modelId="{C71211DC-1A24-4E67-A084-C91C25C53160}" type="pres">
      <dgm:prSet presAssocID="{7ECAD3BC-AEC1-4F31-942F-F760EE77CBE8}" presName="Name8" presStyleCnt="0"/>
      <dgm:spPr/>
    </dgm:pt>
    <dgm:pt modelId="{B581055B-2C7A-4700-8E6B-333225650A40}" type="pres">
      <dgm:prSet presAssocID="{7ECAD3BC-AEC1-4F31-942F-F760EE77CBE8}" presName="level" presStyleLbl="node1" presStyleIdx="2" presStyleCnt="3">
        <dgm:presLayoutVars>
          <dgm:chMax val="1"/>
          <dgm:bulletEnabled val="1"/>
        </dgm:presLayoutVars>
      </dgm:prSet>
      <dgm:spPr/>
    </dgm:pt>
    <dgm:pt modelId="{8BD498DB-8944-4EF0-BF4E-EADA38EDD7D0}" type="pres">
      <dgm:prSet presAssocID="{7ECAD3BC-AEC1-4F31-942F-F760EE77CBE8}" presName="levelTx" presStyleLbl="revTx" presStyleIdx="0" presStyleCnt="0">
        <dgm:presLayoutVars>
          <dgm:chMax val="1"/>
          <dgm:bulletEnabled val="1"/>
        </dgm:presLayoutVars>
      </dgm:prSet>
      <dgm:spPr/>
    </dgm:pt>
  </dgm:ptLst>
  <dgm:cxnLst>
    <dgm:cxn modelId="{CE644B37-02AD-4E29-8497-128E8E511282}" type="presOf" srcId="{1C1ED98A-58EC-44D8-99B0-EB15DD433975}" destId="{7BC08D0C-53AC-4CF3-93DF-7D84048FBB98}" srcOrd="1" destOrd="0" presId="urn:microsoft.com/office/officeart/2005/8/layout/pyramid3"/>
    <dgm:cxn modelId="{9FE54044-1E51-45EB-A620-FB6AEB88D175}" type="presOf" srcId="{91C191AF-DC39-4644-B78B-E2BF5F28F83F}" destId="{3B64FDDF-E411-4EAC-AFDF-42B095A35535}" srcOrd="0" destOrd="0" presId="urn:microsoft.com/office/officeart/2005/8/layout/pyramid3"/>
    <dgm:cxn modelId="{79009887-F3C0-48FE-9BE5-CD721DDE81FB}" type="presOf" srcId="{95C9F0DD-51D0-454E-BA48-A61E5CBF3AFF}" destId="{A026570F-0C87-4690-9B91-43D195D984E1}" srcOrd="0" destOrd="0" presId="urn:microsoft.com/office/officeart/2005/8/layout/pyramid3"/>
    <dgm:cxn modelId="{7FA6F39E-DAC3-4DD9-9C07-07722B700E33}" srcId="{95C9F0DD-51D0-454E-BA48-A61E5CBF3AFF}" destId="{7ECAD3BC-AEC1-4F31-942F-F760EE77CBE8}" srcOrd="2" destOrd="0" parTransId="{3CCC35E6-15A8-4AAE-AC0C-04D92F432BAE}" sibTransId="{D7F03CDC-0FDB-48B0-8A98-C9D365698F07}"/>
    <dgm:cxn modelId="{899FCAB6-DA6F-4A9F-BA6C-3D5181336A46}" srcId="{95C9F0DD-51D0-454E-BA48-A61E5CBF3AFF}" destId="{91C191AF-DC39-4644-B78B-E2BF5F28F83F}" srcOrd="0" destOrd="0" parTransId="{043DE7B6-E340-43F1-9401-C25437F4F869}" sibTransId="{EEDDB259-49F7-4403-AB06-4ABD5B47DD63}"/>
    <dgm:cxn modelId="{FB03C5CC-C684-4926-82FE-8C6A4AC9B52A}" type="presOf" srcId="{91C191AF-DC39-4644-B78B-E2BF5F28F83F}" destId="{C5A5834B-90EE-4904-A194-6BBCE2E9EC3C}" srcOrd="1" destOrd="0" presId="urn:microsoft.com/office/officeart/2005/8/layout/pyramid3"/>
    <dgm:cxn modelId="{23FCF5D2-E62E-4788-A6E3-D01E9A7E9359}" srcId="{95C9F0DD-51D0-454E-BA48-A61E5CBF3AFF}" destId="{1C1ED98A-58EC-44D8-99B0-EB15DD433975}" srcOrd="1" destOrd="0" parTransId="{4D09449A-FC99-48F6-8658-94BDC2249C3F}" sibTransId="{C59D609B-F275-43BF-B1D1-906067B33C14}"/>
    <dgm:cxn modelId="{51972EE7-A675-4F72-9EBD-B75BD4882717}" type="presOf" srcId="{7ECAD3BC-AEC1-4F31-942F-F760EE77CBE8}" destId="{8BD498DB-8944-4EF0-BF4E-EADA38EDD7D0}" srcOrd="1" destOrd="0" presId="urn:microsoft.com/office/officeart/2005/8/layout/pyramid3"/>
    <dgm:cxn modelId="{9D3241EB-E8D0-4BD3-BBAA-67C45F6AD4A5}" type="presOf" srcId="{1C1ED98A-58EC-44D8-99B0-EB15DD433975}" destId="{D6E2A49C-5A93-445D-85E5-0722FC61BED1}" srcOrd="0" destOrd="0" presId="urn:microsoft.com/office/officeart/2005/8/layout/pyramid3"/>
    <dgm:cxn modelId="{9B07D0FB-12E5-4084-973A-6EEEDD47F45F}" type="presOf" srcId="{7ECAD3BC-AEC1-4F31-942F-F760EE77CBE8}" destId="{B581055B-2C7A-4700-8E6B-333225650A40}" srcOrd="0" destOrd="0" presId="urn:microsoft.com/office/officeart/2005/8/layout/pyramid3"/>
    <dgm:cxn modelId="{7D01EA2F-8C51-4446-A79C-25E3BDB6B069}" type="presParOf" srcId="{A026570F-0C87-4690-9B91-43D195D984E1}" destId="{A5FCD491-A192-40AD-A496-B2B71E9A81AE}" srcOrd="0" destOrd="0" presId="urn:microsoft.com/office/officeart/2005/8/layout/pyramid3"/>
    <dgm:cxn modelId="{411B8511-9E3A-4CFE-9156-FC0428B004C0}" type="presParOf" srcId="{A5FCD491-A192-40AD-A496-B2B71E9A81AE}" destId="{3B64FDDF-E411-4EAC-AFDF-42B095A35535}" srcOrd="0" destOrd="0" presId="urn:microsoft.com/office/officeart/2005/8/layout/pyramid3"/>
    <dgm:cxn modelId="{000E8940-A3BC-44F3-AB86-0437C04D2885}" type="presParOf" srcId="{A5FCD491-A192-40AD-A496-B2B71E9A81AE}" destId="{C5A5834B-90EE-4904-A194-6BBCE2E9EC3C}" srcOrd="1" destOrd="0" presId="urn:microsoft.com/office/officeart/2005/8/layout/pyramid3"/>
    <dgm:cxn modelId="{DDCF76E2-D105-45D4-AF64-A08D29B1B2DE}" type="presParOf" srcId="{A026570F-0C87-4690-9B91-43D195D984E1}" destId="{DD82C658-BA6D-487B-8981-72BB250781E1}" srcOrd="1" destOrd="0" presId="urn:microsoft.com/office/officeart/2005/8/layout/pyramid3"/>
    <dgm:cxn modelId="{3E999C10-86AC-43DD-8B49-36D117E20351}" type="presParOf" srcId="{DD82C658-BA6D-487B-8981-72BB250781E1}" destId="{D6E2A49C-5A93-445D-85E5-0722FC61BED1}" srcOrd="0" destOrd="0" presId="urn:microsoft.com/office/officeart/2005/8/layout/pyramid3"/>
    <dgm:cxn modelId="{C645E166-3F2B-43C2-AE95-598ACA6A0CA5}" type="presParOf" srcId="{DD82C658-BA6D-487B-8981-72BB250781E1}" destId="{7BC08D0C-53AC-4CF3-93DF-7D84048FBB98}" srcOrd="1" destOrd="0" presId="urn:microsoft.com/office/officeart/2005/8/layout/pyramid3"/>
    <dgm:cxn modelId="{5B4EDBF1-57A9-4346-A12E-BEEE89162014}" type="presParOf" srcId="{A026570F-0C87-4690-9B91-43D195D984E1}" destId="{C71211DC-1A24-4E67-A084-C91C25C53160}" srcOrd="2" destOrd="0" presId="urn:microsoft.com/office/officeart/2005/8/layout/pyramid3"/>
    <dgm:cxn modelId="{27B3F5CF-B273-4441-92E0-D067884B9C91}" type="presParOf" srcId="{C71211DC-1A24-4E67-A084-C91C25C53160}" destId="{B581055B-2C7A-4700-8E6B-333225650A40}" srcOrd="0" destOrd="0" presId="urn:microsoft.com/office/officeart/2005/8/layout/pyramid3"/>
    <dgm:cxn modelId="{9A27A5C7-3B18-4C38-9B8D-F00C6843300B}" type="presParOf" srcId="{C71211DC-1A24-4E67-A084-C91C25C53160}" destId="{8BD498DB-8944-4EF0-BF4E-EADA38EDD7D0}"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64FDDF-E411-4EAC-AFDF-42B095A35535}">
      <dsp:nvSpPr>
        <dsp:cNvPr id="0" name=""/>
        <dsp:cNvSpPr/>
      </dsp:nvSpPr>
      <dsp:spPr>
        <a:xfrm rot="10800000">
          <a:off x="0" y="0"/>
          <a:ext cx="4137428" cy="1136143"/>
        </a:xfrm>
        <a:prstGeom prst="trapezoid">
          <a:avLst>
            <a:gd name="adj" fmla="val 60694"/>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2"/>
              </a:solidFill>
            </a:rPr>
            <a:t>Q1 </a:t>
          </a:r>
          <a:endParaRPr lang="en-GB" sz="2000" b="1" kern="1200">
            <a:solidFill>
              <a:schemeClr val="bg2"/>
            </a:solidFill>
          </a:endParaRPr>
        </a:p>
      </dsp:txBody>
      <dsp:txXfrm rot="-10800000">
        <a:off x="724049" y="0"/>
        <a:ext cx="2689328" cy="1136143"/>
      </dsp:txXfrm>
    </dsp:sp>
    <dsp:sp modelId="{D6E2A49C-5A93-445D-85E5-0722FC61BED1}">
      <dsp:nvSpPr>
        <dsp:cNvPr id="0" name=""/>
        <dsp:cNvSpPr/>
      </dsp:nvSpPr>
      <dsp:spPr>
        <a:xfrm rot="10800000">
          <a:off x="689571" y="1136143"/>
          <a:ext cx="2758285" cy="1136143"/>
        </a:xfrm>
        <a:prstGeom prst="trapezoid">
          <a:avLst>
            <a:gd name="adj" fmla="val 60694"/>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2"/>
              </a:solidFill>
            </a:rPr>
            <a:t>Q2 </a:t>
          </a:r>
          <a:endParaRPr lang="en-GB" sz="2000" b="1" kern="1200">
            <a:solidFill>
              <a:schemeClr val="bg2"/>
            </a:solidFill>
          </a:endParaRPr>
        </a:p>
      </dsp:txBody>
      <dsp:txXfrm rot="-10800000">
        <a:off x="1172271" y="1136143"/>
        <a:ext cx="1792885" cy="1136143"/>
      </dsp:txXfrm>
    </dsp:sp>
    <dsp:sp modelId="{B581055B-2C7A-4700-8E6B-333225650A40}">
      <dsp:nvSpPr>
        <dsp:cNvPr id="0" name=""/>
        <dsp:cNvSpPr/>
      </dsp:nvSpPr>
      <dsp:spPr>
        <a:xfrm rot="10800000">
          <a:off x="1379142" y="2272286"/>
          <a:ext cx="1379142" cy="1136143"/>
        </a:xfrm>
        <a:prstGeom prst="trapezoid">
          <a:avLst>
            <a:gd name="adj" fmla="val 60694"/>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Q3</a:t>
          </a:r>
          <a:endParaRPr lang="en-GB" sz="2000" b="1" kern="1200">
            <a:solidFill>
              <a:schemeClr val="bg1"/>
            </a:solidFill>
          </a:endParaRPr>
        </a:p>
      </dsp:txBody>
      <dsp:txXfrm rot="-10800000">
        <a:off x="1379142" y="2272286"/>
        <a:ext cx="1379142" cy="1136143"/>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52ABCD-D8AF-48C4-8CB8-582C14D94A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42E00B-AAF1-4164-837E-B3F0B33AD7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516A03-DC86-43AF-9E14-F4C96C98D0ED}" type="datetimeFigureOut">
              <a:rPr lang="en-US" smtClean="0"/>
              <a:t>10/3/2023</a:t>
            </a:fld>
            <a:endParaRPr lang="en-US"/>
          </a:p>
        </p:txBody>
      </p:sp>
      <p:sp>
        <p:nvSpPr>
          <p:cNvPr id="4" name="Footer Placeholder 3">
            <a:extLst>
              <a:ext uri="{FF2B5EF4-FFF2-40B4-BE49-F238E27FC236}">
                <a16:creationId xmlns:a16="http://schemas.microsoft.com/office/drawing/2014/main" id="{0CCFB48D-A05E-497E-836A-1C13B96642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EF4A56-71BC-4539-BE85-FB43719395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558DBF-978E-4E00-977C-99BA74E9899D}" type="slidenum">
              <a:rPr lang="en-US" smtClean="0"/>
              <a:t>‹#›</a:t>
            </a:fld>
            <a:endParaRPr lang="en-US"/>
          </a:p>
        </p:txBody>
      </p:sp>
    </p:spTree>
    <p:extLst>
      <p:ext uri="{BB962C8B-B14F-4D97-AF65-F5344CB8AC3E}">
        <p14:creationId xmlns:p14="http://schemas.microsoft.com/office/powerpoint/2010/main" val="3119361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3FF17-32C0-4014-9CEE-F149846861FB}" type="datetimeFigureOut">
              <a:rPr lang="en-SG" smtClean="0"/>
              <a:t>3/10/2023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CFDFFF-BDBF-4DAE-B2CD-53E5E088599B}" type="slidenum">
              <a:rPr lang="en-SG" smtClean="0"/>
              <a:t>‹#›</a:t>
            </a:fld>
            <a:endParaRPr lang="en-SG"/>
          </a:p>
        </p:txBody>
      </p:sp>
    </p:spTree>
    <p:extLst>
      <p:ext uri="{BB962C8B-B14F-4D97-AF65-F5344CB8AC3E}">
        <p14:creationId xmlns:p14="http://schemas.microsoft.com/office/powerpoint/2010/main" val="4224477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9CFDFFF-BDBF-4DAE-B2CD-53E5E088599B}" type="slidenum">
              <a:rPr lang="en-SG" smtClean="0"/>
              <a:t>1</a:t>
            </a:fld>
            <a:endParaRPr lang="en-SG"/>
          </a:p>
        </p:txBody>
      </p:sp>
    </p:spTree>
    <p:extLst>
      <p:ext uri="{BB962C8B-B14F-4D97-AF65-F5344CB8AC3E}">
        <p14:creationId xmlns:p14="http://schemas.microsoft.com/office/powerpoint/2010/main" val="156149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a:highlight>
                  <a:srgbClr val="FFFF00"/>
                </a:highlight>
              </a:rPr>
              <a:t>Pre work – quell matériel</a:t>
            </a:r>
          </a:p>
          <a:p>
            <a:r>
              <a:rPr lang="en-US"/>
              <a:t>- Target / persona / </a:t>
            </a:r>
            <a:r>
              <a:rPr lang="en-US" err="1"/>
              <a:t>competite</a:t>
            </a:r>
            <a:r>
              <a:rPr lang="en-US"/>
              <a:t> review / Experience Brief / digest superiority data</a:t>
            </a:r>
          </a:p>
          <a:p>
            <a:r>
              <a:rPr lang="en-US" b="1"/>
              <a:t>Immerse – </a:t>
            </a:r>
            <a:r>
              <a:rPr lang="en-US" b="1" err="1"/>
              <a:t>quel</a:t>
            </a:r>
            <a:r>
              <a:rPr lang="en-US" b="1"/>
              <a:t> matériel </a:t>
            </a:r>
          </a:p>
          <a:p>
            <a:pPr marL="171450" indent="-171450">
              <a:buFontTx/>
              <a:buChar char="-"/>
            </a:pPr>
            <a:r>
              <a:rPr lang="en-US" err="1"/>
              <a:t>Repartage</a:t>
            </a:r>
            <a:r>
              <a:rPr lang="en-US"/>
              <a:t> des key insights / connect with the intention the brand</a:t>
            </a:r>
          </a:p>
          <a:p>
            <a:pPr marL="171450" indent="-171450">
              <a:buFontTx/>
              <a:buChar char="-"/>
            </a:pPr>
            <a:r>
              <a:rPr lang="en-US"/>
              <a:t>Print des key insights per “chapters” (superiority facts) / sensory profiles ?</a:t>
            </a:r>
          </a:p>
          <a:p>
            <a:pPr marL="171450" indent="-171450">
              <a:buFontTx/>
              <a:buChar char="-"/>
            </a:pPr>
            <a:r>
              <a:rPr lang="en-US"/>
              <a:t>&gt; TASTE </a:t>
            </a:r>
          </a:p>
          <a:p>
            <a:pPr marL="171450" indent="-171450">
              <a:buFontTx/>
              <a:buChar char="-"/>
            </a:pPr>
            <a:r>
              <a:rPr lang="en-US"/>
              <a:t>&gt; PERFORMANCE</a:t>
            </a:r>
          </a:p>
          <a:p>
            <a:pPr marL="171450" indent="-171450">
              <a:buFontTx/>
              <a:buChar char="-"/>
            </a:pPr>
            <a:r>
              <a:rPr lang="en-US"/>
              <a:t>&gt; TRUSTFUL / QUALITY </a:t>
            </a:r>
          </a:p>
          <a:p>
            <a:pPr marL="171450" indent="-171450">
              <a:buFontTx/>
              <a:buChar char="-"/>
            </a:pPr>
            <a:r>
              <a:rPr lang="en-US"/>
              <a:t>&gt; PROCESS</a:t>
            </a:r>
          </a:p>
          <a:p>
            <a:pPr marL="171450" indent="-171450">
              <a:buFontTx/>
              <a:buChar char="-"/>
            </a:pPr>
            <a:endParaRPr lang="en-US"/>
          </a:p>
          <a:p>
            <a:pPr marL="0" indent="0">
              <a:buFontTx/>
              <a:buNone/>
            </a:pPr>
            <a:r>
              <a:rPr lang="en-US"/>
              <a:t>IDEATE </a:t>
            </a:r>
          </a:p>
          <a:p>
            <a:pPr marL="0" indent="0">
              <a:buFontTx/>
              <a:buNone/>
            </a:pPr>
            <a:r>
              <a:rPr lang="en-US"/>
              <a:t>Mode 20’ blitzkrieg – World Café</a:t>
            </a:r>
          </a:p>
          <a:p>
            <a:pPr marL="0" indent="0">
              <a:buFontTx/>
              <a:buNone/>
            </a:pPr>
            <a:r>
              <a:rPr lang="en-US"/>
              <a:t>Diverge</a:t>
            </a:r>
          </a:p>
          <a:p>
            <a:pPr marL="0" indent="0">
              <a:buFontTx/>
              <a:buNone/>
            </a:pPr>
            <a:endParaRPr lang="en-US"/>
          </a:p>
          <a:p>
            <a:pPr marL="0" indent="0">
              <a:buFontTx/>
              <a:buNone/>
            </a:pPr>
            <a:r>
              <a:rPr lang="en-US"/>
              <a:t>SCREEN</a:t>
            </a:r>
          </a:p>
          <a:p>
            <a:pPr marL="0" indent="0">
              <a:buFontTx/>
              <a:buNone/>
            </a:pPr>
            <a:r>
              <a:rPr lang="en-US"/>
              <a:t>Converge</a:t>
            </a:r>
          </a:p>
          <a:p>
            <a:pPr marL="0" indent="0">
              <a:buFontTx/>
              <a:buNone/>
            </a:pPr>
            <a:r>
              <a:rPr lang="en-US"/>
              <a:t>An agile way to connect / inspire / step back with a “Lead User” (athlete ? </a:t>
            </a:r>
            <a:r>
              <a:rPr lang="en-US" err="1"/>
              <a:t>Infleuncer</a:t>
            </a:r>
            <a:r>
              <a:rPr lang="en-US"/>
              <a:t>?)</a:t>
            </a:r>
          </a:p>
          <a:p>
            <a:pPr marL="0" indent="0">
              <a:buFontTx/>
              <a:buNone/>
            </a:pPr>
            <a:r>
              <a:rPr lang="en-US"/>
              <a:t>Un hyper peak performer et un </a:t>
            </a:r>
            <a:r>
              <a:rPr lang="en-US" err="1"/>
              <a:t>exercice</a:t>
            </a:r>
            <a:r>
              <a:rPr lang="en-US"/>
              <a:t> </a:t>
            </a:r>
            <a:r>
              <a:rPr lang="en-US" err="1"/>
              <a:t>enthousiast</a:t>
            </a:r>
            <a:r>
              <a:rPr lang="en-US"/>
              <a:t> + </a:t>
            </a:r>
            <a:r>
              <a:rPr lang="en-US" err="1"/>
              <a:t>Influenceur</a:t>
            </a:r>
            <a:r>
              <a:rPr lang="en-US"/>
              <a:t> </a:t>
            </a:r>
          </a:p>
          <a:p>
            <a:pPr marL="0" indent="0">
              <a:buFontTx/>
              <a:buNone/>
            </a:pPr>
            <a:endParaRPr lang="en-US"/>
          </a:p>
          <a:p>
            <a:pPr marL="0" indent="0">
              <a:buFontTx/>
              <a:buNone/>
            </a:pPr>
            <a:endParaRPr lang="en-US"/>
          </a:p>
          <a:p>
            <a:pPr marL="0" indent="0">
              <a:buFontTx/>
              <a:buNone/>
            </a:pPr>
            <a:endParaRPr lang="en-US"/>
          </a:p>
          <a:p>
            <a:pPr marL="0" indent="0">
              <a:buFontTx/>
              <a:buNone/>
            </a:pPr>
            <a:endParaRPr lang="en-US"/>
          </a:p>
          <a:p>
            <a:pPr marL="171450" indent="-171450">
              <a:buFontTx/>
              <a:buChar char="-"/>
            </a:pPr>
            <a:endParaRPr lang="en-US"/>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DCF94-10EF-4684-B7B2-61C5DA23D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801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a:highlight>
                  <a:srgbClr val="FFFF00"/>
                </a:highlight>
              </a:rPr>
              <a:t>Pre work – quell matériel</a:t>
            </a:r>
          </a:p>
          <a:p>
            <a:r>
              <a:rPr lang="en-US"/>
              <a:t>- Target / persona / </a:t>
            </a:r>
            <a:r>
              <a:rPr lang="en-US" err="1"/>
              <a:t>competite</a:t>
            </a:r>
            <a:r>
              <a:rPr lang="en-US"/>
              <a:t> review / Experience Brief / digest superiority data</a:t>
            </a:r>
          </a:p>
          <a:p>
            <a:r>
              <a:rPr lang="en-US" b="1"/>
              <a:t>Immerse – </a:t>
            </a:r>
            <a:r>
              <a:rPr lang="en-US" b="1" err="1"/>
              <a:t>quel</a:t>
            </a:r>
            <a:r>
              <a:rPr lang="en-US" b="1"/>
              <a:t> matériel </a:t>
            </a:r>
          </a:p>
          <a:p>
            <a:pPr marL="171450" indent="-171450">
              <a:buFontTx/>
              <a:buChar char="-"/>
            </a:pPr>
            <a:r>
              <a:rPr lang="en-US" err="1"/>
              <a:t>Repartage</a:t>
            </a:r>
            <a:r>
              <a:rPr lang="en-US"/>
              <a:t> des key insights / connect with the intention the brand</a:t>
            </a:r>
          </a:p>
          <a:p>
            <a:pPr marL="171450" indent="-171450">
              <a:buFontTx/>
              <a:buChar char="-"/>
            </a:pPr>
            <a:r>
              <a:rPr lang="en-US"/>
              <a:t>Print des key insights per “chapters” (superiority facts) / sensory profiles ?</a:t>
            </a:r>
          </a:p>
          <a:p>
            <a:pPr marL="171450" indent="-171450">
              <a:buFontTx/>
              <a:buChar char="-"/>
            </a:pPr>
            <a:r>
              <a:rPr lang="en-US"/>
              <a:t>&gt; TASTE </a:t>
            </a:r>
          </a:p>
          <a:p>
            <a:pPr marL="171450" indent="-171450">
              <a:buFontTx/>
              <a:buChar char="-"/>
            </a:pPr>
            <a:r>
              <a:rPr lang="en-US"/>
              <a:t>&gt; PERFORMANCE</a:t>
            </a:r>
          </a:p>
          <a:p>
            <a:pPr marL="171450" indent="-171450">
              <a:buFontTx/>
              <a:buChar char="-"/>
            </a:pPr>
            <a:r>
              <a:rPr lang="en-US"/>
              <a:t>&gt; TRUSTFUL / QUALITY </a:t>
            </a:r>
          </a:p>
          <a:p>
            <a:pPr marL="171450" indent="-171450">
              <a:buFontTx/>
              <a:buChar char="-"/>
            </a:pPr>
            <a:r>
              <a:rPr lang="en-US"/>
              <a:t>&gt; PROCESS</a:t>
            </a:r>
          </a:p>
          <a:p>
            <a:pPr marL="171450" indent="-171450">
              <a:buFontTx/>
              <a:buChar char="-"/>
            </a:pPr>
            <a:endParaRPr lang="en-US"/>
          </a:p>
          <a:p>
            <a:pPr marL="0" indent="0">
              <a:buFontTx/>
              <a:buNone/>
            </a:pPr>
            <a:r>
              <a:rPr lang="en-US"/>
              <a:t>IDEATE </a:t>
            </a:r>
          </a:p>
          <a:p>
            <a:pPr marL="0" indent="0">
              <a:buFontTx/>
              <a:buNone/>
            </a:pPr>
            <a:r>
              <a:rPr lang="en-US"/>
              <a:t>Mode 20’ blitzkrieg – World Café</a:t>
            </a:r>
          </a:p>
          <a:p>
            <a:pPr marL="0" indent="0">
              <a:buFontTx/>
              <a:buNone/>
            </a:pPr>
            <a:r>
              <a:rPr lang="en-US"/>
              <a:t>Diverge</a:t>
            </a:r>
          </a:p>
          <a:p>
            <a:pPr marL="0" indent="0">
              <a:buFontTx/>
              <a:buNone/>
            </a:pPr>
            <a:endParaRPr lang="en-US"/>
          </a:p>
          <a:p>
            <a:pPr marL="0" indent="0">
              <a:buFontTx/>
              <a:buNone/>
            </a:pPr>
            <a:r>
              <a:rPr lang="en-US"/>
              <a:t>SCREEN</a:t>
            </a:r>
          </a:p>
          <a:p>
            <a:pPr marL="0" indent="0">
              <a:buFontTx/>
              <a:buNone/>
            </a:pPr>
            <a:r>
              <a:rPr lang="en-US"/>
              <a:t>Converge</a:t>
            </a:r>
          </a:p>
          <a:p>
            <a:pPr marL="0" indent="0">
              <a:buFontTx/>
              <a:buNone/>
            </a:pPr>
            <a:r>
              <a:rPr lang="en-US"/>
              <a:t>An agile way to connect / inspire / step back with a “Lead User” (athlete ? </a:t>
            </a:r>
            <a:r>
              <a:rPr lang="en-US" err="1"/>
              <a:t>Infleuncer</a:t>
            </a:r>
            <a:r>
              <a:rPr lang="en-US"/>
              <a:t>?)</a:t>
            </a:r>
          </a:p>
          <a:p>
            <a:pPr marL="0" indent="0">
              <a:buFontTx/>
              <a:buNone/>
            </a:pPr>
            <a:r>
              <a:rPr lang="en-US"/>
              <a:t>Un hyper peak performer et un </a:t>
            </a:r>
            <a:r>
              <a:rPr lang="en-US" err="1"/>
              <a:t>exercice</a:t>
            </a:r>
            <a:r>
              <a:rPr lang="en-US"/>
              <a:t> </a:t>
            </a:r>
            <a:r>
              <a:rPr lang="en-US" err="1"/>
              <a:t>enthousiast</a:t>
            </a:r>
            <a:r>
              <a:rPr lang="en-US"/>
              <a:t> + </a:t>
            </a:r>
            <a:r>
              <a:rPr lang="en-US" err="1"/>
              <a:t>Influenceur</a:t>
            </a:r>
            <a:r>
              <a:rPr lang="en-US"/>
              <a:t> </a:t>
            </a:r>
          </a:p>
          <a:p>
            <a:pPr marL="0" indent="0">
              <a:buFontTx/>
              <a:buNone/>
            </a:pPr>
            <a:endParaRPr lang="en-US"/>
          </a:p>
          <a:p>
            <a:pPr marL="0" indent="0">
              <a:buFontTx/>
              <a:buNone/>
            </a:pPr>
            <a:endParaRPr lang="en-US"/>
          </a:p>
          <a:p>
            <a:pPr marL="0" indent="0">
              <a:buFontTx/>
              <a:buNone/>
            </a:pPr>
            <a:endParaRPr lang="en-US"/>
          </a:p>
          <a:p>
            <a:pPr marL="0" indent="0">
              <a:buFontTx/>
              <a:buNone/>
            </a:pPr>
            <a:endParaRPr lang="en-US"/>
          </a:p>
          <a:p>
            <a:pPr marL="171450" indent="-171450">
              <a:buFontTx/>
              <a:buChar char="-"/>
            </a:pPr>
            <a:endParaRPr lang="en-US"/>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DCF94-10EF-4684-B7B2-61C5DA23D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01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9439B5B3-BD0D-4E38-A4C2-097BE68D821C}" type="slidenum">
              <a:rPr lang="en-SG" smtClean="0"/>
              <a:t>29</a:t>
            </a:fld>
            <a:endParaRPr lang="en-SG"/>
          </a:p>
        </p:txBody>
      </p:sp>
    </p:spTree>
    <p:extLst>
      <p:ext uri="{BB962C8B-B14F-4D97-AF65-F5344CB8AC3E}">
        <p14:creationId xmlns:p14="http://schemas.microsoft.com/office/powerpoint/2010/main" val="2558944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30</a:t>
            </a:fld>
            <a:endParaRPr lang="en-SG"/>
          </a:p>
        </p:txBody>
      </p:sp>
    </p:spTree>
    <p:extLst>
      <p:ext uri="{BB962C8B-B14F-4D97-AF65-F5344CB8AC3E}">
        <p14:creationId xmlns:p14="http://schemas.microsoft.com/office/powerpoint/2010/main" val="165104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each independent variable, we derive a measure of the strength of the correlation between itself and the dependent after we have “stripped” out its correlations between the other independent variables. </a:t>
            </a:r>
          </a:p>
          <a:p>
            <a:endParaRPr lang="en-GB"/>
          </a:p>
        </p:txBody>
      </p:sp>
      <p:sp>
        <p:nvSpPr>
          <p:cNvPr id="4" name="Slide Number Placeholder 3"/>
          <p:cNvSpPr>
            <a:spLocks noGrp="1"/>
          </p:cNvSpPr>
          <p:nvPr>
            <p:ph type="sldNum" sz="quarter" idx="5"/>
          </p:nvPr>
        </p:nvSpPr>
        <p:spPr/>
        <p:txBody>
          <a:bodyPr/>
          <a:lstStyle/>
          <a:p>
            <a:pPr marL="0" marR="0" lvl="0" indent="0" algn="r" defTabSz="685859" rtl="0" eaLnBrk="1" fontAlgn="auto" latinLnBrk="0" hangingPunct="1">
              <a:lnSpc>
                <a:spcPct val="100000"/>
              </a:lnSpc>
              <a:spcBef>
                <a:spcPts val="0"/>
              </a:spcBef>
              <a:spcAft>
                <a:spcPts val="0"/>
              </a:spcAft>
              <a:buClrTx/>
              <a:buSzTx/>
              <a:buFontTx/>
              <a:buNone/>
              <a:tabLst/>
              <a:defRPr/>
            </a:pPr>
            <a:fld id="{00EC08CC-6B6C-43E4-97B8-2870629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59"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749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39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042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41</a:t>
            </a:fld>
            <a:endParaRPr lang="en-SG"/>
          </a:p>
        </p:txBody>
      </p:sp>
    </p:spTree>
    <p:extLst>
      <p:ext uri="{BB962C8B-B14F-4D97-AF65-F5344CB8AC3E}">
        <p14:creationId xmlns:p14="http://schemas.microsoft.com/office/powerpoint/2010/main" val="4217479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42</a:t>
            </a:fld>
            <a:endParaRPr lang="en-SG"/>
          </a:p>
        </p:txBody>
      </p:sp>
    </p:spTree>
    <p:extLst>
      <p:ext uri="{BB962C8B-B14F-4D97-AF65-F5344CB8AC3E}">
        <p14:creationId xmlns:p14="http://schemas.microsoft.com/office/powerpoint/2010/main" val="1636286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168275"/>
            <a:ext cx="9083675" cy="5110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81CB02-40DB-4763-9A55-E98B78808633}" type="slidenum">
              <a:rPr lang="nl-NL" smtClean="0"/>
              <a:pPr/>
              <a:t>43</a:t>
            </a:fld>
            <a:endParaRPr lang="nl-NL"/>
          </a:p>
        </p:txBody>
      </p:sp>
    </p:spTree>
    <p:extLst>
      <p:ext uri="{BB962C8B-B14F-4D97-AF65-F5344CB8AC3E}">
        <p14:creationId xmlns:p14="http://schemas.microsoft.com/office/powerpoint/2010/main" val="1070155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9CFDFFF-BDBF-4DAE-B2CD-53E5E088599B}" type="slidenum">
              <a:rPr lang="en-SG" smtClean="0"/>
              <a:t>44</a:t>
            </a:fld>
            <a:endParaRPr lang="en-SG"/>
          </a:p>
        </p:txBody>
      </p:sp>
    </p:spTree>
    <p:extLst>
      <p:ext uri="{BB962C8B-B14F-4D97-AF65-F5344CB8AC3E}">
        <p14:creationId xmlns:p14="http://schemas.microsoft.com/office/powerpoint/2010/main" val="811637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2</a:t>
            </a:fld>
            <a:endParaRPr lang="en-SG"/>
          </a:p>
        </p:txBody>
      </p:sp>
    </p:spTree>
    <p:extLst>
      <p:ext uri="{BB962C8B-B14F-4D97-AF65-F5344CB8AC3E}">
        <p14:creationId xmlns:p14="http://schemas.microsoft.com/office/powerpoint/2010/main" val="3775104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45</a:t>
            </a:fld>
            <a:endParaRPr lang="en-SG"/>
          </a:p>
        </p:txBody>
      </p:sp>
    </p:spTree>
    <p:extLst>
      <p:ext uri="{BB962C8B-B14F-4D97-AF65-F5344CB8AC3E}">
        <p14:creationId xmlns:p14="http://schemas.microsoft.com/office/powerpoint/2010/main" val="339329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F9CFDFFF-BDBF-4DAE-B2CD-53E5E088599B}" type="slidenum">
              <a:rPr lang="en-SG" smtClean="0"/>
              <a:t>3</a:t>
            </a:fld>
            <a:endParaRPr lang="en-SG"/>
          </a:p>
        </p:txBody>
      </p:sp>
    </p:spTree>
    <p:extLst>
      <p:ext uri="{BB962C8B-B14F-4D97-AF65-F5344CB8AC3E}">
        <p14:creationId xmlns:p14="http://schemas.microsoft.com/office/powerpoint/2010/main" val="4220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9CFDFFF-BDBF-4DAE-B2CD-53E5E088599B}" type="slidenum">
              <a:rPr lang="en-SG" smtClean="0"/>
              <a:t>4</a:t>
            </a:fld>
            <a:endParaRPr lang="en-SG"/>
          </a:p>
        </p:txBody>
      </p:sp>
    </p:spTree>
    <p:extLst>
      <p:ext uri="{BB962C8B-B14F-4D97-AF65-F5344CB8AC3E}">
        <p14:creationId xmlns:p14="http://schemas.microsoft.com/office/powerpoint/2010/main" val="251037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9</a:t>
            </a:fld>
            <a:endParaRPr lang="en-SG"/>
          </a:p>
        </p:txBody>
      </p:sp>
    </p:spTree>
    <p:extLst>
      <p:ext uri="{BB962C8B-B14F-4D97-AF65-F5344CB8AC3E}">
        <p14:creationId xmlns:p14="http://schemas.microsoft.com/office/powerpoint/2010/main" val="1821780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63513"/>
            <a:ext cx="8801100" cy="4951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A81CB02-40DB-4763-9A55-E98B78808633}" type="slidenum">
              <a:rPr kumimoji="0" lang="nl-NL" sz="1200" b="0" i="0" u="none" strike="noStrike" kern="1200" cap="none" spc="0" normalizeH="0" baseline="0" noProof="0" smtClean="0">
                <a:ln>
                  <a:noFill/>
                </a:ln>
                <a:solidFill>
                  <a:prstClr val="white"/>
                </a:solidFill>
                <a:effectLst/>
                <a:uLnTx/>
                <a:uFillTx/>
                <a:latin typeface="Arial"/>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white"/>
              </a:solidFill>
              <a:effectLst/>
              <a:uLnTx/>
              <a:uFillTx/>
              <a:latin typeface="Arial"/>
              <a:ea typeface="+mn-ea"/>
              <a:cs typeface="Arial"/>
              <a:sym typeface="Arial"/>
            </a:endParaRPr>
          </a:p>
        </p:txBody>
      </p:sp>
    </p:spTree>
    <p:extLst>
      <p:ext uri="{BB962C8B-B14F-4D97-AF65-F5344CB8AC3E}">
        <p14:creationId xmlns:p14="http://schemas.microsoft.com/office/powerpoint/2010/main" val="3113376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14</a:t>
            </a:fld>
            <a:endParaRPr lang="en-SG"/>
          </a:p>
        </p:txBody>
      </p:sp>
    </p:spTree>
    <p:extLst>
      <p:ext uri="{BB962C8B-B14F-4D97-AF65-F5344CB8AC3E}">
        <p14:creationId xmlns:p14="http://schemas.microsoft.com/office/powerpoint/2010/main" val="4166189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B68D2766-C49B-4C1A-9FEE-6F146754B02B}" type="slidenum">
              <a:rPr lang="en-US" smtClean="0"/>
              <a:t>15</a:t>
            </a:fld>
            <a:endParaRPr lang="en-US"/>
          </a:p>
        </p:txBody>
      </p:sp>
    </p:spTree>
    <p:extLst>
      <p:ext uri="{BB962C8B-B14F-4D97-AF65-F5344CB8AC3E}">
        <p14:creationId xmlns:p14="http://schemas.microsoft.com/office/powerpoint/2010/main" val="261800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20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010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facebook.com/SKIMgroup/" TargetMode="External"/><Relationship Id="rId1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2" Type="http://schemas.openxmlformats.org/officeDocument/2006/relationships/image" Target="../media/image15.png"/><Relationship Id="rId17" Type="http://schemas.openxmlformats.org/officeDocument/2006/relationships/image" Target="../media/image22.emf"/><Relationship Id="rId2" Type="http://schemas.openxmlformats.org/officeDocument/2006/relationships/image" Target="../media/image24.png"/><Relationship Id="rId16"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9.png"/><Relationship Id="rId11" Type="http://schemas.openxmlformats.org/officeDocument/2006/relationships/hyperlink" Target="https://twitter.com/skimgroup?__hstc=167070049.2779d317215ee98225febbbca3f21529.1491763688814.1491763688814.1491763688814.1&amp;__hssc=167070049.1.1491763688814&amp;__hsfp=40310509" TargetMode="External"/><Relationship Id="rId5" Type="http://schemas.openxmlformats.org/officeDocument/2006/relationships/hyperlink" Target="https://www.slideshare.net/skimgroup?__hstc=167070049.2779d317215ee98225febbbca3f21529.1491763688814.1491763688814.1491763688814.1&amp;__hssc=167070049.1.1491763688814&amp;__hsfp=40310509" TargetMode="External"/><Relationship Id="rId15"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10" Type="http://schemas.openxmlformats.org/officeDocument/2006/relationships/image" Target="../media/image14.png"/><Relationship Id="rId4" Type="http://schemas.openxmlformats.org/officeDocument/2006/relationships/hyperlink" Target="http://www.skimgroup.com/" TargetMode="External"/><Relationship Id="rId9"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8"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3" Type="http://schemas.openxmlformats.org/officeDocument/2006/relationships/image" Target="../media/image16.png"/><Relationship Id="rId3" Type="http://schemas.openxmlformats.org/officeDocument/2006/relationships/hyperlink" Target="http://www.skimgroup.com/" TargetMode="External"/><Relationship Id="rId7" Type="http://schemas.openxmlformats.org/officeDocument/2006/relationships/image" Target="../media/image13.png"/><Relationship Id="rId12" Type="http://schemas.openxmlformats.org/officeDocument/2006/relationships/hyperlink" Target="https://www.facebook.com/SKIMgroup/" TargetMode="External"/><Relationship Id="rId17" Type="http://schemas.openxmlformats.org/officeDocument/2006/relationships/image" Target="../media/image23.png"/><Relationship Id="rId2" Type="http://schemas.openxmlformats.org/officeDocument/2006/relationships/image" Target="../media/image24.png"/><Relationship Id="rId16" Type="http://schemas.openxmlformats.org/officeDocument/2006/relationships/image" Target="../media/image22.emf"/><Relationship Id="rId1" Type="http://schemas.openxmlformats.org/officeDocument/2006/relationships/slideMaster" Target="../slideMasters/slideMaster2.xml"/><Relationship Id="rId6"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1" Type="http://schemas.openxmlformats.org/officeDocument/2006/relationships/image" Target="../media/image15.png"/><Relationship Id="rId5" Type="http://schemas.openxmlformats.org/officeDocument/2006/relationships/image" Target="../media/image29.png"/><Relationship Id="rId15" Type="http://schemas.openxmlformats.org/officeDocument/2006/relationships/image" Target="../media/image17.png"/><Relationship Id="rId10" Type="http://schemas.openxmlformats.org/officeDocument/2006/relationships/hyperlink" Target="https://twitter.com/skimgroup?__hstc=167070049.2779d317215ee98225febbbca3f21529.1491763688814.1491763688814.1491763688814.1&amp;__hssc=167070049.1.1491763688814&amp;__hsfp=40310509" TargetMode="External"/><Relationship Id="rId4" Type="http://schemas.openxmlformats.org/officeDocument/2006/relationships/hyperlink" Target="https://www.slideshare.net/skimgroup?__hstc=167070049.2779d317215ee98225febbbca3f21529.1491763688814.1491763688814.1491763688814.1&amp;__hssc=167070049.1.1491763688814&amp;__hsfp=40310509" TargetMode="External"/><Relationship Id="rId9" Type="http://schemas.openxmlformats.org/officeDocument/2006/relationships/image" Target="../media/image14.png"/><Relationship Id="rId14" Type="http://schemas.openxmlformats.org/officeDocument/2006/relationships/hyperlink" Target="https://www.instagram.com/skimgroup/?__hstc=167070049.2779d317215ee98225febbbca3f21529.1491763688814.1491763688814.1491763688814.1&amp;__hssc=167070049.1.1491763688814&amp;__hsfp=40310509"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8"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8"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552"/>
          </a:xfrm>
        </p:spPr>
        <p:txBody>
          <a:bodyPr tIns="36000" bIns="36000">
            <a:spAutoFit/>
          </a:bodyPr>
          <a:lstStyle>
            <a:lvl1pPr marL="0" indent="0" algn="l">
              <a:lnSpc>
                <a:spcPct val="100000"/>
              </a:lnSpc>
              <a:buNone/>
              <a:defRPr sz="189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12666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0" y="3"/>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8"/>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432274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0"/>
            <a:ext cx="5040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455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4"/>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1"/>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2"/>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73764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8"/>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4"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1770877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60000" indent="0">
              <a:lnSpc>
                <a:spcPct val="120000"/>
              </a:lnSpc>
              <a:buClr>
                <a:schemeClr val="bg2"/>
              </a:buClr>
              <a:buFont typeface="Wingdings" panose="05000000000000000000" pitchFamily="2" charset="2"/>
              <a:buNone/>
              <a:defRPr sz="1200"/>
            </a:lvl2pPr>
            <a:lvl3pPr marL="576000" indent="0">
              <a:lnSpc>
                <a:spcPct val="120000"/>
              </a:lnSpc>
              <a:buClr>
                <a:schemeClr val="bg2"/>
              </a:buClr>
              <a:buFont typeface="Wingdings" panose="05000000000000000000" pitchFamily="2" charset="2"/>
              <a:buNone/>
              <a:defRPr sz="1200"/>
            </a:lvl3pPr>
            <a:lvl4pPr marL="1152000" indent="-288000">
              <a:lnSpc>
                <a:spcPct val="150000"/>
              </a:lnSpc>
              <a:buClr>
                <a:schemeClr val="bg2"/>
              </a:buClr>
              <a:buFont typeface="Wingdings" panose="05000000000000000000" pitchFamily="2" charset="2"/>
              <a:buChar char="§"/>
              <a:defRPr sz="1200"/>
            </a:lvl4pPr>
            <a:lvl5pPr marL="1152000" indent="-288000">
              <a:lnSpc>
                <a:spcPct val="150000"/>
              </a:lnSpc>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8"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0"/>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2000">
              <a:buClr>
                <a:schemeClr val="bg2"/>
              </a:buClr>
              <a:defRPr/>
            </a:lvl5pPr>
            <a:lvl6pPr marL="1152000">
              <a:buClr>
                <a:schemeClr val="bg2"/>
              </a:buClr>
              <a:defRPr/>
            </a:lvl6pPr>
            <a:lvl7pPr marL="1152000" indent="-171450">
              <a:buClr>
                <a:schemeClr val="bg2"/>
              </a:buClr>
              <a:buFont typeface="Wingdings" panose="05000000000000000000" pitchFamily="2" charset="2"/>
              <a:buChar char="§"/>
              <a:defRPr/>
            </a:lvl7pPr>
            <a:lvl8pPr marL="1152000">
              <a:buClr>
                <a:schemeClr val="bg2"/>
              </a:buClr>
              <a:defRPr/>
            </a:lvl8pPr>
            <a:lvl9pPr marL="1152000">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8" y="2132940"/>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8000" indent="-288000">
              <a:buClr>
                <a:schemeClr val="bg2"/>
              </a:buClr>
              <a:buFont typeface="Wingdings" panose="05000000000000000000" pitchFamily="2" charset="2"/>
              <a:buChar char="§"/>
              <a:defRPr sz="1200"/>
            </a:lvl2pPr>
            <a:lvl3pPr marL="864000" indent="-288000">
              <a:buClr>
                <a:schemeClr val="bg2"/>
              </a:buClr>
              <a:buFont typeface="Wingdings" panose="05000000000000000000" pitchFamily="2" charset="2"/>
              <a:buChar char="§"/>
              <a:defRPr sz="1200"/>
            </a:lvl3pPr>
            <a:lvl4pPr marL="1152000" indent="-288000">
              <a:buClr>
                <a:schemeClr val="bg2"/>
              </a:buClr>
              <a:buFont typeface="Wingdings" panose="05000000000000000000" pitchFamily="2" charset="2"/>
              <a:buChar char="§"/>
              <a:defRPr sz="1200"/>
            </a:lvl4pPr>
            <a:lvl5pPr marL="1152000" indent="-288000">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marL="0" marR="0" lvl="0" indent="0" algn="l" defTabSz="914400"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3294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477083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8"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2"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6" y="4370284"/>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5097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8"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8"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85853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0"/>
            <a:ext cx="4069080" cy="6877958"/>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8"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Clr>
                <a:schemeClr val="accent1"/>
              </a:buClr>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799" y="4067410"/>
            <a:ext cx="3572091"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32893"/>
            <a:ext cx="3294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799" y="1893600"/>
            <a:ext cx="3572091"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799" y="432893"/>
            <a:ext cx="3572091"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42575"/>
            <a:ext cx="3294000" cy="266035"/>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8"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799" y="982110"/>
            <a:ext cx="3572091"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980386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7" y="4492800"/>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672329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7" y="4492800"/>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42342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090423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b="1">
                <a:solidFill>
                  <a:schemeClr val="bg1"/>
                </a:solidFill>
                <a:latin typeface="Rawline" panose="00000500000000000000" pitchFamily="2" charset="0"/>
              </a:rPr>
              <a:t>SKIMgroup.com</a:t>
            </a:r>
            <a:endParaRPr lang="en-US">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5"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59"/>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6" y="1595437"/>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375099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786855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Research process, 1/3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p:nvPr>
        </p:nvSpPr>
        <p:spPr>
          <a:xfrm>
            <a:off x="504000" y="403200"/>
            <a:ext cx="7354800" cy="972000"/>
          </a:xfrm>
        </p:spPr>
        <p:txBody>
          <a:bodyPr>
            <a:noAutofit/>
          </a:bodyPr>
          <a:lstStyle/>
          <a:p>
            <a:r>
              <a:rPr lang="en-US"/>
              <a:t>Click to edit Master title style</a:t>
            </a:r>
            <a:endParaRPr lang="en-GB"/>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p:nvPr>
        </p:nvSpPr>
        <p:spPr>
          <a:xfrm>
            <a:off x="503238" y="1814400"/>
            <a:ext cx="7167600" cy="4410000"/>
          </a:xfrm>
        </p:spPr>
        <p:txBody>
          <a:bodyPr lIns="0" tIns="0" rIns="0" bIns="0" numCol="2" spcCol="360000">
            <a:noAutofit/>
          </a:bodyPr>
          <a:lstStyle>
            <a:lvl1pPr>
              <a:lnSpc>
                <a:spcPct val="130000"/>
              </a:lnSpc>
              <a:defRPr b="0">
                <a:solidFill>
                  <a:schemeClr val="tx1"/>
                </a:solidFill>
              </a:defRPr>
            </a:lvl1pPr>
            <a:lvl2pPr marL="285750" indent="-285750">
              <a:lnSpc>
                <a:spcPct val="110000"/>
              </a:lnSpc>
              <a:buFont typeface="Courier New" panose="02070309020205020404" pitchFamily="49" charset="0"/>
              <a:buChar char="o"/>
              <a:defRPr/>
            </a:lvl2pPr>
            <a:lvl3pPr marL="576000">
              <a:lnSpc>
                <a:spcPct val="110000"/>
              </a:lnSpc>
              <a:defRPr/>
            </a:lvl3pPr>
            <a:lvl4pPr marL="864000">
              <a:lnSpc>
                <a:spcPct val="110000"/>
              </a:lnSpc>
              <a:defRPr/>
            </a:lvl4pPr>
            <a:lvl5pPr marL="1152000">
              <a:lnSpc>
                <a:spcPct val="110000"/>
              </a:lnSpc>
              <a:defRPr/>
            </a:lvl5pPr>
            <a:lvl6pPr marL="1149750" indent="-285750">
              <a:buFont typeface="Courier New" panose="02070309020205020404" pitchFamily="49" charset="0"/>
              <a:buChar char="o"/>
              <a:defRPr/>
            </a:lvl6pPr>
            <a:lvl7pPr marL="1149750" indent="-285750">
              <a:buFont typeface="Courier New" panose="02070309020205020404" pitchFamily="49" charset="0"/>
              <a:buChar char="o"/>
              <a:defRPr/>
            </a:lvl7pPr>
            <a:lvl8pPr marL="1149750" indent="-285750">
              <a:buFont typeface="Courier New" panose="02070309020205020404" pitchFamily="49" charset="0"/>
              <a:buChar char="o"/>
              <a:defRPr/>
            </a:lvl8pPr>
            <a:lvl9pPr marL="1149750" indent="-285750">
              <a:buFont typeface="Courier New" panose="02070309020205020404" pitchFamily="49" charset="0"/>
              <a:buChar char="o"/>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p:nvPr>
        </p:nvSpPr>
        <p:spPr>
          <a:xfrm>
            <a:off x="8150400" y="0"/>
            <a:ext cx="4042800" cy="6858000"/>
          </a:xfrm>
          <a:solidFill>
            <a:schemeClr val="bg1"/>
          </a:solidFill>
        </p:spPr>
        <p:txBody>
          <a:bodyPr/>
          <a:lstStyle/>
          <a:p>
            <a:r>
              <a:rPr lang="en-US"/>
              <a:t>Click icon to add picture</a:t>
            </a:r>
            <a:endParaRPr lang="en-GB"/>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Tree>
    <p:extLst>
      <p:ext uri="{BB962C8B-B14F-4D97-AF65-F5344CB8AC3E}">
        <p14:creationId xmlns:p14="http://schemas.microsoft.com/office/powerpoint/2010/main" val="14809635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4018214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avy: 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687E0-AFF2-421C-85A9-F9B8B361B281}"/>
              </a:ext>
            </a:extLst>
          </p:cNvPr>
          <p:cNvSpPr/>
          <p:nvPr/>
        </p:nvSpPr>
        <p:spPr>
          <a:xfrm>
            <a:off x="11573189" y="0"/>
            <a:ext cx="6188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chemeClr val="bg1"/>
              </a:solidFill>
            </a:endParaRPr>
          </a:p>
        </p:txBody>
      </p:sp>
      <p:sp>
        <p:nvSpPr>
          <p:cNvPr id="3" name="Content Placeholder 2">
            <a:extLst>
              <a:ext uri="{FF2B5EF4-FFF2-40B4-BE49-F238E27FC236}">
                <a16:creationId xmlns:a16="http://schemas.microsoft.com/office/drawing/2014/main" id="{CE56AEBC-9A60-492F-AF9C-D229DC450B7C}"/>
              </a:ext>
            </a:extLst>
          </p:cNvPr>
          <p:cNvSpPr>
            <a:spLocks noGrp="1"/>
          </p:cNvSpPr>
          <p:nvPr>
            <p:ph idx="1"/>
          </p:nvPr>
        </p:nvSpPr>
        <p:spPr/>
        <p:txBody>
          <a:bodyPr tIns="0">
            <a:noAutofit/>
          </a:bodyPr>
          <a:lstStyle>
            <a:lvl1pPr>
              <a:defRPr>
                <a:solidFill>
                  <a:schemeClr val="tx2"/>
                </a:solidFill>
              </a:defRPr>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Footer Placeholder 4">
            <a:extLst>
              <a:ext uri="{FF2B5EF4-FFF2-40B4-BE49-F238E27FC236}">
                <a16:creationId xmlns:a16="http://schemas.microsoft.com/office/drawing/2014/main" id="{4AF3F946-98DC-4D67-8162-C5E911BA0F66}"/>
              </a:ext>
            </a:extLst>
          </p:cNvPr>
          <p:cNvSpPr>
            <a:spLocks noGrp="1"/>
          </p:cNvSpPr>
          <p:nvPr>
            <p:ph type="ftr" sz="quarter" idx="11"/>
          </p:nvPr>
        </p:nvSpPr>
        <p:spPr/>
        <p:txBody>
          <a:bodyPr>
            <a:noAutofit/>
          </a:bodyPr>
          <a:lstStyle>
            <a:lvl1pPr>
              <a:defRPr>
                <a:solidFill>
                  <a:schemeClr val="bg1"/>
                </a:solidFill>
              </a:defRPr>
            </a:lvl1pPr>
          </a:lstStyle>
          <a:p>
            <a:r>
              <a:rPr lang="en-GB"/>
              <a:t>Insert Section title here</a:t>
            </a:r>
          </a:p>
        </p:txBody>
      </p:sp>
      <p:sp>
        <p:nvSpPr>
          <p:cNvPr id="6" name="Slide Number Placeholder 5">
            <a:extLst>
              <a:ext uri="{FF2B5EF4-FFF2-40B4-BE49-F238E27FC236}">
                <a16:creationId xmlns:a16="http://schemas.microsoft.com/office/drawing/2014/main" id="{27965E68-CBA5-49A5-A9EC-6A92A3DFE928}"/>
              </a:ext>
            </a:extLst>
          </p:cNvPr>
          <p:cNvSpPr>
            <a:spLocks noGrp="1"/>
          </p:cNvSpPr>
          <p:nvPr>
            <p:ph type="sldNum" sz="quarter" idx="12"/>
          </p:nvPr>
        </p:nvSpPr>
        <p:spPr/>
        <p:txBody>
          <a:bodyPr>
            <a:noAutofit/>
          </a:bodyPr>
          <a:lstStyle>
            <a:lvl1pPr>
              <a:defRPr>
                <a:solidFill>
                  <a:schemeClr val="bg1"/>
                </a:solidFill>
              </a:defRPr>
            </a:lvl1pPr>
          </a:lstStyle>
          <a:p>
            <a:fld id="{B5F9A4F6-7BA3-4126-88A5-A8B8CE7104E5}" type="slidenum">
              <a:rPr lang="en-GB" smtClean="0"/>
              <a:pPr/>
              <a:t>‹#›</a:t>
            </a:fld>
            <a:endParaRPr lang="en-GB"/>
          </a:p>
        </p:txBody>
      </p:sp>
      <p:sp>
        <p:nvSpPr>
          <p:cNvPr id="7" name="Text Placeholder 7">
            <a:extLst>
              <a:ext uri="{FF2B5EF4-FFF2-40B4-BE49-F238E27FC236}">
                <a16:creationId xmlns:a16="http://schemas.microsoft.com/office/drawing/2014/main" id="{D8B974B4-AB3D-49C0-BDB0-F7CE273521D0}"/>
              </a:ext>
            </a:extLst>
          </p:cNvPr>
          <p:cNvSpPr>
            <a:spLocks noGrp="1"/>
          </p:cNvSpPr>
          <p:nvPr>
            <p:ph type="body" sz="quarter" idx="13"/>
          </p:nvPr>
        </p:nvSpPr>
        <p:spPr>
          <a:xfrm>
            <a:off x="587374" y="413912"/>
            <a:ext cx="10839600" cy="1286301"/>
          </a:xfrm>
        </p:spPr>
        <p:txBody>
          <a:bodyPr tIns="0" bIns="0">
            <a:noAutofit/>
          </a:bodyPr>
          <a:lstStyle>
            <a:lvl1pPr algn="l" defTabSz="914400" rtl="0" eaLnBrk="1" latinLnBrk="0" hangingPunct="1">
              <a:lnSpc>
                <a:spcPct val="90000"/>
              </a:lnSpc>
              <a:spcBef>
                <a:spcPct val="0"/>
              </a:spcBef>
              <a:buNone/>
              <a:defRPr lang="en-US" sz="2800" kern="1200" cap="all" baseline="0" dirty="0" smtClean="0">
                <a:solidFill>
                  <a:schemeClr val="tx1"/>
                </a:solidFill>
                <a:latin typeface="+mj-lt"/>
                <a:ea typeface="+mj-ea"/>
                <a:cs typeface="+mj-cs"/>
              </a:defRPr>
            </a:lvl1pPr>
            <a:lvl2pPr>
              <a:defRPr sz="2400"/>
            </a:lvl2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197424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3200" y="4264880"/>
            <a:ext cx="11375136" cy="531605"/>
          </a:xfrm>
          <a:blipFill>
            <a:blip r:embed="rId3" cstate="print">
              <a:extLst>
                <a:ext uri="{28A0092B-C50C-407E-A947-70E740481C1C}">
                  <a14:useLocalDpi xmlns:a14="http://schemas.microsoft.com/office/drawing/2010/main"/>
                </a:ext>
              </a:extLst>
            </a:blip>
            <a:stretch>
              <a:fillRect/>
            </a:stretch>
          </a:blipFill>
        </p:spPr>
        <p:txBody>
          <a:bodyPr wrap="square" lIns="216000" rIns="0" anchor="t">
            <a:spAutoFit/>
          </a:bodyPr>
          <a:lstStyle>
            <a:lvl1pPr algn="l">
              <a:defRPr sz="3733">
                <a:solidFill>
                  <a:srgbClr val="1C6D7D"/>
                </a:solidFill>
              </a:defRPr>
            </a:lvl1pPr>
          </a:lstStyle>
          <a:p>
            <a:r>
              <a:rPr lang="en-US"/>
              <a:t>Title of your presentation</a:t>
            </a:r>
          </a:p>
        </p:txBody>
      </p:sp>
      <p:sp>
        <p:nvSpPr>
          <p:cNvPr id="3" name="Subtitle 2"/>
          <p:cNvSpPr>
            <a:spLocks noGrp="1"/>
          </p:cNvSpPr>
          <p:nvPr>
            <p:ph type="subTitle" idx="1" hasCustomPrompt="1"/>
          </p:nvPr>
        </p:nvSpPr>
        <p:spPr>
          <a:xfrm>
            <a:off x="403200" y="4791039"/>
            <a:ext cx="11375136" cy="447238"/>
          </a:xfrm>
          <a:blipFill>
            <a:blip r:embed="rId4" cstate="print">
              <a:extLst>
                <a:ext uri="{28A0092B-C50C-407E-A947-70E740481C1C}">
                  <a14:useLocalDpi xmlns:a14="http://schemas.microsoft.com/office/drawing/2010/main"/>
                </a:ext>
              </a:extLst>
            </a:blip>
            <a:stretch>
              <a:fillRect/>
            </a:stretch>
          </a:blipFill>
        </p:spPr>
        <p:txBody>
          <a:bodyPr wrap="square" lIns="216000">
            <a:spAutoFit/>
          </a:bodyPr>
          <a:lstStyle>
            <a:lvl1pPr marL="0" indent="0" algn="l">
              <a:buNone/>
              <a:defRPr sz="2667" baseline="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 of your presentation</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0" name="Afbeelding 5"/>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18" name="Text Placeholder 17"/>
          <p:cNvSpPr>
            <a:spLocks noGrp="1"/>
          </p:cNvSpPr>
          <p:nvPr>
            <p:ph type="body" sz="quarter" idx="13" hasCustomPrompt="1"/>
          </p:nvPr>
        </p:nvSpPr>
        <p:spPr>
          <a:xfrm>
            <a:off x="403201" y="6083808"/>
            <a:ext cx="9358068" cy="363291"/>
          </a:xfrm>
        </p:spPr>
        <p:txBody>
          <a:bodyPr>
            <a:normAutofit/>
          </a:bodyPr>
          <a:lstStyle>
            <a:lvl1pPr>
              <a:buFontTx/>
              <a:buNone/>
              <a:defRPr sz="2133">
                <a:solidFill>
                  <a:srgbClr val="1C6D7D"/>
                </a:solidFill>
              </a:defRPr>
            </a:lvl1pPr>
            <a:lvl2pPr marL="0" indent="0">
              <a:buFontTx/>
              <a:buNone/>
              <a:defRPr>
                <a:solidFill>
                  <a:schemeClr val="bg1"/>
                </a:solidFill>
              </a:defRPr>
            </a:lvl2pPr>
            <a:lvl3pPr marL="287993" indent="0">
              <a:buFontTx/>
              <a:buNone/>
              <a:defRPr>
                <a:solidFill>
                  <a:schemeClr val="bg1"/>
                </a:solidFill>
              </a:defRPr>
            </a:lvl3pPr>
            <a:lvl4pPr marL="575986" indent="0">
              <a:buFontTx/>
              <a:buNone/>
              <a:defRPr>
                <a:solidFill>
                  <a:schemeClr val="bg1"/>
                </a:solidFill>
              </a:defRPr>
            </a:lvl4pPr>
            <a:lvl5pPr marL="575986" indent="0">
              <a:buFontTx/>
              <a:buNone/>
              <a:defRPr>
                <a:solidFill>
                  <a:schemeClr val="bg1"/>
                </a:solidFill>
              </a:defRPr>
            </a:lvl5pPr>
          </a:lstStyle>
          <a:p>
            <a:pPr lvl="0"/>
            <a:r>
              <a:rPr lang="en-US"/>
              <a:t>Name | Month day, year</a:t>
            </a:r>
          </a:p>
        </p:txBody>
      </p:sp>
      <p:sp>
        <p:nvSpPr>
          <p:cNvPr id="5" name="Picture Placeholder 4"/>
          <p:cNvSpPr>
            <a:spLocks noGrp="1"/>
          </p:cNvSpPr>
          <p:nvPr>
            <p:ph type="pic" sz="quarter" idx="14" hasCustomPrompt="1"/>
          </p:nvPr>
        </p:nvSpPr>
        <p:spPr>
          <a:xfrm>
            <a:off x="9939080" y="4791039"/>
            <a:ext cx="1833600" cy="1661309"/>
          </a:xfrm>
        </p:spPr>
        <p:txBody>
          <a:bodyPr anchor="b"/>
          <a:lstStyle>
            <a:lvl1pPr marL="0" indent="0" algn="r">
              <a:buFontTx/>
              <a:buNone/>
              <a:defRPr>
                <a:solidFill>
                  <a:schemeClr val="accent1"/>
                </a:solidFill>
                <a:latin typeface="+mj-lt"/>
              </a:defRPr>
            </a:lvl1pPr>
          </a:lstStyle>
          <a:p>
            <a:r>
              <a:rPr lang="en-US" sz="1867">
                <a:solidFill>
                  <a:schemeClr val="tx2"/>
                </a:solidFill>
                <a:latin typeface="Segoe Print" panose="02000600000000000000" pitchFamily="2" charset="0"/>
                <a:cs typeface="MV Boli" panose="02000500030200090000" pitchFamily="2" charset="0"/>
              </a:rPr>
              <a:t>If any, add client logo here</a:t>
            </a:r>
            <a:endParaRPr lang="nl-NL"/>
          </a:p>
        </p:txBody>
      </p:sp>
    </p:spTree>
    <p:extLst>
      <p:ext uri="{BB962C8B-B14F-4D97-AF65-F5344CB8AC3E}">
        <p14:creationId xmlns:p14="http://schemas.microsoft.com/office/powerpoint/2010/main" val="2784137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838477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867" b="0">
                <a:solidFill>
                  <a:schemeClr val="accent3"/>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25659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2024630"/>
            <a:ext cx="5486400" cy="3783369"/>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2024628"/>
            <a:ext cx="5486400" cy="3783371"/>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3"/>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3"/>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1506842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1584000"/>
            <a:ext cx="5486400" cy="4224000"/>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1584001"/>
            <a:ext cx="5486400" cy="4223999"/>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213678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0749822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mall and Bi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020551" y="2025600"/>
            <a:ext cx="6756920"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1" y="1584000"/>
            <a:ext cx="4215881" cy="361667"/>
          </a:xfrm>
        </p:spPr>
        <p:txBody>
          <a:bodyPr anchor="b"/>
          <a:lstStyle>
            <a:lvl1pPr marL="0" indent="0">
              <a:buNone/>
              <a:defRPr sz="1867" b="0">
                <a:solidFill>
                  <a:schemeClr val="accent3"/>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4"/>
          </p:nvPr>
        </p:nvSpPr>
        <p:spPr>
          <a:xfrm>
            <a:off x="5020550" y="1584000"/>
            <a:ext cx="6756919" cy="361667"/>
          </a:xfrm>
        </p:spPr>
        <p:txBody>
          <a:bodyPr anchor="b"/>
          <a:lstStyle>
            <a:lvl1pPr marL="0" indent="0">
              <a:buNone/>
              <a:defRPr sz="1867" b="0">
                <a:solidFill>
                  <a:schemeClr val="accent3"/>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0"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8" name="Content Placeholder 3"/>
          <p:cNvSpPr>
            <a:spLocks noGrp="1"/>
          </p:cNvSpPr>
          <p:nvPr>
            <p:ph sz="half" idx="15" hasCustomPrompt="1"/>
          </p:nvPr>
        </p:nvSpPr>
        <p:spPr>
          <a:xfrm>
            <a:off x="407723" y="2025600"/>
            <a:ext cx="4211359"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495397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1867" b="0">
                <a:solidFill>
                  <a:schemeClr val="accent3"/>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1867" b="0">
                <a:solidFill>
                  <a:schemeClr val="accent3"/>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1867" b="0">
                <a:solidFill>
                  <a:schemeClr val="accent3"/>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74856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66598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lain Whit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8866" y="353675"/>
            <a:ext cx="11374269" cy="454104"/>
          </a:xfrm>
        </p:spPr>
        <p:txBody>
          <a:bodyPr/>
          <a:lstStyle>
            <a:lvl1pPr>
              <a:defRPr/>
            </a:lvl1pPr>
          </a:lstStyle>
          <a:p>
            <a:r>
              <a:rPr lang="en-US"/>
              <a:t>Title</a:t>
            </a:r>
          </a:p>
        </p:txBody>
      </p:sp>
    </p:spTree>
    <p:extLst>
      <p:ext uri="{BB962C8B-B14F-4D97-AF65-F5344CB8AC3E}">
        <p14:creationId xmlns:p14="http://schemas.microsoft.com/office/powerpoint/2010/main" val="9800554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3173040"/>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1229" y="2193602"/>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2681817"/>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29158817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Divider summa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1531056"/>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1229" y="551618"/>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1039833"/>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4" name="Text Placeholder 3"/>
          <p:cNvSpPr>
            <a:spLocks noGrp="1"/>
          </p:cNvSpPr>
          <p:nvPr>
            <p:ph type="body" sz="quarter" idx="12"/>
          </p:nvPr>
        </p:nvSpPr>
        <p:spPr>
          <a:xfrm>
            <a:off x="3289300" y="2271733"/>
            <a:ext cx="8511117" cy="353626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8225848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ntent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454104"/>
          </a:xfrm>
          <a:blipFill>
            <a:blip r:embed="rId3" cstate="print">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9" name="Content Placeholder 2"/>
          <p:cNvSpPr>
            <a:spLocks noGrp="1"/>
          </p:cNvSpPr>
          <p:nvPr>
            <p:ph sz="half" idx="1" hasCustomPrompt="1"/>
          </p:nvPr>
        </p:nvSpPr>
        <p:spPr>
          <a:xfrm>
            <a:off x="403200" y="2024630"/>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4"/>
          </p:nvPr>
        </p:nvSpPr>
        <p:spPr>
          <a:xfrm>
            <a:off x="6291071" y="1583999"/>
            <a:ext cx="5486400" cy="361667"/>
          </a:xfrm>
        </p:spPr>
        <p:txBody>
          <a:bodyPr anchor="b"/>
          <a:lstStyle>
            <a:lvl1pPr marL="0" indent="0">
              <a:buNone/>
              <a:defRPr sz="1867"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10" name="Content Placeholder 2"/>
          <p:cNvSpPr>
            <a:spLocks noGrp="1"/>
          </p:cNvSpPr>
          <p:nvPr>
            <p:ph sz="half" idx="15" hasCustomPrompt="1"/>
          </p:nvPr>
        </p:nvSpPr>
        <p:spPr>
          <a:xfrm>
            <a:off x="6291071" y="2024629"/>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711256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and Big Pictur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403200"/>
            <a:ext cx="5210599" cy="454104"/>
          </a:xfrm>
          <a:blipFill>
            <a:blip r:embed="rId3" cstate="print">
              <a:extLst>
                <a:ext uri="{28A0092B-C50C-407E-A947-70E740481C1C}">
                  <a14:useLocalDpi xmlns:a14="http://schemas.microsoft.com/office/drawing/2010/main"/>
                </a:ext>
              </a:extLst>
            </a:blip>
            <a:stretch>
              <a:fillRect/>
            </a:stretch>
          </a:blipFill>
        </p:spPr>
        <p:txBody>
          <a:bodyPr wrap="square">
            <a:spAutoFit/>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0" name="Text Placeholder 2"/>
          <p:cNvSpPr>
            <a:spLocks noGrp="1"/>
          </p:cNvSpPr>
          <p:nvPr>
            <p:ph type="body" idx="14"/>
          </p:nvPr>
        </p:nvSpPr>
        <p:spPr>
          <a:xfrm>
            <a:off x="403200" y="1584000"/>
            <a:ext cx="5486400" cy="361667"/>
          </a:xfrm>
        </p:spPr>
        <p:txBody>
          <a:bodyPr anchor="b"/>
          <a:lstStyle>
            <a:lvl1pPr marL="0" indent="0">
              <a:buNone/>
              <a:defRPr sz="1867"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11" name="Picture 10"/>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6" name="Picture Placeholder 5"/>
          <p:cNvSpPr>
            <a:spLocks noGrp="1"/>
          </p:cNvSpPr>
          <p:nvPr>
            <p:ph type="pic" sz="quarter" idx="13"/>
          </p:nvPr>
        </p:nvSpPr>
        <p:spPr>
          <a:xfrm>
            <a:off x="6136218" y="0"/>
            <a:ext cx="6055783" cy="6858000"/>
          </a:xfrm>
        </p:spPr>
        <p:txBody>
          <a:bodyPr/>
          <a:lstStyle>
            <a:lvl1pPr>
              <a:defRPr>
                <a:solidFill>
                  <a:schemeClr val="bg1"/>
                </a:solidFill>
              </a:defRPr>
            </a:lvl1pPr>
          </a:lstStyle>
          <a:p>
            <a:r>
              <a:rPr lang="en-US"/>
              <a:t>Click icon to add picture</a:t>
            </a:r>
          </a:p>
        </p:txBody>
      </p:sp>
      <p:sp>
        <p:nvSpPr>
          <p:cNvPr id="9" name="Content Placeholder 2"/>
          <p:cNvSpPr>
            <a:spLocks noGrp="1"/>
          </p:cNvSpPr>
          <p:nvPr>
            <p:ph sz="half" idx="15" hasCustomPrompt="1"/>
          </p:nvPr>
        </p:nvSpPr>
        <p:spPr>
          <a:xfrm>
            <a:off x="403200" y="2025601"/>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sz="1867">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74772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3493433"/>
            <a:ext cx="4344167" cy="454104"/>
          </a:xfrm>
          <a:blipFill>
            <a:blip r:embed="rId3" cstate="print">
              <a:extLst>
                <a:ext uri="{28A0092B-C50C-407E-A947-70E740481C1C}">
                  <a14:useLocalDpi xmlns:a14="http://schemas.microsoft.com/office/drawing/2010/main"/>
                </a:ext>
              </a:extLst>
            </a:blip>
            <a:stretch>
              <a:fillRect/>
            </a:stretch>
          </a:blipFill>
        </p:spPr>
        <p:txBody>
          <a:bodyPr>
            <a:spAutoFit/>
          </a:bodyPr>
          <a:lstStyle>
            <a:lvl1pPr>
              <a:defRPr baseline="0">
                <a:solidFill>
                  <a:schemeClr val="bg1"/>
                </a:solidFill>
              </a:defRPr>
            </a:lvl1pPr>
          </a:lstStyle>
          <a:p>
            <a:r>
              <a:rPr lang="en-US"/>
              <a:t>Thank you</a:t>
            </a:r>
          </a:p>
        </p:txBody>
      </p:sp>
      <p:sp>
        <p:nvSpPr>
          <p:cNvPr id="11" name="Picture Placeholder 10"/>
          <p:cNvSpPr>
            <a:spLocks noGrp="1" noChangeAspect="1"/>
          </p:cNvSpPr>
          <p:nvPr>
            <p:ph type="pic" sz="quarter" idx="13"/>
          </p:nvPr>
        </p:nvSpPr>
        <p:spPr>
          <a:xfrm>
            <a:off x="5280000" y="2475664"/>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16" name="Picture Placeholder 10"/>
          <p:cNvSpPr>
            <a:spLocks noGrp="1" noChangeAspect="1"/>
          </p:cNvSpPr>
          <p:nvPr>
            <p:ph type="pic" sz="quarter" idx="16"/>
          </p:nvPr>
        </p:nvSpPr>
        <p:spPr>
          <a:xfrm>
            <a:off x="5280000" y="4874016"/>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r">
              <a:buNone/>
              <a:defRPr sz="1867">
                <a:solidFill>
                  <a:schemeClr val="bg1"/>
                </a:solidFill>
              </a:defRPr>
            </a:lvl1pPr>
          </a:lstStyle>
          <a:p>
            <a:r>
              <a:rPr lang="en-US"/>
              <a:t>Click icon to add picture</a:t>
            </a:r>
          </a:p>
        </p:txBody>
      </p:sp>
      <p:sp>
        <p:nvSpPr>
          <p:cNvPr id="6" name="TextBox 5"/>
          <p:cNvSpPr txBox="1"/>
          <p:nvPr userDrawn="1"/>
        </p:nvSpPr>
        <p:spPr>
          <a:xfrm>
            <a:off x="403200" y="5740674"/>
            <a:ext cx="3175483" cy="314532"/>
          </a:xfrm>
          <a:prstGeom prst="rect">
            <a:avLst/>
          </a:prstGeom>
          <a:noFill/>
        </p:spPr>
        <p:txBody>
          <a:bodyPr wrap="square" lIns="0" tIns="0" rIns="0" bIns="0" rtlCol="0">
            <a:noAutofit/>
          </a:bodyPr>
          <a:lstStyle/>
          <a:p>
            <a:pPr>
              <a:lnSpc>
                <a:spcPct val="75000"/>
              </a:lnSpc>
            </a:pPr>
            <a:r>
              <a:rPr lang="en-US" sz="1867">
                <a:solidFill>
                  <a:schemeClr val="tx1"/>
                </a:solidFill>
                <a:latin typeface="+mj-lt"/>
                <a:cs typeface="MV Boli" panose="02000500030200090000" pitchFamily="2" charset="0"/>
                <a:hlinkClick r:id="rId4"/>
              </a:rPr>
              <a:t>SKIMgroup.com</a:t>
            </a:r>
            <a:endParaRPr lang="en-US" sz="1467">
              <a:solidFill>
                <a:schemeClr val="tx1"/>
              </a:solidFill>
              <a:latin typeface="+mj-lt"/>
              <a:cs typeface="MV Boli" panose="02000500030200090000" pitchFamily="2" charset="0"/>
            </a:endParaRPr>
          </a:p>
        </p:txBody>
      </p:sp>
      <p:pic>
        <p:nvPicPr>
          <p:cNvPr id="22" name="Afbeelding 2" descr="004-slideshare-logo.png">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82303" y="6107940"/>
            <a:ext cx="342741" cy="342741"/>
          </a:xfrm>
          <a:prstGeom prst="rect">
            <a:avLst/>
          </a:prstGeom>
        </p:spPr>
      </p:pic>
      <p:pic>
        <p:nvPicPr>
          <p:cNvPr id="23" name="Afbeelding 3" descr="006-linkedin-logo-button.png">
            <a:hlinkClick r:id="rId7"/>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403200" y="6107940"/>
            <a:ext cx="342741" cy="342741"/>
          </a:xfrm>
          <a:prstGeom prst="rect">
            <a:avLst/>
          </a:prstGeom>
        </p:spPr>
      </p:pic>
      <p:pic>
        <p:nvPicPr>
          <p:cNvPr id="24" name="Afbeelding 4" descr="005-youtube-symbol.png">
            <a:hlinkClick r:id="rId9"/>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550063" y="6107940"/>
            <a:ext cx="342741" cy="342741"/>
          </a:xfrm>
          <a:prstGeom prst="rect">
            <a:avLst/>
          </a:prstGeom>
        </p:spPr>
      </p:pic>
      <p:pic>
        <p:nvPicPr>
          <p:cNvPr id="25" name="Afbeelding 14" descr="003-twitter-logo-button.png">
            <a:hlinkClick r:id="rId11"/>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2117823" y="6113742"/>
            <a:ext cx="336940" cy="336940"/>
          </a:xfrm>
          <a:prstGeom prst="rect">
            <a:avLst/>
          </a:prstGeom>
        </p:spPr>
      </p:pic>
      <p:pic>
        <p:nvPicPr>
          <p:cNvPr id="26" name="Afbeelding 15" descr="002-facebook-logo-button.png">
            <a:hlinkClick r:id="rId13"/>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2679782" y="6113742"/>
            <a:ext cx="336940" cy="336940"/>
          </a:xfrm>
          <a:prstGeom prst="rect">
            <a:avLst/>
          </a:prstGeom>
        </p:spPr>
      </p:pic>
      <p:pic>
        <p:nvPicPr>
          <p:cNvPr id="27" name="Afbeelding 16" descr="001-instagram.png">
            <a:hlinkClick r:id="rId15"/>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3241743" y="6113742"/>
            <a:ext cx="336940" cy="336940"/>
          </a:xfrm>
          <a:prstGeom prst="rect">
            <a:avLst/>
          </a:prstGeom>
        </p:spPr>
      </p:pic>
      <p:sp>
        <p:nvSpPr>
          <p:cNvPr id="29" name="Text Placeholder 28"/>
          <p:cNvSpPr>
            <a:spLocks noGrp="1"/>
          </p:cNvSpPr>
          <p:nvPr>
            <p:ph type="body" sz="quarter" idx="17" hasCustomPrompt="1"/>
          </p:nvPr>
        </p:nvSpPr>
        <p:spPr>
          <a:xfrm>
            <a:off x="7045633" y="2477065"/>
            <a:ext cx="4737353" cy="1178209"/>
          </a:xfrm>
        </p:spPr>
        <p:txBody>
          <a:bodyPr tIns="0" anchor="t"/>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bg2"/>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pic>
        <p:nvPicPr>
          <p:cNvPr id="17" name="Picture 16"/>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8" name="Afbeelding 5"/>
          <p:cNvPicPr>
            <a:picLocks noChangeAspect="1"/>
          </p:cNvPicPr>
          <p:nvPr userDrawn="1"/>
        </p:nvPicPr>
        <p:blipFill rotWithShape="1">
          <a:blip r:embed="rId18" cstate="print">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7" name="Text Placeholder 6"/>
          <p:cNvSpPr>
            <a:spLocks noGrp="1"/>
          </p:cNvSpPr>
          <p:nvPr>
            <p:ph type="body" sz="quarter" idx="19" hasCustomPrompt="1"/>
          </p:nvPr>
        </p:nvSpPr>
        <p:spPr>
          <a:xfrm>
            <a:off x="7492031" y="3672417"/>
            <a:ext cx="4291453"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
        <p:nvSpPr>
          <p:cNvPr id="21" name="Text Placeholder 28"/>
          <p:cNvSpPr>
            <a:spLocks noGrp="1"/>
          </p:cNvSpPr>
          <p:nvPr>
            <p:ph type="body" sz="quarter" idx="20" hasCustomPrompt="1"/>
          </p:nvPr>
        </p:nvSpPr>
        <p:spPr>
          <a:xfrm>
            <a:off x="7045633" y="4874017"/>
            <a:ext cx="4737353" cy="1178209"/>
          </a:xfrm>
        </p:spPr>
        <p:txBody>
          <a:bodyPr tIns="0" anchor="t"/>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bg2"/>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sp>
        <p:nvSpPr>
          <p:cNvPr id="28" name="Text Placeholder 6"/>
          <p:cNvSpPr>
            <a:spLocks noGrp="1"/>
          </p:cNvSpPr>
          <p:nvPr>
            <p:ph type="body" sz="quarter" idx="21" hasCustomPrompt="1"/>
          </p:nvPr>
        </p:nvSpPr>
        <p:spPr>
          <a:xfrm>
            <a:off x="7492031" y="6069369"/>
            <a:ext cx="4291453"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Tree>
    <p:extLst>
      <p:ext uri="{BB962C8B-B14F-4D97-AF65-F5344CB8AC3E}">
        <p14:creationId xmlns:p14="http://schemas.microsoft.com/office/powerpoint/2010/main" val="36137388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ontacts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3"/>
          </p:nvPr>
        </p:nvSpPr>
        <p:spPr>
          <a:xfrm>
            <a:off x="403200"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6" name="TextBox 5"/>
          <p:cNvSpPr txBox="1"/>
          <p:nvPr userDrawn="1"/>
        </p:nvSpPr>
        <p:spPr>
          <a:xfrm>
            <a:off x="7649029" y="6201434"/>
            <a:ext cx="1826328" cy="220623"/>
          </a:xfrm>
          <a:prstGeom prst="rect">
            <a:avLst/>
          </a:prstGeom>
          <a:noFill/>
        </p:spPr>
        <p:txBody>
          <a:bodyPr wrap="square" lIns="0" tIns="0" rIns="0" bIns="0" rtlCol="0">
            <a:noAutofit/>
          </a:bodyPr>
          <a:lstStyle/>
          <a:p>
            <a:pPr algn="l">
              <a:lnSpc>
                <a:spcPct val="75000"/>
              </a:lnSpc>
            </a:pPr>
            <a:r>
              <a:rPr lang="en-US" sz="1867">
                <a:solidFill>
                  <a:schemeClr val="tx1"/>
                </a:solidFill>
                <a:latin typeface="+mj-lt"/>
                <a:cs typeface="MV Boli" panose="02000500030200090000" pitchFamily="2" charset="0"/>
                <a:hlinkClick r:id="rId3"/>
              </a:rPr>
              <a:t>SKIMgroup.com</a:t>
            </a:r>
            <a:endParaRPr lang="en-US" sz="2400">
              <a:solidFill>
                <a:schemeClr val="tx1"/>
              </a:solidFill>
              <a:latin typeface="+mj-lt"/>
              <a:cs typeface="MV Boli" panose="02000500030200090000" pitchFamily="2" charset="0"/>
            </a:endParaRPr>
          </a:p>
        </p:txBody>
      </p:sp>
      <p:pic>
        <p:nvPicPr>
          <p:cNvPr id="22" name="Afbeelding 2" descr="004-slideshare-logo.png">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952177" y="6142217"/>
            <a:ext cx="292608" cy="292608"/>
          </a:xfrm>
          <a:prstGeom prst="rect">
            <a:avLst/>
          </a:prstGeom>
        </p:spPr>
      </p:pic>
      <p:pic>
        <p:nvPicPr>
          <p:cNvPr id="23" name="Afbeelding 3" descr="006-linkedin-logo-button.png">
            <a:hlinkClick r:id="rId6"/>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68673" y="6142217"/>
            <a:ext cx="292608" cy="292608"/>
          </a:xfrm>
          <a:prstGeom prst="rect">
            <a:avLst/>
          </a:prstGeom>
        </p:spPr>
      </p:pic>
      <p:pic>
        <p:nvPicPr>
          <p:cNvPr id="24" name="Afbeelding 4" descr="005-youtube-symbol.png">
            <a:hlinkClick r:id="rId8"/>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335681" y="6142217"/>
            <a:ext cx="292608" cy="292608"/>
          </a:xfrm>
          <a:prstGeom prst="rect">
            <a:avLst/>
          </a:prstGeom>
        </p:spPr>
      </p:pic>
      <p:pic>
        <p:nvPicPr>
          <p:cNvPr id="25" name="Afbeelding 14" descr="003-twitter-logo-button.png">
            <a:hlinkClick r:id="rId10"/>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719185" y="6142217"/>
            <a:ext cx="292608" cy="292608"/>
          </a:xfrm>
          <a:prstGeom prst="rect">
            <a:avLst/>
          </a:prstGeom>
        </p:spPr>
      </p:pic>
      <p:pic>
        <p:nvPicPr>
          <p:cNvPr id="26" name="Afbeelding 15" descr="002-facebook-logo-button.png">
            <a:hlinkClick r:id="rId12"/>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102689" y="6142217"/>
            <a:ext cx="292608" cy="292608"/>
          </a:xfrm>
          <a:prstGeom prst="rect">
            <a:avLst/>
          </a:prstGeom>
        </p:spPr>
      </p:pic>
      <p:pic>
        <p:nvPicPr>
          <p:cNvPr id="27" name="Afbeelding 16" descr="001-instagram.png">
            <a:hlinkClick r:id="rId14"/>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1486193" y="6142217"/>
            <a:ext cx="292608" cy="292608"/>
          </a:xfrm>
          <a:prstGeom prst="rect">
            <a:avLst/>
          </a:prstGeom>
        </p:spPr>
      </p:pic>
      <p:sp>
        <p:nvSpPr>
          <p:cNvPr id="29" name="Text Placeholder 28"/>
          <p:cNvSpPr>
            <a:spLocks noGrp="1"/>
          </p:cNvSpPr>
          <p:nvPr>
            <p:ph type="body" sz="quarter" idx="17" hasCustomPrompt="1"/>
          </p:nvPr>
        </p:nvSpPr>
        <p:spPr>
          <a:xfrm>
            <a:off x="406015"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bg2"/>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21" name="Picture Placeholder 10"/>
          <p:cNvSpPr>
            <a:spLocks noGrp="1" noChangeAspect="1"/>
          </p:cNvSpPr>
          <p:nvPr>
            <p:ph type="pic" sz="quarter" idx="18"/>
          </p:nvPr>
        </p:nvSpPr>
        <p:spPr>
          <a:xfrm>
            <a:off x="4341448"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28" name="Text Placeholder 28"/>
          <p:cNvSpPr>
            <a:spLocks noGrp="1"/>
          </p:cNvSpPr>
          <p:nvPr>
            <p:ph type="body" sz="quarter" idx="19" hasCustomPrompt="1"/>
          </p:nvPr>
        </p:nvSpPr>
        <p:spPr>
          <a:xfrm>
            <a:off x="4341449"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i="0" u="sng">
                <a:solidFill>
                  <a:schemeClr val="bg2"/>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31" name="Picture Placeholder 10"/>
          <p:cNvSpPr>
            <a:spLocks noGrp="1" noChangeAspect="1"/>
          </p:cNvSpPr>
          <p:nvPr>
            <p:ph type="pic" sz="quarter" idx="20"/>
          </p:nvPr>
        </p:nvSpPr>
        <p:spPr>
          <a:xfrm>
            <a:off x="8291889"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32" name="Text Placeholder 28"/>
          <p:cNvSpPr>
            <a:spLocks noGrp="1"/>
          </p:cNvSpPr>
          <p:nvPr>
            <p:ph type="body" sz="quarter" idx="21" hasCustomPrompt="1"/>
          </p:nvPr>
        </p:nvSpPr>
        <p:spPr>
          <a:xfrm>
            <a:off x="8279697"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bg2"/>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noProof="0"/>
          </a:p>
        </p:txBody>
      </p:sp>
      <p:pic>
        <p:nvPicPr>
          <p:cNvPr id="18" name="Picture 17"/>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9" name="Afbeelding 5"/>
          <p:cNvPicPr>
            <a:picLocks noChangeAspect="1"/>
          </p:cNvPicPr>
          <p:nvPr userDrawn="1"/>
        </p:nvPicPr>
        <p:blipFill rotWithShape="1">
          <a:blip r:embed="rId17" cstate="print">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20" name="Text Placeholder 6"/>
          <p:cNvSpPr>
            <a:spLocks noGrp="1"/>
          </p:cNvSpPr>
          <p:nvPr>
            <p:ph type="body" sz="quarter" idx="22" hasCustomPrompt="1"/>
          </p:nvPr>
        </p:nvSpPr>
        <p:spPr>
          <a:xfrm>
            <a:off x="8706801" y="5365453"/>
            <a:ext cx="3072000"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
        <p:nvSpPr>
          <p:cNvPr id="33" name="Text Placeholder 6"/>
          <p:cNvSpPr>
            <a:spLocks noGrp="1"/>
          </p:cNvSpPr>
          <p:nvPr>
            <p:ph type="body" sz="quarter" idx="23" hasCustomPrompt="1"/>
          </p:nvPr>
        </p:nvSpPr>
        <p:spPr>
          <a:xfrm>
            <a:off x="4768553" y="5365453"/>
            <a:ext cx="3072000"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
        <p:nvSpPr>
          <p:cNvPr id="35" name="Text Placeholder 6"/>
          <p:cNvSpPr>
            <a:spLocks noGrp="1"/>
          </p:cNvSpPr>
          <p:nvPr>
            <p:ph type="body" sz="quarter" idx="24" hasCustomPrompt="1"/>
          </p:nvPr>
        </p:nvSpPr>
        <p:spPr>
          <a:xfrm>
            <a:off x="833119" y="5365453"/>
            <a:ext cx="3072000"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Tree>
    <p:extLst>
      <p:ext uri="{BB962C8B-B14F-4D97-AF65-F5344CB8AC3E}">
        <p14:creationId xmlns:p14="http://schemas.microsoft.com/office/powerpoint/2010/main" val="39149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38" y="503238"/>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405032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lain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454104"/>
          </a:xfrm>
          <a:blipFill>
            <a:blip r:embed="rId3" cstate="print">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33277273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spAutoFit/>
          </a:bodyPr>
          <a:lstStyle/>
          <a:p>
            <a:r>
              <a:rPr lang="en-US"/>
              <a:t>Click to edit</a:t>
            </a:r>
          </a:p>
        </p:txBody>
      </p:sp>
      <p:sp>
        <p:nvSpPr>
          <p:cNvPr id="3" name="Slide Number Placeholder 2"/>
          <p:cNvSpPr>
            <a:spLocks noGrp="1"/>
          </p:cNvSpPr>
          <p:nvPr>
            <p:ph type="sldNum" sz="quarter" idx="10"/>
          </p:nvPr>
        </p:nvSpPr>
        <p:spPr/>
        <p:txBody>
          <a:bodyPr/>
          <a:lstStyle>
            <a:lvl1pPr>
              <a:defRPr/>
            </a:lvl1pPr>
          </a:lstStyle>
          <a:p>
            <a:fld id="{4E6D75A1-0CAB-4635-8D5F-5993BFDE48B4}" type="slidenum">
              <a:rPr lang="en-US"/>
              <a:pPr/>
              <a:t>‹#›</a:t>
            </a:fld>
            <a:endParaRPr lang="en-US"/>
          </a:p>
        </p:txBody>
      </p:sp>
    </p:spTree>
    <p:extLst>
      <p:ext uri="{BB962C8B-B14F-4D97-AF65-F5344CB8AC3E}">
        <p14:creationId xmlns:p14="http://schemas.microsoft.com/office/powerpoint/2010/main" val="4149908944"/>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4E6D75A1-0CAB-4635-8D5F-5993BFDE48B4}" type="slidenum">
              <a:rPr lang="en-US"/>
              <a:pPr/>
              <a:t>‹#›</a:t>
            </a:fld>
            <a:endParaRPr lang="en-US"/>
          </a:p>
        </p:txBody>
      </p:sp>
      <p:pic>
        <p:nvPicPr>
          <p:cNvPr id="4" name="Picture 14" descr="http://upload.wikimedia.org/wikipedia/commons/1/17/BlankMap-World-noborders.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 r="586"/>
          <a:stretch/>
        </p:blipFill>
        <p:spPr bwMode="auto">
          <a:xfrm>
            <a:off x="1304359" y="967202"/>
            <a:ext cx="10311260" cy="48000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auto">
          <a:xfrm>
            <a:off x="929221" y="967202"/>
            <a:ext cx="10483735" cy="4800031"/>
          </a:xfrm>
          <a:prstGeom prst="rect">
            <a:avLst/>
          </a:prstGeom>
          <a:solidFill>
            <a:schemeClr val="bg1">
              <a:alpha val="65000"/>
            </a:schemeClr>
          </a:solidFill>
          <a:ln w="28575" cap="flat" cmpd="sng" algn="ctr">
            <a:noFill/>
            <a:prstDash val="solid"/>
            <a:round/>
            <a:headEnd type="none" w="med" len="med"/>
            <a:tailEnd type="stealth" w="med" len="med"/>
          </a:ln>
          <a:effectLst/>
        </p:spPr>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marR="0" algn="l" defTabSz="1219170" rtl="0" eaLnBrk="1" fontAlgn="base" latinLnBrk="0" hangingPunct="1">
              <a:lnSpc>
                <a:spcPct val="100000"/>
              </a:lnSpc>
              <a:spcBef>
                <a:spcPct val="10000"/>
              </a:spcBef>
              <a:spcAft>
                <a:spcPct val="10000"/>
              </a:spcAft>
              <a:buClr>
                <a:schemeClr val="accent1"/>
              </a:buClr>
              <a:buSzTx/>
              <a:tabLst/>
            </a:pPr>
            <a:endParaRPr kumimoji="0" lang="en-US" sz="1867"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54250160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454104"/>
          </a:xfrm>
        </p:spPr>
        <p:txBody>
          <a:bodyPr/>
          <a:lstStyle/>
          <a:p>
            <a:r>
              <a:rPr lang="en-US" noProof="0"/>
              <a:t>Click to edit Master title style</a:t>
            </a:r>
          </a:p>
        </p:txBody>
      </p:sp>
      <p:sp>
        <p:nvSpPr>
          <p:cNvPr id="3" name="Sub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Master subtitle style</a:t>
            </a:r>
          </a:p>
        </p:txBody>
      </p:sp>
      <p:sp>
        <p:nvSpPr>
          <p:cNvPr id="4" name="Tijdelijke aanduiding voor datum 3"/>
          <p:cNvSpPr>
            <a:spLocks noGrp="1"/>
          </p:cNvSpPr>
          <p:nvPr>
            <p:ph type="dt" sz="half" idx="10"/>
          </p:nvPr>
        </p:nvSpPr>
        <p:spPr>
          <a:xfrm>
            <a:off x="609600" y="6356351"/>
            <a:ext cx="2844800" cy="365125"/>
          </a:xfrm>
          <a:prstGeom prst="rect">
            <a:avLst/>
          </a:prstGeom>
        </p:spPr>
        <p:txBody>
          <a:bodyPr/>
          <a:lstStyle/>
          <a:p>
            <a:endParaRPr lang="en-US" noProof="0"/>
          </a:p>
        </p:txBody>
      </p:sp>
      <p:sp>
        <p:nvSpPr>
          <p:cNvPr id="5" name="Tijdelijke aanduiding voor voettekst 4"/>
          <p:cNvSpPr>
            <a:spLocks noGrp="1"/>
          </p:cNvSpPr>
          <p:nvPr>
            <p:ph type="ftr" sz="quarter" idx="11"/>
          </p:nvPr>
        </p:nvSpPr>
        <p:spPr>
          <a:xfrm>
            <a:off x="4165600" y="6356351"/>
            <a:ext cx="3860800" cy="365125"/>
          </a:xfrm>
          <a:prstGeom prst="rect">
            <a:avLst/>
          </a:prstGeom>
        </p:spPr>
        <p:txBody>
          <a:bodyPr/>
          <a:lstStyle/>
          <a:p>
            <a:endParaRPr lang="en-US" noProof="0"/>
          </a:p>
        </p:txBody>
      </p:sp>
      <p:sp>
        <p:nvSpPr>
          <p:cNvPr id="6" name="Tijdelijke aanduiding voor dianummer 5"/>
          <p:cNvSpPr>
            <a:spLocks noGrp="1"/>
          </p:cNvSpPr>
          <p:nvPr>
            <p:ph type="sldNum" sz="quarter" idx="12"/>
          </p:nvPr>
        </p:nvSpPr>
        <p:spPr/>
        <p:txBody>
          <a:bodyPr/>
          <a:lstStyle/>
          <a:p>
            <a:fld id="{28B283EA-3960-6D41-B19F-B86194ECD315}" type="slidenum">
              <a:rPr lang="en-US" noProof="0" smtClean="0"/>
              <a:t>‹#›</a:t>
            </a:fld>
            <a:endParaRPr lang="en-US" noProof="0"/>
          </a:p>
        </p:txBody>
      </p:sp>
    </p:spTree>
    <p:extLst>
      <p:ext uri="{BB962C8B-B14F-4D97-AF65-F5344CB8AC3E}">
        <p14:creationId xmlns:p14="http://schemas.microsoft.com/office/powerpoint/2010/main" val="10322338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3493433"/>
            <a:ext cx="4344167" cy="454104"/>
          </a:xfrm>
          <a:blipFill>
            <a:blip r:embed="rId3"/>
            <a:stretch>
              <a:fillRect/>
            </a:stretch>
          </a:blipFill>
        </p:spPr>
        <p:txBody>
          <a:bodyPr>
            <a:spAutoFit/>
          </a:bodyPr>
          <a:lstStyle>
            <a:lvl1pPr>
              <a:defRPr baseline="0">
                <a:solidFill>
                  <a:schemeClr val="bg1"/>
                </a:solidFill>
              </a:defRPr>
            </a:lvl1pPr>
          </a:lstStyle>
          <a:p>
            <a:r>
              <a:rPr lang="en-US"/>
              <a:t>Thank you</a:t>
            </a:r>
          </a:p>
        </p:txBody>
      </p:sp>
      <p:sp>
        <p:nvSpPr>
          <p:cNvPr id="11" name="Picture Placeholder 10"/>
          <p:cNvSpPr>
            <a:spLocks noGrp="1" noChangeAspect="1"/>
          </p:cNvSpPr>
          <p:nvPr>
            <p:ph type="pic" sz="quarter" idx="13"/>
          </p:nvPr>
        </p:nvSpPr>
        <p:spPr>
          <a:xfrm>
            <a:off x="5280000" y="2475664"/>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a:defRPr>
                <a:solidFill>
                  <a:schemeClr val="bg1"/>
                </a:solidFill>
              </a:defRPr>
            </a:lvl1pPr>
          </a:lstStyle>
          <a:p>
            <a:r>
              <a:rPr lang="en-US"/>
              <a:t>Click icon to add picture</a:t>
            </a:r>
          </a:p>
        </p:txBody>
      </p:sp>
      <p:sp>
        <p:nvSpPr>
          <p:cNvPr id="16" name="Picture Placeholder 10"/>
          <p:cNvSpPr>
            <a:spLocks noGrp="1" noChangeAspect="1"/>
          </p:cNvSpPr>
          <p:nvPr>
            <p:ph type="pic" sz="quarter" idx="16"/>
          </p:nvPr>
        </p:nvSpPr>
        <p:spPr>
          <a:xfrm>
            <a:off x="5280000" y="4874016"/>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a:defRPr>
                <a:solidFill>
                  <a:schemeClr val="bg1"/>
                </a:solidFill>
              </a:defRPr>
            </a:lvl1pPr>
          </a:lstStyle>
          <a:p>
            <a:r>
              <a:rPr lang="en-US"/>
              <a:t>Click icon to add picture</a:t>
            </a:r>
          </a:p>
        </p:txBody>
      </p:sp>
      <p:sp>
        <p:nvSpPr>
          <p:cNvPr id="29" name="Text Placeholder 28"/>
          <p:cNvSpPr>
            <a:spLocks noGrp="1"/>
          </p:cNvSpPr>
          <p:nvPr>
            <p:ph type="body" sz="quarter" idx="17" hasCustomPrompt="1"/>
          </p:nvPr>
        </p:nvSpPr>
        <p:spPr>
          <a:xfrm>
            <a:off x="7045633" y="2477065"/>
            <a:ext cx="4737353" cy="1582927"/>
          </a:xfrm>
        </p:spPr>
        <p:txBody>
          <a:bodyPr anchor="ctr"/>
          <a:lstStyle>
            <a:lvl1pPr>
              <a:spcAft>
                <a:spcPts val="0"/>
              </a:spcAft>
              <a:defRPr>
                <a:solidFill>
                  <a:schemeClr val="bg1"/>
                </a:solidFill>
              </a:defRPr>
            </a:lvl1pPr>
            <a:lvl2pPr marL="0" indent="0">
              <a:spcAft>
                <a:spcPts val="0"/>
              </a:spcAft>
              <a:buFontTx/>
              <a:buNone/>
              <a:defRPr sz="1867">
                <a:solidFill>
                  <a:schemeClr val="bg1"/>
                </a:solidFill>
              </a:defRPr>
            </a:lvl2pPr>
            <a:lvl3pPr marL="0" indent="0">
              <a:buFontTx/>
              <a:buNone/>
              <a:defRPr sz="1867">
                <a:solidFill>
                  <a:schemeClr val="bg1"/>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err="1"/>
              <a:t>Firstname</a:t>
            </a:r>
            <a:r>
              <a:rPr lang="en-US" noProof="0"/>
              <a:t> </a:t>
            </a:r>
            <a:r>
              <a:rPr lang="en-US" noProof="0" err="1"/>
              <a:t>Lastname</a:t>
            </a:r>
            <a:endParaRPr lang="en-US" noProof="0"/>
          </a:p>
          <a:p>
            <a:pPr lvl="1"/>
            <a:r>
              <a:rPr lang="en-US" noProof="0"/>
              <a:t>Job Title</a:t>
            </a:r>
          </a:p>
          <a:p>
            <a:pPr lvl="1"/>
            <a:r>
              <a:rPr lang="en-US" noProof="0"/>
              <a:t>n.ame@skimgroup.com</a:t>
            </a:r>
          </a:p>
          <a:p>
            <a:pPr lvl="1"/>
            <a:endParaRPr lang="en-US" noProof="0"/>
          </a:p>
        </p:txBody>
      </p:sp>
      <p:sp>
        <p:nvSpPr>
          <p:cNvPr id="30" name="Text Placeholder 28"/>
          <p:cNvSpPr>
            <a:spLocks noGrp="1"/>
          </p:cNvSpPr>
          <p:nvPr>
            <p:ph type="body" sz="quarter" idx="18" hasCustomPrompt="1"/>
          </p:nvPr>
        </p:nvSpPr>
        <p:spPr>
          <a:xfrm>
            <a:off x="7045633" y="4865490"/>
            <a:ext cx="4737353" cy="1582927"/>
          </a:xfrm>
        </p:spPr>
        <p:txBody>
          <a:bodyPr anchor="ctr"/>
          <a:lstStyle>
            <a:lvl1pPr>
              <a:spcAft>
                <a:spcPts val="0"/>
              </a:spcAft>
              <a:defRPr>
                <a:solidFill>
                  <a:schemeClr val="bg1"/>
                </a:solidFill>
              </a:defRPr>
            </a:lvl1pPr>
            <a:lvl2pPr marL="0" indent="0">
              <a:spcAft>
                <a:spcPts val="0"/>
              </a:spcAft>
              <a:buFontTx/>
              <a:buNone/>
              <a:defRPr sz="1867" baseline="0">
                <a:solidFill>
                  <a:schemeClr val="bg1"/>
                </a:solidFill>
              </a:defRPr>
            </a:lvl2pPr>
            <a:lvl3pPr marL="0" indent="0">
              <a:buFontTx/>
              <a:buNone/>
              <a:defRPr sz="1867">
                <a:solidFill>
                  <a:schemeClr val="bg1"/>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err="1"/>
              <a:t>Firstname</a:t>
            </a:r>
            <a:r>
              <a:rPr lang="en-US" noProof="0"/>
              <a:t> </a:t>
            </a:r>
            <a:r>
              <a:rPr lang="en-US" noProof="0" err="1"/>
              <a:t>Lastname</a:t>
            </a:r>
            <a:endParaRPr lang="en-US" noProof="0"/>
          </a:p>
          <a:p>
            <a:pPr lvl="1"/>
            <a:r>
              <a:rPr lang="en-US" noProof="0"/>
              <a:t>Job Title</a:t>
            </a:r>
          </a:p>
          <a:p>
            <a:pPr lvl="1"/>
            <a:r>
              <a:rPr lang="en-US" noProof="0"/>
              <a:t>n.ame@skimgroup.com</a:t>
            </a:r>
          </a:p>
          <a:p>
            <a:pPr lvl="1"/>
            <a:endParaRPr lang="en-US" noProof="0"/>
          </a:p>
        </p:txBody>
      </p:sp>
    </p:spTree>
    <p:extLst>
      <p:ext uri="{BB962C8B-B14F-4D97-AF65-F5344CB8AC3E}">
        <p14:creationId xmlns:p14="http://schemas.microsoft.com/office/powerpoint/2010/main" val="42420954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8D0DEC-F0EC-4271-9DCB-4FE9D78CBA74}" type="slidenum">
              <a:rPr lang="en-US"/>
              <a:pPr/>
              <a:t>‹#›</a:t>
            </a:fld>
            <a:endParaRPr lang="en-US"/>
          </a:p>
        </p:txBody>
      </p:sp>
    </p:spTree>
    <p:extLst>
      <p:ext uri="{BB962C8B-B14F-4D97-AF65-F5344CB8AC3E}">
        <p14:creationId xmlns:p14="http://schemas.microsoft.com/office/powerpoint/2010/main" val="132686214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06775"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8"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8"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552"/>
          </a:xfrm>
        </p:spPr>
        <p:txBody>
          <a:bodyPr tIns="36000" bIns="36000">
            <a:spAutoFit/>
          </a:bodyPr>
          <a:lstStyle>
            <a:lvl1pPr marL="0" indent="0" algn="l">
              <a:lnSpc>
                <a:spcPct val="100000"/>
              </a:lnSpc>
              <a:buNone/>
              <a:defRPr sz="189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126668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0"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06154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22281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0"/>
            <a:ext cx="11084400" cy="276999"/>
          </a:xfrm>
        </p:spPr>
        <p:txBody>
          <a:bodyPr anchor="t" anchorCtr="0">
            <a:spAutoFit/>
          </a:bodyPr>
          <a:lstStyle>
            <a:lvl1pPr marL="0" indent="0">
              <a:lnSpc>
                <a:spcPct val="10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2">
            <a:extLst>
              <a:ext uri="{FF2B5EF4-FFF2-40B4-BE49-F238E27FC236}">
                <a16:creationId xmlns:a16="http://schemas.microsoft.com/office/drawing/2014/main" id="{6D6B4947-61B7-4A5F-A37B-83482599F100}"/>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365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7166838"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8000" algn="l" defTabSz="914400"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58BDF109-A7F1-417F-9E32-99EAA996EEEE}"/>
              </a:ext>
            </a:extLst>
          </p:cNvPr>
          <p:cNvSpPr>
            <a:spLocks noGrp="1"/>
          </p:cNvSpPr>
          <p:nvPr>
            <p:ph idx="1" hasCustomPrompt="1"/>
          </p:nvPr>
        </p:nvSpPr>
        <p:spPr>
          <a:xfrm>
            <a:off x="504000" y="1697688"/>
            <a:ext cx="7166838"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660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0" y="0"/>
            <a:ext cx="4077126"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7"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5"/>
            <a:ext cx="3125787" cy="971550"/>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7" y="1697688"/>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8"/>
            <a:ext cx="6997700" cy="4410075"/>
          </a:xfrm>
        </p:spPr>
        <p:txBody>
          <a:bodyPr/>
          <a:lstStyle>
            <a:lvl1pPr marL="288000">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549041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9.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33" Type="http://schemas.openxmlformats.org/officeDocument/2006/relationships/image" Target="../media/image8.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7.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svg"/><Relationship Id="rId36" Type="http://schemas.openxmlformats.org/officeDocument/2006/relationships/image" Target="../media/image11.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svg"/><Relationship Id="rId35" Type="http://schemas.openxmlformats.org/officeDocument/2006/relationships/image" Target="../media/image10.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1.emf"/><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8.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emf"/><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8"/>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393723567"/>
      </p:ext>
    </p:extLst>
  </p:cSld>
  <p:clrMap bg1="lt1" tx1="dk1" bg2="lt2" tx2="dk2" accent1="accent1" accent2="accent2" accent3="accent3" accent4="accent4" accent5="accent5" accent6="accent6" hlink="hlink" folHlink="folHlink"/>
  <p:sldLayoutIdLst>
    <p:sldLayoutId id="2147483846" r:id="rId1"/>
    <p:sldLayoutId id="2147483850" r:id="rId2"/>
    <p:sldLayoutId id="2147483688" r:id="rId3"/>
    <p:sldLayoutId id="2147483851" r:id="rId4"/>
    <p:sldLayoutId id="2147483852" r:id="rId5"/>
    <p:sldLayoutId id="2147483847" r:id="rId6"/>
    <p:sldLayoutId id="2147483853" r:id="rId7"/>
    <p:sldLayoutId id="2147483671" r:id="rId8"/>
    <p:sldLayoutId id="2147483689" r:id="rId9"/>
    <p:sldLayoutId id="2147483675" r:id="rId10"/>
    <p:sldLayoutId id="2147483848" r:id="rId11"/>
    <p:sldLayoutId id="2147483686" r:id="rId12"/>
    <p:sldLayoutId id="2147483693" r:id="rId13"/>
    <p:sldLayoutId id="2147483854" r:id="rId14"/>
    <p:sldLayoutId id="2147483855" r:id="rId15"/>
    <p:sldLayoutId id="2147483672" r:id="rId16"/>
    <p:sldLayoutId id="2147483673" r:id="rId17"/>
    <p:sldLayoutId id="2147483674" r:id="rId18"/>
    <p:sldLayoutId id="2147483691" r:id="rId19"/>
    <p:sldLayoutId id="2147483680" r:id="rId20"/>
    <p:sldLayoutId id="2147483849" r:id="rId21"/>
    <p:sldLayoutId id="2147483843" r:id="rId22"/>
    <p:sldLayoutId id="2147483856" r:id="rId23"/>
    <p:sldLayoutId id="2147483857" r:id="rId24"/>
  </p:sldLayoutIdLst>
  <p:hf sldNum="0"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200" y="403200"/>
            <a:ext cx="11375136" cy="457739"/>
          </a:xfrm>
          <a:prstGeom prst="rect">
            <a:avLst/>
          </a:prstGeom>
          <a:blipFill>
            <a:blip r:embed="rId23" cstate="print">
              <a:extLst>
                <a:ext uri="{28A0092B-C50C-407E-A947-70E740481C1C}">
                  <a14:useLocalDpi xmlns:a14="http://schemas.microsoft.com/office/drawing/2010/main"/>
                </a:ext>
              </a:extLst>
            </a:blip>
            <a:stretch>
              <a:fillRect/>
            </a:stretch>
          </a:blipFill>
        </p:spPr>
        <p:txBody>
          <a:bodyPr vert="horz" wrap="square" lIns="216000" tIns="10800" rIns="0" bIns="0" rtlCol="0" anchor="t">
            <a:spAutoFit/>
          </a:bodyPr>
          <a:lstStyle/>
          <a:p>
            <a:r>
              <a:rPr lang="en-US" noProof="0"/>
              <a:t>Title</a:t>
            </a:r>
          </a:p>
        </p:txBody>
      </p:sp>
      <p:sp>
        <p:nvSpPr>
          <p:cNvPr id="3" name="Text Placeholder 2"/>
          <p:cNvSpPr>
            <a:spLocks noGrp="1"/>
          </p:cNvSpPr>
          <p:nvPr>
            <p:ph type="body" idx="1"/>
          </p:nvPr>
        </p:nvSpPr>
        <p:spPr>
          <a:xfrm>
            <a:off x="403200" y="1584000"/>
            <a:ext cx="11375136" cy="4224000"/>
          </a:xfrm>
          <a:prstGeom prst="rect">
            <a:avLst/>
          </a:prstGeom>
        </p:spPr>
        <p:txBody>
          <a:bodyPr vert="horz" lIns="0" tIns="0" rIns="0" bIns="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6</a:t>
            </a:r>
          </a:p>
          <a:p>
            <a:pPr lvl="6"/>
            <a:r>
              <a:rPr lang="en-US" noProof="0"/>
              <a:t>7</a:t>
            </a:r>
          </a:p>
          <a:p>
            <a:pPr lvl="7"/>
            <a:r>
              <a:rPr lang="en-US" noProof="0"/>
              <a:t>8</a:t>
            </a:r>
          </a:p>
          <a:p>
            <a:pPr lvl="8"/>
            <a:r>
              <a:rPr lang="en-US" noProof="0"/>
              <a:t>9</a:t>
            </a:r>
          </a:p>
        </p:txBody>
      </p:sp>
      <p:sp>
        <p:nvSpPr>
          <p:cNvPr id="6" name="Slide Number Placeholder 5"/>
          <p:cNvSpPr>
            <a:spLocks noGrp="1"/>
          </p:cNvSpPr>
          <p:nvPr>
            <p:ph type="sldNum" sz="quarter" idx="4"/>
          </p:nvPr>
        </p:nvSpPr>
        <p:spPr>
          <a:xfrm>
            <a:off x="403200" y="6139124"/>
            <a:ext cx="619200" cy="365125"/>
          </a:xfrm>
          <a:prstGeom prst="rect">
            <a:avLst/>
          </a:prstGeom>
        </p:spPr>
        <p:txBody>
          <a:bodyPr vert="horz" lIns="0" tIns="0" rIns="0" bIns="0" rtlCol="0" anchor="b"/>
          <a:lstStyle>
            <a:lvl1pPr algn="l">
              <a:defRPr sz="1333">
                <a:solidFill>
                  <a:srgbClr val="1C6D7D"/>
                </a:solidFill>
              </a:defRPr>
            </a:lvl1pPr>
          </a:lstStyle>
          <a:p>
            <a:fld id="{AD794642-CA53-41FB-9828-DCB7B578655C}" type="slidenum">
              <a:rPr lang="en-US" smtClean="0"/>
              <a:pPr/>
              <a:t>‹#›</a:t>
            </a:fld>
            <a:endParaRPr lang="en-US"/>
          </a:p>
        </p:txBody>
      </p:sp>
      <p:pic>
        <p:nvPicPr>
          <p:cNvPr id="11" name="Picture 10"/>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118064542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Lst>
  <p:hf sldNum="0" hdr="0" ftr="0" dt="0"/>
  <p:txStyles>
    <p:titleStyle>
      <a:lvl1pPr algn="l" defTabSz="914377" rtl="0" eaLnBrk="1" latinLnBrk="0" hangingPunct="1">
        <a:lnSpc>
          <a:spcPct val="90000"/>
        </a:lnSpc>
        <a:spcBef>
          <a:spcPct val="0"/>
        </a:spcBef>
        <a:buNone/>
        <a:defRPr sz="3200" kern="1200">
          <a:solidFill>
            <a:srgbClr val="1C6D7D"/>
          </a:solidFill>
          <a:latin typeface="+mj-lt"/>
          <a:ea typeface="+mj-ea"/>
          <a:cs typeface="+mj-cs"/>
        </a:defRPr>
      </a:lvl1pPr>
    </p:titleStyle>
    <p:bodyStyle>
      <a:lvl1pPr marL="287993"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867" kern="1200" baseline="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600" kern="1200" baseline="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lang="en-US" sz="1600" kern="1200" noProof="0" dirty="0" smtClean="0">
          <a:solidFill>
            <a:schemeClr val="tx1"/>
          </a:solidFill>
          <a:latin typeface="+mn-lt"/>
          <a:ea typeface="+mn-ea"/>
          <a:cs typeface="+mn-cs"/>
        </a:defRPr>
      </a:lvl3pPr>
      <a:lvl4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baseline="0">
          <a:solidFill>
            <a:schemeClr val="tx1"/>
          </a:solidFill>
          <a:latin typeface="+mn-lt"/>
          <a:ea typeface="+mn-ea"/>
          <a:cs typeface="+mn-cs"/>
        </a:defRPr>
      </a:lvl4pPr>
      <a:lvl5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5pPr>
      <a:lvl6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6pPr>
      <a:lvl7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7pPr>
      <a:lvl8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8pPr>
      <a:lvl9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8"/>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r>
              <a:rPr lang="en-US"/>
              <a:t>6</a:t>
            </a:r>
          </a:p>
          <a:p>
            <a:pPr lvl="4"/>
            <a:r>
              <a:rPr lang="en-US"/>
              <a:t>7</a:t>
            </a:r>
          </a:p>
          <a:p>
            <a:pPr lvl="4"/>
            <a:r>
              <a:rPr lang="en-US"/>
              <a:t>8</a:t>
            </a:r>
          </a:p>
          <a:p>
            <a:pPr lvl="5"/>
            <a:r>
              <a:rPr lang="en-US"/>
              <a:t>9</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latin typeface="Segoe UI Semilight" panose="020B0402040204020203" pitchFamily="34" charset="0"/>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393723567"/>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100000"/>
        </a:lnSpc>
        <a:spcBef>
          <a:spcPct val="0"/>
        </a:spcBef>
        <a:buNone/>
        <a:defRPr sz="2400" b="1" kern="1200">
          <a:solidFill>
            <a:schemeClr val="accent1"/>
          </a:solidFill>
          <a:latin typeface="Segoe UI Semilight" panose="020B0402040204020203" pitchFamily="34" charset="0"/>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Segoe UI Semilight" panose="020B0402040204020203" pitchFamily="34" charset="0"/>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Segoe UI Semilight" panose="020B0402040204020203" pitchFamily="34" charset="0"/>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Segoe UI Semilight" panose="020B0402040204020203" pitchFamily="34" charset="0"/>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Segoe UI Semilight" panose="020B0402040204020203" pitchFamily="34" charset="0"/>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Segoe UI Semilight" panose="020B0402040204020203" pitchFamily="34" charset="0"/>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Segoe UI Semilight" panose="020B0402040204020203" pitchFamily="34" charset="0"/>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46.xml"/><Relationship Id="rId5" Type="http://schemas.openxmlformats.org/officeDocument/2006/relationships/image" Target="../media/image35.pn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5" Type="http://schemas.openxmlformats.org/officeDocument/2006/relationships/image" Target="../media/image37.emf"/><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0.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2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59.png"/><Relationship Id="rId4" Type="http://schemas.openxmlformats.org/officeDocument/2006/relationships/image" Target="../media/image78.sv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78.sv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tags" Target="../tags/tag1.xml"/><Relationship Id="rId5" Type="http://schemas.openxmlformats.org/officeDocument/2006/relationships/image" Target="../media/image59.png"/><Relationship Id="rId4" Type="http://schemas.openxmlformats.org/officeDocument/2006/relationships/image" Target="../media/image79.emf"/></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 Id="rId9" Type="http://schemas.openxmlformats.org/officeDocument/2006/relationships/image" Target="../media/image87.svg"/></Relationships>
</file>

<file path=ppt/slides/_rels/slide2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hyperlink" Target="http://www.skimgroup.com/unspoken-demo" TargetMode="External"/><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hyperlink" Target="https://skimgroup.com/events/mobile-research-consumer-preferences-growth-markets/" TargetMode="External"/><Relationship Id="rId5" Type="http://schemas.openxmlformats.org/officeDocument/2006/relationships/image" Target="../media/image92.jpe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sv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emf"/><Relationship Id="rId7" Type="http://schemas.openxmlformats.org/officeDocument/2006/relationships/image" Target="../media/image42.sv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30.xml.rels><?xml version="1.0" encoding="UTF-8" standalone="yes"?>
<Relationships xmlns="http://schemas.openxmlformats.org/package/2006/relationships"><Relationship Id="rId3" Type="http://schemas.openxmlformats.org/officeDocument/2006/relationships/hyperlink" Target="https://skimgroup.sharepoint.com/Accounts/Danone/F7465%20Danone%20Yoghurt%20Occasions%20RtBs/1.%20Proposal/Client/F7465%20SKIM%20Proposal%20-%20Danone%20Yoghurt%20Occasions%20RtBs%20FR%20ES%20US%20MX%20-%2001APR2022.pptx?web=1"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skimgroup.sharepoint.com/Accounts/Danone/F7465%20Danone%20Yoghurt%20Occasions%20RtBs/1.%20Proposal/Client/F7465%20SKIM%20Proposal%20-%20Danone%20Yoghurt%20Occasions%20RtBs%20FR%20ES%20US%20MX%20-%2001APR2022.pptx?web=1" TargetMode="External"/><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22.xml"/><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8" Type="http://schemas.openxmlformats.org/officeDocument/2006/relationships/hyperlink" Target="https://skimgroup.sharepoint.com/Accounts/Danone/F7465%20Danone%20Yoghurt%20Occasions%20RtBs/1.%20Proposal/Client/F7465%20SKIM%20Proposal%20-%20Danone%20Yoghurt%20Occasions%20RtBs%20FR%20ES%20US%20MX%20-%2001APR2022.pptx?web=1" TargetMode="External"/><Relationship Id="rId3" Type="http://schemas.openxmlformats.org/officeDocument/2006/relationships/image" Target="../media/image105.png"/><Relationship Id="rId7"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image" Target="../media/image107.pn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109.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10.jpeg"/><Relationship Id="rId7" Type="http://schemas.openxmlformats.org/officeDocument/2006/relationships/image" Target="../media/image42.svg"/><Relationship Id="rId2"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48.xml.rels><?xml version="1.0" encoding="UTF-8" standalone="yes"?>
<Relationships xmlns="http://schemas.openxmlformats.org/package/2006/relationships"><Relationship Id="rId8"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3" Type="http://schemas.openxmlformats.org/officeDocument/2006/relationships/image" Target="../media/image16.png"/><Relationship Id="rId3" Type="http://schemas.openxmlformats.org/officeDocument/2006/relationships/hyperlink" Target="mailto:i.vanloon@skimgroup.com" TargetMode="External"/><Relationship Id="rId7" Type="http://schemas.openxmlformats.org/officeDocument/2006/relationships/image" Target="../media/image13.png"/><Relationship Id="rId12" Type="http://schemas.openxmlformats.org/officeDocument/2006/relationships/hyperlink" Target="https://www.facebook.com/SKIMgroup/" TargetMode="External"/><Relationship Id="rId2" Type="http://schemas.openxmlformats.org/officeDocument/2006/relationships/image" Target="../media/image111.jpeg"/><Relationship Id="rId16"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1" Type="http://schemas.openxmlformats.org/officeDocument/2006/relationships/image" Target="../media/image15.png"/><Relationship Id="rId5" Type="http://schemas.openxmlformats.org/officeDocument/2006/relationships/hyperlink" Target="mailto:c.newman@@skimgroup.com" TargetMode="External"/><Relationship Id="rId15" Type="http://schemas.openxmlformats.org/officeDocument/2006/relationships/image" Target="../media/image17.png"/><Relationship Id="rId10" Type="http://schemas.openxmlformats.org/officeDocument/2006/relationships/hyperlink" Target="https://twitter.com/skimgroup?__hstc=167070049.2779d317215ee98225febbbca3f21529.1491763688814.1491763688814.1491763688814.1&amp;__hssc=167070049.1.1491763688814&amp;__hsfp=40310509" TargetMode="External"/><Relationship Id="rId4" Type="http://schemas.openxmlformats.org/officeDocument/2006/relationships/hyperlink" Target="mailto:e.legouic@skimgroup.com" TargetMode="External"/><Relationship Id="rId9" Type="http://schemas.openxmlformats.org/officeDocument/2006/relationships/image" Target="../media/image14.png"/><Relationship Id="rId14" Type="http://schemas.openxmlformats.org/officeDocument/2006/relationships/hyperlink" Target="https://www.instagram.com/skimgroup/?__hstc=167070049.2779d317215ee98225febbbca3f21529.1491763688814.1491763688814.1491763688814.1&amp;__hssc=167070049.1.1491763688814&amp;__hsfp=4031050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food, cheese&#10;&#10;Description automatically generated">
            <a:extLst>
              <a:ext uri="{FF2B5EF4-FFF2-40B4-BE49-F238E27FC236}">
                <a16:creationId xmlns:a16="http://schemas.microsoft.com/office/drawing/2014/main" id="{59B2CDD9-2AF6-2E9D-D563-DCDCF6EE934F}"/>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Subtitle 5">
            <a:extLst>
              <a:ext uri="{FF2B5EF4-FFF2-40B4-BE49-F238E27FC236}">
                <a16:creationId xmlns:a16="http://schemas.microsoft.com/office/drawing/2014/main" id="{8FB30E78-9308-4BE3-BEB5-CB54808DCF10}"/>
              </a:ext>
            </a:extLst>
          </p:cNvPr>
          <p:cNvSpPr>
            <a:spLocks noGrp="1"/>
          </p:cNvSpPr>
          <p:nvPr>
            <p:ph type="subTitle" idx="1"/>
          </p:nvPr>
        </p:nvSpPr>
        <p:spPr/>
        <p:txBody>
          <a:bodyPr/>
          <a:lstStyle/>
          <a:p>
            <a:r>
              <a:rPr lang="en-US">
                <a:latin typeface="+mj-lt"/>
              </a:rPr>
              <a:t>SKIM Proposal</a:t>
            </a:r>
          </a:p>
        </p:txBody>
      </p:sp>
      <p:sp>
        <p:nvSpPr>
          <p:cNvPr id="5" name="Text Placeholder 4">
            <a:extLst>
              <a:ext uri="{FF2B5EF4-FFF2-40B4-BE49-F238E27FC236}">
                <a16:creationId xmlns:a16="http://schemas.microsoft.com/office/drawing/2014/main" id="{846AB01A-95CB-4531-8DAA-E4624C78F842}"/>
              </a:ext>
            </a:extLst>
          </p:cNvPr>
          <p:cNvSpPr>
            <a:spLocks noGrp="1"/>
          </p:cNvSpPr>
          <p:nvPr>
            <p:ph type="body" sz="quarter" idx="16"/>
          </p:nvPr>
        </p:nvSpPr>
        <p:spPr/>
        <p:txBody>
          <a:bodyPr/>
          <a:lstStyle/>
          <a:p>
            <a:r>
              <a:rPr lang="en-US">
                <a:latin typeface="+mj-lt"/>
              </a:rPr>
              <a:t>June 2023   |   F9097</a:t>
            </a:r>
          </a:p>
        </p:txBody>
      </p:sp>
      <p:pic>
        <p:nvPicPr>
          <p:cNvPr id="11" name="doLogoLarge" descr="Logo&#10;&#10;Description automatically generated">
            <a:extLst>
              <a:ext uri="{FF2B5EF4-FFF2-40B4-BE49-F238E27FC236}">
                <a16:creationId xmlns:a16="http://schemas.microsoft.com/office/drawing/2014/main" id="{B81D113E-75A6-4639-BF61-9C2D4059FC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06775" y="5032103"/>
            <a:ext cx="2268245" cy="1420488"/>
          </a:xfrm>
          <a:prstGeom prst="rect">
            <a:avLst/>
          </a:prstGeom>
        </p:spPr>
      </p:pic>
      <p:pic>
        <p:nvPicPr>
          <p:cNvPr id="1026" name="Picture 2" descr="Alpro logo transparent PNG - StickPNG">
            <a:extLst>
              <a:ext uri="{FF2B5EF4-FFF2-40B4-BE49-F238E27FC236}">
                <a16:creationId xmlns:a16="http://schemas.microsoft.com/office/drawing/2014/main" id="{6D4B3B6E-BF1D-AA08-896E-D90BF5194EEA}"/>
              </a:ext>
            </a:extLst>
          </p:cNvPr>
          <p:cNvPicPr>
            <a:picLocks noGrp="1" noChangeAspect="1" noChangeArrowheads="1"/>
          </p:cNvPicPr>
          <p:nvPr>
            <p:ph sz="quarter" idx="14"/>
          </p:nvPr>
        </p:nvPicPr>
        <p:blipFill rotWithShape="1">
          <a:blip r:embed="rId5" cstate="email">
            <a:extLst>
              <a:ext uri="{28A0092B-C50C-407E-A947-70E740481C1C}">
                <a14:useLocalDpi xmlns:a14="http://schemas.microsoft.com/office/drawing/2010/main"/>
              </a:ext>
            </a:extLst>
          </a:blip>
          <a:srcRect l="49" t="9654" r="-49" b="5156"/>
          <a:stretch/>
        </p:blipFill>
        <p:spPr bwMode="auto">
          <a:xfrm>
            <a:off x="504000" y="503238"/>
            <a:ext cx="1542914" cy="1314398"/>
          </a:xfrm>
          <a:prstGeom prst="rect">
            <a:avLst/>
          </a:prstGeom>
          <a:noFill/>
          <a:extLst>
            <a:ext uri="{909E8E84-426E-40DD-AFC4-6F175D3DCCD1}">
              <a14:hiddenFill xmlns:a14="http://schemas.microsoft.com/office/drawing/2010/main">
                <a:solidFill>
                  <a:srgbClr val="FFFFFF"/>
                </a:solidFill>
              </a14:hiddenFill>
            </a:ext>
          </a:extLst>
        </p:spPr>
      </p:pic>
      <p:sp>
        <p:nvSpPr>
          <p:cNvPr id="18" name="doOverlay">
            <a:extLst>
              <a:ext uri="{FF2B5EF4-FFF2-40B4-BE49-F238E27FC236}">
                <a16:creationId xmlns:a16="http://schemas.microsoft.com/office/drawing/2014/main" id="{02327031-8F44-494F-9874-E61C7D8A7547}"/>
              </a:ext>
            </a:extLst>
          </p:cNvPr>
          <p:cNvSpPr/>
          <p:nvPr/>
        </p:nvSpPr>
        <p:spPr>
          <a:xfrm>
            <a:off x="6092686" y="0"/>
            <a:ext cx="6094411" cy="68652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a:solidFill>
                <a:schemeClr val="bg2"/>
              </a:solidFill>
              <a:latin typeface="Segoe UI Semilight" panose="020B0402040204020203" pitchFamily="34" charset="0"/>
            </a:endParaRPr>
          </a:p>
        </p:txBody>
      </p:sp>
      <p:sp>
        <p:nvSpPr>
          <p:cNvPr id="14" name="Text Placeholder 3">
            <a:extLst>
              <a:ext uri="{FF2B5EF4-FFF2-40B4-BE49-F238E27FC236}">
                <a16:creationId xmlns:a16="http://schemas.microsoft.com/office/drawing/2014/main" id="{425C3EB4-1BEE-FFE0-125E-9DFA8B68BE24}"/>
              </a:ext>
            </a:extLst>
          </p:cNvPr>
          <p:cNvSpPr>
            <a:spLocks noGrp="1"/>
          </p:cNvSpPr>
          <p:nvPr>
            <p:ph type="body" sz="quarter" idx="15"/>
          </p:nvPr>
        </p:nvSpPr>
        <p:spPr>
          <a:xfrm>
            <a:off x="503238" y="5868000"/>
            <a:ext cx="5075237" cy="259200"/>
          </a:xfrm>
        </p:spPr>
        <p:txBody>
          <a:bodyPr/>
          <a:lstStyle/>
          <a:p>
            <a:r>
              <a:rPr lang="en-US">
                <a:latin typeface="+mj-lt"/>
              </a:rPr>
              <a:t>Prepared for Alyssa Martin and team</a:t>
            </a:r>
          </a:p>
        </p:txBody>
      </p:sp>
      <p:sp>
        <p:nvSpPr>
          <p:cNvPr id="15" name="Title 6">
            <a:extLst>
              <a:ext uri="{FF2B5EF4-FFF2-40B4-BE49-F238E27FC236}">
                <a16:creationId xmlns:a16="http://schemas.microsoft.com/office/drawing/2014/main" id="{6CA89E21-B9EF-FE5D-7573-8C7378D151A9}"/>
              </a:ext>
            </a:extLst>
          </p:cNvPr>
          <p:cNvSpPr>
            <a:spLocks noGrp="1"/>
          </p:cNvSpPr>
          <p:nvPr>
            <p:ph type="ctrTitle"/>
          </p:nvPr>
        </p:nvSpPr>
        <p:spPr>
          <a:xfrm>
            <a:off x="509664" y="2374446"/>
            <a:ext cx="5076000" cy="1022400"/>
          </a:xfrm>
        </p:spPr>
        <p:txBody>
          <a:bodyPr/>
          <a:lstStyle/>
          <a:p>
            <a:r>
              <a:rPr lang="en-US" sz="2800">
                <a:latin typeface="+mj-lt"/>
              </a:rPr>
              <a:t>Alpro Sustainability Claims</a:t>
            </a:r>
          </a:p>
        </p:txBody>
      </p:sp>
      <p:sp>
        <p:nvSpPr>
          <p:cNvPr id="2" name="Rectangle 1">
            <a:extLst>
              <a:ext uri="{FF2B5EF4-FFF2-40B4-BE49-F238E27FC236}">
                <a16:creationId xmlns:a16="http://schemas.microsoft.com/office/drawing/2014/main" id="{B70EA5BA-7C6A-24A8-BF10-0CD8F9CF14C2}"/>
              </a:ext>
            </a:extLst>
          </p:cNvPr>
          <p:cNvSpPr/>
          <p:nvPr/>
        </p:nvSpPr>
        <p:spPr>
          <a:xfrm>
            <a:off x="5388" y="6457333"/>
            <a:ext cx="6082395" cy="4068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182880" bIns="45720" rtlCol="0" anchor="ctr" anchorCtr="0">
            <a:noAutofit/>
          </a:bodyPr>
          <a:lstStyle/>
          <a:p>
            <a:pPr indent="0" algn="l">
              <a:lnSpc>
                <a:spcPct val="120000"/>
              </a:lnSpc>
            </a:pPr>
            <a:r>
              <a:rPr lang="en-US" sz="900">
                <a:solidFill>
                  <a:schemeClr val="bg2"/>
                </a:solidFill>
              </a:rPr>
              <a:t>For this proposal, the conditions apply that are defined in the Master Service Agreement between DANTRADE B.V. and SKIM group B.V.</a:t>
            </a:r>
          </a:p>
        </p:txBody>
      </p:sp>
    </p:spTree>
    <p:extLst>
      <p:ext uri="{BB962C8B-B14F-4D97-AF65-F5344CB8AC3E}">
        <p14:creationId xmlns:p14="http://schemas.microsoft.com/office/powerpoint/2010/main" val="3494780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EBE6FB0-39BF-4792-934E-EE590CC1013C}"/>
              </a:ext>
            </a:extLst>
          </p:cNvPr>
          <p:cNvSpPr/>
          <p:nvPr/>
        </p:nvSpPr>
        <p:spPr>
          <a:xfrm>
            <a:off x="3600284" y="0"/>
            <a:ext cx="859171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pic>
        <p:nvPicPr>
          <p:cNvPr id="31" name="Picture 30">
            <a:extLst>
              <a:ext uri="{FF2B5EF4-FFF2-40B4-BE49-F238E27FC236}">
                <a16:creationId xmlns:a16="http://schemas.microsoft.com/office/drawing/2014/main" id="{2596A21F-A516-496C-B5AC-FC2237F4AB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5" r="9725" b="7447"/>
          <a:stretch/>
        </p:blipFill>
        <p:spPr>
          <a:xfrm flipH="1">
            <a:off x="0" y="4180896"/>
            <a:ext cx="1396520" cy="1616116"/>
          </a:xfrm>
          <a:prstGeom prst="rect">
            <a:avLst/>
          </a:prstGeom>
        </p:spPr>
      </p:pic>
      <p:sp>
        <p:nvSpPr>
          <p:cNvPr id="32" name="TextBox 31">
            <a:extLst>
              <a:ext uri="{FF2B5EF4-FFF2-40B4-BE49-F238E27FC236}">
                <a16:creationId xmlns:a16="http://schemas.microsoft.com/office/drawing/2014/main" id="{22BBD290-B545-4BBA-8160-C3B3E8853908}"/>
              </a:ext>
            </a:extLst>
          </p:cNvPr>
          <p:cNvSpPr txBox="1"/>
          <p:nvPr/>
        </p:nvSpPr>
        <p:spPr>
          <a:xfrm>
            <a:off x="4026709" y="2048087"/>
            <a:ext cx="3406930" cy="2146742"/>
          </a:xfrm>
          <a:prstGeom prst="rect">
            <a:avLst/>
          </a:prstGeom>
          <a:noFill/>
          <a:ln>
            <a:noFill/>
          </a:ln>
        </p:spPr>
        <p:txBody>
          <a:bodyPr wrap="square" lIns="108000" bIns="0">
            <a:spAutoFit/>
          </a:bodyPr>
          <a:lstStyle/>
          <a:p>
            <a:pPr marL="0" lvl="1" indent="0" defTabSz="685800">
              <a:lnSpc>
                <a:spcPct val="100000"/>
              </a:lnSpc>
              <a:spcAft>
                <a:spcPts val="0"/>
              </a:spcAft>
              <a:buClrTx/>
              <a:buFontTx/>
              <a:buNone/>
              <a:defRPr/>
            </a:pPr>
            <a:r>
              <a:rPr lang="en-US" sz="1050" b="1">
                <a:solidFill>
                  <a:srgbClr val="FFBC42"/>
                </a:solidFill>
                <a:latin typeface="Rawline" panose="00000500000000000000" pitchFamily="2" charset="0"/>
              </a:rPr>
              <a:t>1. Be specific - </a:t>
            </a:r>
            <a:r>
              <a:rPr lang="en-US" sz="1050">
                <a:solidFill>
                  <a:prstClr val="white"/>
                </a:solidFill>
                <a:latin typeface="Rawline" panose="00000500000000000000" pitchFamily="2" charset="0"/>
              </a:rPr>
              <a:t>Being specific in describing what benefits are being offered helps create a vivid picture of the brand promise in the consumer’s mind. This decreases psychological distance and creates a concrete mental representation about the product and its benefits.</a:t>
            </a:r>
          </a:p>
          <a:p>
            <a:pPr marL="0" lvl="1" indent="0" defTabSz="685800">
              <a:lnSpc>
                <a:spcPct val="100000"/>
              </a:lnSpc>
              <a:spcAft>
                <a:spcPts val="0"/>
              </a:spcAft>
              <a:buClrTx/>
              <a:buFontTx/>
              <a:buNone/>
              <a:defRPr/>
            </a:pPr>
            <a:endParaRPr lang="en-US" sz="1050">
              <a:solidFill>
                <a:srgbClr val="FFBC42"/>
              </a:solidFill>
              <a:latin typeface="Rawline" panose="00000500000000000000" pitchFamily="2" charset="0"/>
            </a:endParaRPr>
          </a:p>
          <a:p>
            <a:pPr indent="0" defTabSz="685800">
              <a:lnSpc>
                <a:spcPct val="100000"/>
              </a:lnSpc>
              <a:defRPr/>
            </a:pPr>
            <a:r>
              <a:rPr lang="en-US" sz="1050" b="1">
                <a:solidFill>
                  <a:srgbClr val="FFBC42"/>
                </a:solidFill>
                <a:latin typeface="Rawline" panose="00000500000000000000" pitchFamily="2" charset="0"/>
              </a:rPr>
              <a:t>2. Use simple language  - </a:t>
            </a:r>
            <a:r>
              <a:rPr lang="en-US" sz="1050">
                <a:solidFill>
                  <a:prstClr val="white"/>
                </a:solidFill>
                <a:latin typeface="Rawline" panose="00000500000000000000" pitchFamily="2" charset="0"/>
              </a:rPr>
              <a:t>Avoid jargon and complex or ambiguous language to ensure consumers understand what is being said. Without comprehension, there is no meaning and without meaning the probability to successfully project a tangible brand promise is limited.</a:t>
            </a:r>
          </a:p>
        </p:txBody>
      </p:sp>
      <p:pic>
        <p:nvPicPr>
          <p:cNvPr id="34" name="Picture 33" descr="A picture containing vector graphics, toy&#10;&#10;Description automatically generated">
            <a:extLst>
              <a:ext uri="{FF2B5EF4-FFF2-40B4-BE49-F238E27FC236}">
                <a16:creationId xmlns:a16="http://schemas.microsoft.com/office/drawing/2014/main" id="{6DB47077-291F-4775-B164-EA75619F3C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22" t="5530" r="2999" b="9137"/>
          <a:stretch/>
        </p:blipFill>
        <p:spPr>
          <a:xfrm>
            <a:off x="160729" y="319347"/>
            <a:ext cx="1403911" cy="1727891"/>
          </a:xfrm>
          <a:prstGeom prst="rect">
            <a:avLst/>
          </a:prstGeom>
        </p:spPr>
      </p:pic>
      <p:pic>
        <p:nvPicPr>
          <p:cNvPr id="35" name="Picture 34" descr="A close up of a logo&#10;&#10;Description automatically generated">
            <a:extLst>
              <a:ext uri="{FF2B5EF4-FFF2-40B4-BE49-F238E27FC236}">
                <a16:creationId xmlns:a16="http://schemas.microsoft.com/office/drawing/2014/main" id="{439985EC-6F32-4C83-8E06-4A2FD11CF3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938552" y="2209624"/>
            <a:ext cx="1529233" cy="1885355"/>
          </a:xfrm>
          <a:prstGeom prst="rect">
            <a:avLst/>
          </a:prstGeom>
        </p:spPr>
      </p:pic>
      <p:sp>
        <p:nvSpPr>
          <p:cNvPr id="36" name="TextBox 35">
            <a:extLst>
              <a:ext uri="{FF2B5EF4-FFF2-40B4-BE49-F238E27FC236}">
                <a16:creationId xmlns:a16="http://schemas.microsoft.com/office/drawing/2014/main" id="{877C69B4-09A7-4B45-9020-E2B701F5F1A8}"/>
              </a:ext>
            </a:extLst>
          </p:cNvPr>
          <p:cNvSpPr txBox="1"/>
          <p:nvPr/>
        </p:nvSpPr>
        <p:spPr>
          <a:xfrm>
            <a:off x="1212841" y="970885"/>
            <a:ext cx="1921103" cy="1107996"/>
          </a:xfrm>
          <a:prstGeom prst="rect">
            <a:avLst/>
          </a:prstGeom>
          <a:noFill/>
        </p:spPr>
        <p:txBody>
          <a:bodyPr wrap="square" lIns="45720" tIns="45720" rIns="45720" bIns="45720" rtlCol="0">
            <a:spAutoFit/>
          </a:bodyPr>
          <a:lstStyle/>
          <a:p>
            <a:pPr indent="0" defTabSz="685800">
              <a:lnSpc>
                <a:spcPct val="100000"/>
              </a:lnSpc>
              <a:defRPr/>
            </a:pPr>
            <a:r>
              <a:rPr lang="en-US" sz="1100" b="1">
                <a:solidFill>
                  <a:srgbClr val="FFBC42"/>
                </a:solidFill>
                <a:latin typeface="Rawline" panose="00000500000000000000" pitchFamily="2" charset="0"/>
                <a:cs typeface="MV Boli" panose="02000500030200090000" pitchFamily="2" charset="0"/>
              </a:rPr>
              <a:t>Consumers</a:t>
            </a:r>
          </a:p>
          <a:p>
            <a:pPr indent="0" defTabSz="685800">
              <a:lnSpc>
                <a:spcPct val="100000"/>
              </a:lnSpc>
              <a:defRPr/>
            </a:pPr>
            <a:r>
              <a:rPr lang="en-US" sz="1100">
                <a:solidFill>
                  <a:srgbClr val="1C6D7D"/>
                </a:solidFill>
                <a:latin typeface="Rawline" panose="00000500000000000000" pitchFamily="2" charset="0"/>
                <a:cs typeface="MV Boli" panose="02000500030200090000" pitchFamily="2" charset="0"/>
              </a:rPr>
              <a:t>When deciding what brand to choose, people often form a </a:t>
            </a:r>
            <a:r>
              <a:rPr lang="en-US" sz="1100" b="1">
                <a:solidFill>
                  <a:srgbClr val="1C6D7D"/>
                </a:solidFill>
                <a:latin typeface="Rawline" panose="00000500000000000000" pitchFamily="2" charset="0"/>
                <a:cs typeface="MV Boli" panose="02000500030200090000" pitchFamily="2" charset="0"/>
              </a:rPr>
              <a:t>mental image </a:t>
            </a:r>
            <a:r>
              <a:rPr lang="en-US" sz="1100">
                <a:solidFill>
                  <a:srgbClr val="1C6D7D"/>
                </a:solidFill>
                <a:latin typeface="Rawline" panose="00000500000000000000" pitchFamily="2" charset="0"/>
                <a:cs typeface="MV Boli" panose="02000500030200090000" pitchFamily="2" charset="0"/>
              </a:rPr>
              <a:t>of the </a:t>
            </a:r>
            <a:r>
              <a:rPr lang="en-US" sz="1100" b="1">
                <a:solidFill>
                  <a:srgbClr val="1C6D7D"/>
                </a:solidFill>
                <a:latin typeface="Rawline" panose="00000500000000000000" pitchFamily="2" charset="0"/>
                <a:cs typeface="MV Boli" panose="02000500030200090000" pitchFamily="2" charset="0"/>
              </a:rPr>
              <a:t>product</a:t>
            </a:r>
            <a:r>
              <a:rPr lang="en-US" sz="1100">
                <a:solidFill>
                  <a:srgbClr val="1C6D7D"/>
                </a:solidFill>
                <a:latin typeface="Rawline" panose="00000500000000000000" pitchFamily="2" charset="0"/>
                <a:cs typeface="MV Boli" panose="02000500030200090000" pitchFamily="2" charset="0"/>
              </a:rPr>
              <a:t> </a:t>
            </a:r>
            <a:r>
              <a:rPr lang="en-US" sz="1100" b="1">
                <a:solidFill>
                  <a:srgbClr val="1C6D7D"/>
                </a:solidFill>
                <a:latin typeface="Rawline" panose="00000500000000000000" pitchFamily="2" charset="0"/>
                <a:cs typeface="MV Boli" panose="02000500030200090000" pitchFamily="2" charset="0"/>
              </a:rPr>
              <a:t>experience</a:t>
            </a:r>
            <a:r>
              <a:rPr lang="en-US" sz="1100">
                <a:solidFill>
                  <a:srgbClr val="1C6D7D"/>
                </a:solidFill>
                <a:latin typeface="Rawline" panose="00000500000000000000" pitchFamily="2" charset="0"/>
                <a:cs typeface="MV Boli" panose="02000500030200090000" pitchFamily="2" charset="0"/>
              </a:rPr>
              <a:t> and emotional state they desire</a:t>
            </a:r>
          </a:p>
        </p:txBody>
      </p:sp>
      <p:sp>
        <p:nvSpPr>
          <p:cNvPr id="37" name="TextBox 36">
            <a:extLst>
              <a:ext uri="{FF2B5EF4-FFF2-40B4-BE49-F238E27FC236}">
                <a16:creationId xmlns:a16="http://schemas.microsoft.com/office/drawing/2014/main" id="{96B0A7EC-D8A7-4E31-BDE8-8B1A681A391D}"/>
              </a:ext>
            </a:extLst>
          </p:cNvPr>
          <p:cNvSpPr txBox="1"/>
          <p:nvPr/>
        </p:nvSpPr>
        <p:spPr>
          <a:xfrm>
            <a:off x="177199" y="2814042"/>
            <a:ext cx="2357657" cy="1107996"/>
          </a:xfrm>
          <a:prstGeom prst="rect">
            <a:avLst/>
          </a:prstGeom>
          <a:noFill/>
        </p:spPr>
        <p:txBody>
          <a:bodyPr wrap="square" lIns="45720" tIns="45720" rIns="45720" bIns="45720" rtlCol="0">
            <a:spAutoFit/>
          </a:bodyPr>
          <a:lstStyle/>
          <a:p>
            <a:pPr indent="0" defTabSz="685800">
              <a:lnSpc>
                <a:spcPct val="100000"/>
              </a:lnSpc>
              <a:defRPr/>
            </a:pPr>
            <a:r>
              <a:rPr lang="en-US" sz="1100" b="1">
                <a:solidFill>
                  <a:srgbClr val="FFBC42"/>
                </a:solidFill>
                <a:latin typeface="Rawline" panose="00000500000000000000" pitchFamily="2" charset="0"/>
                <a:cs typeface="MV Boli" panose="02000500030200090000" pitchFamily="2" charset="0"/>
              </a:rPr>
              <a:t>Brands</a:t>
            </a:r>
            <a:endParaRPr lang="en-US" sz="1100">
              <a:solidFill>
                <a:srgbClr val="FFBC42"/>
              </a:solidFill>
              <a:latin typeface="Rawline" panose="00000500000000000000" pitchFamily="2" charset="0"/>
              <a:cs typeface="MV Boli" panose="02000500030200090000" pitchFamily="2" charset="0"/>
            </a:endParaRPr>
          </a:p>
          <a:p>
            <a:pPr indent="0" defTabSz="685800">
              <a:lnSpc>
                <a:spcPct val="100000"/>
              </a:lnSpc>
              <a:defRPr/>
            </a:pPr>
            <a:r>
              <a:rPr lang="en-US" sz="1100">
                <a:solidFill>
                  <a:srgbClr val="1C6D7D"/>
                </a:solidFill>
                <a:latin typeface="Rawline" panose="00000500000000000000" pitchFamily="2" charset="0"/>
                <a:cs typeface="MV Boli" panose="02000500030200090000" pitchFamily="2" charset="0"/>
              </a:rPr>
              <a:t>To trigger consumers to choose your brand over competition, it should project a promise through its words that </a:t>
            </a:r>
            <a:r>
              <a:rPr lang="en-US" sz="1100" b="1">
                <a:solidFill>
                  <a:srgbClr val="1C6D7D"/>
                </a:solidFill>
                <a:latin typeface="Rawline" panose="00000500000000000000" pitchFamily="2" charset="0"/>
                <a:cs typeface="MV Boli" panose="02000500030200090000" pitchFamily="2" charset="0"/>
              </a:rPr>
              <a:t>matches</a:t>
            </a:r>
            <a:r>
              <a:rPr lang="en-US" sz="1100">
                <a:solidFill>
                  <a:srgbClr val="1C6D7D"/>
                </a:solidFill>
                <a:latin typeface="Rawline" panose="00000500000000000000" pitchFamily="2" charset="0"/>
                <a:cs typeface="MV Boli" panose="02000500030200090000" pitchFamily="2" charset="0"/>
              </a:rPr>
              <a:t> the mental image consumers have in mind</a:t>
            </a:r>
          </a:p>
        </p:txBody>
      </p:sp>
      <p:sp>
        <p:nvSpPr>
          <p:cNvPr id="38" name="TextBox 37">
            <a:extLst>
              <a:ext uri="{FF2B5EF4-FFF2-40B4-BE49-F238E27FC236}">
                <a16:creationId xmlns:a16="http://schemas.microsoft.com/office/drawing/2014/main" id="{4BB2AF07-C10B-4CDF-BFAD-5A1599094E9B}"/>
              </a:ext>
            </a:extLst>
          </p:cNvPr>
          <p:cNvSpPr txBox="1"/>
          <p:nvPr/>
        </p:nvSpPr>
        <p:spPr>
          <a:xfrm>
            <a:off x="1328801" y="4350462"/>
            <a:ext cx="2200980" cy="1446550"/>
          </a:xfrm>
          <a:prstGeom prst="rect">
            <a:avLst/>
          </a:prstGeom>
          <a:noFill/>
        </p:spPr>
        <p:txBody>
          <a:bodyPr wrap="square" lIns="45720" tIns="45720" rIns="45720" bIns="45720" rtlCol="0">
            <a:spAutoFit/>
          </a:bodyPr>
          <a:lstStyle/>
          <a:p>
            <a:pPr indent="0" defTabSz="685800">
              <a:lnSpc>
                <a:spcPct val="100000"/>
              </a:lnSpc>
              <a:defRPr/>
            </a:pPr>
            <a:r>
              <a:rPr lang="en-US" sz="1100" b="1">
                <a:solidFill>
                  <a:srgbClr val="FFBC42"/>
                </a:solidFill>
                <a:latin typeface="Rawline" panose="00000500000000000000" pitchFamily="2" charset="0"/>
                <a:cs typeface="MV Boli" panose="02000500030200090000" pitchFamily="2" charset="0"/>
              </a:rPr>
              <a:t>Match       Connect       </a:t>
            </a:r>
            <a:br>
              <a:rPr lang="en-US" sz="1100" b="1">
                <a:solidFill>
                  <a:srgbClr val="FFBC42"/>
                </a:solidFill>
                <a:latin typeface="Rawline" panose="00000500000000000000" pitchFamily="2" charset="0"/>
                <a:cs typeface="MV Boli" panose="02000500030200090000" pitchFamily="2" charset="0"/>
              </a:rPr>
            </a:br>
            <a:r>
              <a:rPr lang="en-US" sz="1100" b="1">
                <a:solidFill>
                  <a:srgbClr val="FFBC42"/>
                </a:solidFill>
                <a:latin typeface="Rawline" panose="00000500000000000000" pitchFamily="2" charset="0"/>
                <a:cs typeface="MV Boli" panose="02000500030200090000" pitchFamily="2" charset="0"/>
              </a:rPr>
              <a:t>     Trigger Action</a:t>
            </a:r>
            <a:endParaRPr lang="en-US" sz="1100">
              <a:solidFill>
                <a:srgbClr val="FFBC42"/>
              </a:solidFill>
              <a:latin typeface="Rawline" panose="00000500000000000000" pitchFamily="2" charset="0"/>
              <a:cs typeface="MV Boli" panose="02000500030200090000" pitchFamily="2" charset="0"/>
            </a:endParaRPr>
          </a:p>
          <a:p>
            <a:pPr indent="0" defTabSz="685800">
              <a:lnSpc>
                <a:spcPct val="100000"/>
              </a:lnSpc>
              <a:defRPr/>
            </a:pPr>
            <a:r>
              <a:rPr lang="en-US" sz="1100" b="1">
                <a:solidFill>
                  <a:srgbClr val="1C6D7D"/>
                </a:solidFill>
                <a:latin typeface="Rawline" panose="00000500000000000000" pitchFamily="2" charset="0"/>
                <a:cs typeface="MV Boli" panose="02000500030200090000" pitchFamily="2" charset="0"/>
              </a:rPr>
              <a:t>Reducing</a:t>
            </a:r>
            <a:r>
              <a:rPr lang="en-US" sz="1100">
                <a:solidFill>
                  <a:srgbClr val="1C6D7D"/>
                </a:solidFill>
                <a:latin typeface="Rawline" panose="00000500000000000000" pitchFamily="2" charset="0"/>
                <a:cs typeface="MV Boli" panose="02000500030200090000" pitchFamily="2" charset="0"/>
              </a:rPr>
              <a:t> psychological distance helps </a:t>
            </a:r>
            <a:r>
              <a:rPr lang="en-US" sz="1100" b="1">
                <a:solidFill>
                  <a:srgbClr val="1C6D7D"/>
                </a:solidFill>
                <a:latin typeface="Rawline" panose="00000500000000000000" pitchFamily="2" charset="0"/>
                <a:cs typeface="MV Boli" panose="02000500030200090000" pitchFamily="2" charset="0"/>
              </a:rPr>
              <a:t>close the gap </a:t>
            </a:r>
            <a:r>
              <a:rPr lang="en-US" sz="1100">
                <a:solidFill>
                  <a:srgbClr val="1C6D7D"/>
                </a:solidFill>
                <a:latin typeface="Rawline" panose="00000500000000000000" pitchFamily="2" charset="0"/>
                <a:cs typeface="MV Boli" panose="02000500030200090000" pitchFamily="2" charset="0"/>
              </a:rPr>
              <a:t>between what the brand offers (projected product experience) and what the consumer wants (desired product experience). </a:t>
            </a:r>
          </a:p>
        </p:txBody>
      </p:sp>
      <p:sp>
        <p:nvSpPr>
          <p:cNvPr id="39" name="Arrow: Right 38">
            <a:extLst>
              <a:ext uri="{FF2B5EF4-FFF2-40B4-BE49-F238E27FC236}">
                <a16:creationId xmlns:a16="http://schemas.microsoft.com/office/drawing/2014/main" id="{3FB9F663-730D-4DBF-92CF-6FFE1AD5DFA2}"/>
              </a:ext>
            </a:extLst>
          </p:cNvPr>
          <p:cNvSpPr/>
          <p:nvPr/>
        </p:nvSpPr>
        <p:spPr>
          <a:xfrm>
            <a:off x="1862860" y="4429197"/>
            <a:ext cx="113174" cy="114717"/>
          </a:xfrm>
          <a:prstGeom prst="rightArrow">
            <a:avLst/>
          </a:prstGeom>
          <a:solidFill>
            <a:srgbClr val="FFBC42"/>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a:ea typeface="+mn-ea"/>
              <a:cs typeface="MV Boli" panose="02000500030200090000" pitchFamily="2" charset="0"/>
            </a:endParaRPr>
          </a:p>
        </p:txBody>
      </p:sp>
      <p:sp>
        <p:nvSpPr>
          <p:cNvPr id="40" name="Arrow: Right 39">
            <a:extLst>
              <a:ext uri="{FF2B5EF4-FFF2-40B4-BE49-F238E27FC236}">
                <a16:creationId xmlns:a16="http://schemas.microsoft.com/office/drawing/2014/main" id="{430B3397-4815-4BBE-B379-26096CCD4936}"/>
              </a:ext>
            </a:extLst>
          </p:cNvPr>
          <p:cNvSpPr/>
          <p:nvPr/>
        </p:nvSpPr>
        <p:spPr>
          <a:xfrm>
            <a:off x="1374771" y="4592906"/>
            <a:ext cx="113174" cy="114717"/>
          </a:xfrm>
          <a:prstGeom prst="rightArrow">
            <a:avLst/>
          </a:prstGeom>
          <a:solidFill>
            <a:srgbClr val="FFBC42"/>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a:ea typeface="+mn-ea"/>
              <a:cs typeface="MV Boli" panose="02000500030200090000" pitchFamily="2" charset="0"/>
            </a:endParaRPr>
          </a:p>
        </p:txBody>
      </p:sp>
      <p:cxnSp>
        <p:nvCxnSpPr>
          <p:cNvPr id="42" name="Straight Connector 41">
            <a:extLst>
              <a:ext uri="{FF2B5EF4-FFF2-40B4-BE49-F238E27FC236}">
                <a16:creationId xmlns:a16="http://schemas.microsoft.com/office/drawing/2014/main" id="{2BB1450C-405F-41E4-85FB-FB3C5B02BDB1}"/>
              </a:ext>
            </a:extLst>
          </p:cNvPr>
          <p:cNvCxnSpPr>
            <a:cxnSpLocks/>
          </p:cNvCxnSpPr>
          <p:nvPr/>
        </p:nvCxnSpPr>
        <p:spPr>
          <a:xfrm>
            <a:off x="4123762" y="1157513"/>
            <a:ext cx="7435838" cy="0"/>
          </a:xfrm>
          <a:prstGeom prst="line">
            <a:avLst/>
          </a:prstGeom>
          <a:noFill/>
          <a:ln w="15875" cap="flat" cmpd="sng" algn="ctr">
            <a:solidFill>
              <a:sysClr val="window" lastClr="FFFFFF"/>
            </a:solidFill>
            <a:prstDash val="solid"/>
            <a:miter lim="800000"/>
            <a:tailEnd type="none" w="lg" len="med"/>
          </a:ln>
          <a:effectLst/>
        </p:spPr>
      </p:cxnSp>
      <p:sp>
        <p:nvSpPr>
          <p:cNvPr id="43" name="TextBox 42">
            <a:extLst>
              <a:ext uri="{FF2B5EF4-FFF2-40B4-BE49-F238E27FC236}">
                <a16:creationId xmlns:a16="http://schemas.microsoft.com/office/drawing/2014/main" id="{F8B8B0D2-7AEF-45E3-A303-38876153C5E4}"/>
              </a:ext>
            </a:extLst>
          </p:cNvPr>
          <p:cNvSpPr txBox="1"/>
          <p:nvPr/>
        </p:nvSpPr>
        <p:spPr>
          <a:xfrm>
            <a:off x="111350" y="5887115"/>
            <a:ext cx="3418431" cy="769441"/>
          </a:xfrm>
          <a:prstGeom prst="rect">
            <a:avLst/>
          </a:prstGeom>
          <a:noFill/>
          <a:ln>
            <a:noFill/>
          </a:ln>
        </p:spPr>
        <p:txBody>
          <a:bodyPr wrap="square">
            <a:spAutoFit/>
          </a:bodyPr>
          <a:lstStyle/>
          <a:p>
            <a:pPr indent="0" defTabSz="685800">
              <a:lnSpc>
                <a:spcPct val="100000"/>
              </a:lnSpc>
            </a:pPr>
            <a:r>
              <a:rPr lang="en-US" sz="1100">
                <a:solidFill>
                  <a:srgbClr val="1C6D7D"/>
                </a:solidFill>
                <a:latin typeface="Rawline" panose="00000500000000000000" pitchFamily="2" charset="0"/>
                <a:cs typeface="MV Boli" panose="02000500030200090000" pitchFamily="2" charset="0"/>
              </a:rPr>
              <a:t>Strong claims contribute to lowering the distance and creating a meaningful </a:t>
            </a:r>
            <a:r>
              <a:rPr lang="en-US" sz="1100" b="1">
                <a:solidFill>
                  <a:srgbClr val="1C6D7D"/>
                </a:solidFill>
                <a:latin typeface="Rawline" panose="00000500000000000000" pitchFamily="2" charset="0"/>
                <a:cs typeface="MV Boli" panose="02000500030200090000" pitchFamily="2" charset="0"/>
              </a:rPr>
              <a:t>connection</a:t>
            </a:r>
            <a:r>
              <a:rPr lang="en-US" sz="1100">
                <a:solidFill>
                  <a:srgbClr val="1C6D7D"/>
                </a:solidFill>
                <a:latin typeface="Rawline" panose="00000500000000000000" pitchFamily="2" charset="0"/>
                <a:cs typeface="MV Boli" panose="02000500030200090000" pitchFamily="2" charset="0"/>
              </a:rPr>
              <a:t> between brand and consumer that </a:t>
            </a:r>
            <a:r>
              <a:rPr lang="en-US" sz="1100" b="1">
                <a:solidFill>
                  <a:srgbClr val="1C6D7D"/>
                </a:solidFill>
                <a:latin typeface="Rawline" panose="00000500000000000000" pitchFamily="2" charset="0"/>
                <a:cs typeface="MV Boli" panose="02000500030200090000" pitchFamily="2" charset="0"/>
              </a:rPr>
              <a:t>triggers</a:t>
            </a:r>
            <a:r>
              <a:rPr lang="en-US" sz="1100">
                <a:solidFill>
                  <a:srgbClr val="1C6D7D"/>
                </a:solidFill>
                <a:latin typeface="Rawline" panose="00000500000000000000" pitchFamily="2" charset="0"/>
                <a:cs typeface="MV Boli" panose="02000500030200090000" pitchFamily="2" charset="0"/>
              </a:rPr>
              <a:t> the consumer to choose your brand over competition</a:t>
            </a:r>
            <a:endParaRPr lang="en-SG" sz="1100">
              <a:solidFill>
                <a:srgbClr val="1C6D7D"/>
              </a:solidFill>
              <a:latin typeface="Arial"/>
            </a:endParaRPr>
          </a:p>
        </p:txBody>
      </p:sp>
      <p:sp>
        <p:nvSpPr>
          <p:cNvPr id="44" name="TextBox 43">
            <a:extLst>
              <a:ext uri="{FF2B5EF4-FFF2-40B4-BE49-F238E27FC236}">
                <a16:creationId xmlns:a16="http://schemas.microsoft.com/office/drawing/2014/main" id="{6127D557-A1FF-46C3-85D9-DDB54D178706}"/>
              </a:ext>
            </a:extLst>
          </p:cNvPr>
          <p:cNvSpPr txBox="1"/>
          <p:nvPr/>
        </p:nvSpPr>
        <p:spPr>
          <a:xfrm>
            <a:off x="7814698" y="2020503"/>
            <a:ext cx="3741054" cy="1985159"/>
          </a:xfrm>
          <a:prstGeom prst="rect">
            <a:avLst/>
          </a:prstGeom>
          <a:noFill/>
          <a:ln>
            <a:noFill/>
          </a:ln>
        </p:spPr>
        <p:txBody>
          <a:bodyPr wrap="square" lIns="108000" bIns="0">
            <a:spAutoFit/>
          </a:bodyPr>
          <a:lstStyle/>
          <a:p>
            <a:pPr marL="0" lvl="1" indent="0" defTabSz="685800">
              <a:lnSpc>
                <a:spcPct val="100000"/>
              </a:lnSpc>
              <a:spcAft>
                <a:spcPts val="0"/>
              </a:spcAft>
              <a:buClrTx/>
              <a:buFontTx/>
              <a:buNone/>
              <a:defRPr/>
            </a:pPr>
            <a:r>
              <a:rPr lang="en-US" sz="1050" b="1">
                <a:solidFill>
                  <a:srgbClr val="FFBC42"/>
                </a:solidFill>
                <a:latin typeface="Rawline" panose="00000500000000000000" pitchFamily="2" charset="0"/>
              </a:rPr>
              <a:t>3. Be positive  - </a:t>
            </a:r>
            <a:r>
              <a:rPr lang="en-US" sz="1050">
                <a:solidFill>
                  <a:prstClr val="white"/>
                </a:solidFill>
                <a:latin typeface="Rawline" panose="00000500000000000000" pitchFamily="2" charset="0"/>
              </a:rPr>
              <a:t>A consumer’s desired product experience and end state is always positive, so using a positive tone of voice is key. A negative tonality could create a distortion between the positive image people have in mind and the promise projected by the brand.</a:t>
            </a:r>
          </a:p>
          <a:p>
            <a:pPr marL="0" lvl="1" indent="0" defTabSz="685800">
              <a:lnSpc>
                <a:spcPct val="100000"/>
              </a:lnSpc>
              <a:spcAft>
                <a:spcPts val="0"/>
              </a:spcAft>
              <a:buClrTx/>
              <a:buFontTx/>
              <a:buNone/>
              <a:defRPr/>
            </a:pPr>
            <a:endParaRPr lang="en-US" sz="1050">
              <a:solidFill>
                <a:prstClr val="white"/>
              </a:solidFill>
              <a:latin typeface="Rawline" panose="00000500000000000000" pitchFamily="2" charset="0"/>
            </a:endParaRPr>
          </a:p>
          <a:p>
            <a:pPr marL="0" lvl="1" indent="0" defTabSz="685800">
              <a:lnSpc>
                <a:spcPct val="100000"/>
              </a:lnSpc>
              <a:spcAft>
                <a:spcPts val="0"/>
              </a:spcAft>
              <a:buClrTx/>
              <a:buFontTx/>
              <a:buNone/>
              <a:defRPr/>
            </a:pPr>
            <a:endParaRPr lang="en-US" sz="1050">
              <a:solidFill>
                <a:prstClr val="white"/>
              </a:solidFill>
              <a:latin typeface="Rawline" panose="00000500000000000000" pitchFamily="2" charset="0"/>
            </a:endParaRPr>
          </a:p>
          <a:p>
            <a:pPr marL="0" lvl="1" indent="0" defTabSz="685800">
              <a:lnSpc>
                <a:spcPct val="100000"/>
              </a:lnSpc>
              <a:spcAft>
                <a:spcPts val="0"/>
              </a:spcAft>
              <a:buClrTx/>
              <a:buFontTx/>
              <a:buNone/>
              <a:defRPr/>
            </a:pPr>
            <a:r>
              <a:rPr lang="en-US" sz="1050" b="1">
                <a:solidFill>
                  <a:srgbClr val="FFBC42"/>
                </a:solidFill>
                <a:latin typeface="Rawline" panose="00000500000000000000" pitchFamily="2" charset="0"/>
              </a:rPr>
              <a:t>4. Cue senses - </a:t>
            </a:r>
            <a:r>
              <a:rPr lang="en-US" sz="1050">
                <a:solidFill>
                  <a:prstClr val="white"/>
                </a:solidFill>
                <a:latin typeface="Rawline" panose="00000500000000000000" pitchFamily="2" charset="0"/>
              </a:rPr>
              <a:t>Use words that encourage mental imagery by triggering memories, emotions and reactions linked to sensorial cues stored in memory. Examples are words like ‘taste’, ‘touch’, ‘enjoy’ or direct references like ‘creamy’, ‘silky’ or ‘melts in your mouth’.</a:t>
            </a:r>
          </a:p>
        </p:txBody>
      </p:sp>
      <p:sp>
        <p:nvSpPr>
          <p:cNvPr id="45" name="TextBox 44">
            <a:extLst>
              <a:ext uri="{FF2B5EF4-FFF2-40B4-BE49-F238E27FC236}">
                <a16:creationId xmlns:a16="http://schemas.microsoft.com/office/drawing/2014/main" id="{77081A59-C1D8-4834-A796-B89C6E619045}"/>
              </a:ext>
            </a:extLst>
          </p:cNvPr>
          <p:cNvSpPr txBox="1"/>
          <p:nvPr/>
        </p:nvSpPr>
        <p:spPr>
          <a:xfrm>
            <a:off x="4011678" y="4586480"/>
            <a:ext cx="2843756" cy="276999"/>
          </a:xfrm>
          <a:prstGeom prst="rect">
            <a:avLst/>
          </a:prstGeom>
          <a:noFill/>
          <a:ln>
            <a:noFill/>
          </a:ln>
        </p:spPr>
        <p:txBody>
          <a:bodyPr wrap="square">
            <a:spAutoFit/>
          </a:bodyPr>
          <a:lstStyle/>
          <a:p>
            <a:pPr indent="0" defTabSz="685800">
              <a:lnSpc>
                <a:spcPct val="100000"/>
              </a:lnSpc>
              <a:defRPr/>
            </a:pPr>
            <a:r>
              <a:rPr lang="en-US" sz="1200" b="1">
                <a:solidFill>
                  <a:srgbClr val="FFBC42"/>
                </a:solidFill>
                <a:latin typeface="Rawline" panose="00000500000000000000" pitchFamily="2" charset="0"/>
              </a:rPr>
              <a:t>WHAT ELSE TO KEEP IN MIND?</a:t>
            </a:r>
            <a:endParaRPr lang="en-SG" sz="1200">
              <a:solidFill>
                <a:srgbClr val="FFBC42"/>
              </a:solidFill>
              <a:latin typeface="Arial"/>
            </a:endParaRPr>
          </a:p>
        </p:txBody>
      </p:sp>
      <p:sp>
        <p:nvSpPr>
          <p:cNvPr id="47" name="TextBox 46">
            <a:extLst>
              <a:ext uri="{FF2B5EF4-FFF2-40B4-BE49-F238E27FC236}">
                <a16:creationId xmlns:a16="http://schemas.microsoft.com/office/drawing/2014/main" id="{65744336-5FF8-4762-981D-1AD6288CB24E}"/>
              </a:ext>
            </a:extLst>
          </p:cNvPr>
          <p:cNvSpPr txBox="1"/>
          <p:nvPr/>
        </p:nvSpPr>
        <p:spPr>
          <a:xfrm>
            <a:off x="4026708" y="5007293"/>
            <a:ext cx="3406930" cy="692497"/>
          </a:xfrm>
          <a:prstGeom prst="rect">
            <a:avLst/>
          </a:prstGeom>
          <a:noFill/>
          <a:ln>
            <a:noFill/>
          </a:ln>
        </p:spPr>
        <p:txBody>
          <a:bodyPr wrap="square" lIns="108000" bIns="0">
            <a:spAutoFit/>
          </a:bodyPr>
          <a:lstStyle/>
          <a:p>
            <a:pPr marL="0" lvl="1" indent="0" defTabSz="685800">
              <a:lnSpc>
                <a:spcPct val="100000"/>
              </a:lnSpc>
              <a:spcAft>
                <a:spcPts val="0"/>
              </a:spcAft>
              <a:buClrTx/>
              <a:buFontTx/>
              <a:buNone/>
              <a:defRPr/>
            </a:pPr>
            <a:r>
              <a:rPr lang="en-US" sz="1050" b="1">
                <a:solidFill>
                  <a:srgbClr val="FFBC42"/>
                </a:solidFill>
                <a:latin typeface="Rawline" panose="00000500000000000000" pitchFamily="2" charset="0"/>
              </a:rPr>
              <a:t>5. Be respectful – </a:t>
            </a:r>
            <a:r>
              <a:rPr lang="en-US" sz="1050">
                <a:solidFill>
                  <a:prstClr val="white"/>
                </a:solidFill>
                <a:latin typeface="Rawline" panose="00000500000000000000" pitchFamily="2" charset="0"/>
              </a:rPr>
              <a:t>Avoid being condescending, presumptuous or offending. It is not unusual to unintentionally make judgmental assumptions about consumers in claims, so be careful not to.</a:t>
            </a:r>
          </a:p>
        </p:txBody>
      </p:sp>
      <p:sp>
        <p:nvSpPr>
          <p:cNvPr id="48" name="TextBox 47">
            <a:extLst>
              <a:ext uri="{FF2B5EF4-FFF2-40B4-BE49-F238E27FC236}">
                <a16:creationId xmlns:a16="http://schemas.microsoft.com/office/drawing/2014/main" id="{A0383C60-4963-4FB7-9BBB-F0DA433861B1}"/>
              </a:ext>
            </a:extLst>
          </p:cNvPr>
          <p:cNvSpPr txBox="1"/>
          <p:nvPr/>
        </p:nvSpPr>
        <p:spPr>
          <a:xfrm>
            <a:off x="4026708" y="1246288"/>
            <a:ext cx="7529044" cy="646331"/>
          </a:xfrm>
          <a:prstGeom prst="rect">
            <a:avLst/>
          </a:prstGeom>
          <a:noFill/>
          <a:ln>
            <a:noFill/>
          </a:ln>
        </p:spPr>
        <p:txBody>
          <a:bodyPr wrap="square">
            <a:spAutoFit/>
          </a:bodyPr>
          <a:lstStyle/>
          <a:p>
            <a:pPr indent="0" defTabSz="685800">
              <a:lnSpc>
                <a:spcPct val="100000"/>
              </a:lnSpc>
              <a:defRPr/>
            </a:pPr>
            <a:r>
              <a:rPr lang="en-US" sz="1200" b="1">
                <a:solidFill>
                  <a:srgbClr val="FFBC42"/>
                </a:solidFill>
                <a:latin typeface="Rawline" panose="00000500000000000000" pitchFamily="2" charset="0"/>
                <a:cs typeface="MV Boli" panose="02000500030200090000" pitchFamily="2" charset="0"/>
              </a:rPr>
              <a:t>PSYCHOLOGICAL DISTANCE </a:t>
            </a:r>
            <a:r>
              <a:rPr lang="en-US" sz="1200">
                <a:solidFill>
                  <a:prstClr val="white"/>
                </a:solidFill>
                <a:latin typeface="Rawline" panose="00000500000000000000" pitchFamily="2" charset="0"/>
                <a:cs typeface="MV Boli" panose="02000500030200090000" pitchFamily="2" charset="0"/>
              </a:rPr>
              <a:t>is a concept in human psychology that describes how concrete an object or event feels. Strong claims drive short-term consumer behavior by lowering the distance between what a brand promises and a consumer desires – </a:t>
            </a:r>
            <a:r>
              <a:rPr lang="en-US" sz="1200" b="1">
                <a:solidFill>
                  <a:srgbClr val="FFBC42"/>
                </a:solidFill>
                <a:latin typeface="Rawline" panose="00000500000000000000" pitchFamily="2" charset="0"/>
              </a:rPr>
              <a:t>SO HOW CAN WE REDUCE IT?</a:t>
            </a:r>
            <a:endParaRPr lang="en-SG" sz="1200">
              <a:solidFill>
                <a:srgbClr val="FFBC42"/>
              </a:solidFill>
              <a:latin typeface="Arial"/>
            </a:endParaRPr>
          </a:p>
        </p:txBody>
      </p:sp>
      <p:cxnSp>
        <p:nvCxnSpPr>
          <p:cNvPr id="50" name="Straight Connector 49">
            <a:extLst>
              <a:ext uri="{FF2B5EF4-FFF2-40B4-BE49-F238E27FC236}">
                <a16:creationId xmlns:a16="http://schemas.microsoft.com/office/drawing/2014/main" id="{C4624241-9EC4-444B-B104-DF9C5AFA3841}"/>
              </a:ext>
            </a:extLst>
          </p:cNvPr>
          <p:cNvCxnSpPr>
            <a:cxnSpLocks/>
          </p:cNvCxnSpPr>
          <p:nvPr/>
        </p:nvCxnSpPr>
        <p:spPr>
          <a:xfrm>
            <a:off x="4123762" y="4430846"/>
            <a:ext cx="7435838" cy="0"/>
          </a:xfrm>
          <a:prstGeom prst="line">
            <a:avLst/>
          </a:prstGeom>
          <a:noFill/>
          <a:ln w="15875" cap="flat" cmpd="sng" algn="ctr">
            <a:solidFill>
              <a:sysClr val="window" lastClr="FFFFFF"/>
            </a:solidFill>
            <a:prstDash val="solid"/>
            <a:miter lim="800000"/>
            <a:tailEnd type="none" w="lg" len="med"/>
          </a:ln>
          <a:effectLst/>
        </p:spPr>
      </p:cxnSp>
      <p:sp>
        <p:nvSpPr>
          <p:cNvPr id="51" name="Title 50">
            <a:extLst>
              <a:ext uri="{FF2B5EF4-FFF2-40B4-BE49-F238E27FC236}">
                <a16:creationId xmlns:a16="http://schemas.microsoft.com/office/drawing/2014/main" id="{41BB2032-0481-49BD-B8E0-919D6F93564E}"/>
              </a:ext>
            </a:extLst>
          </p:cNvPr>
          <p:cNvSpPr>
            <a:spLocks noGrp="1"/>
          </p:cNvSpPr>
          <p:nvPr>
            <p:ph type="title"/>
          </p:nvPr>
        </p:nvSpPr>
        <p:spPr>
          <a:xfrm>
            <a:off x="4123762" y="403225"/>
            <a:ext cx="6997753" cy="972000"/>
          </a:xfrm>
        </p:spPr>
        <p:txBody>
          <a:bodyPr/>
          <a:lstStyle/>
          <a:p>
            <a:pPr marL="0" marR="0" lvl="0" indent="0" defTabSz="685800" rtl="0" eaLnBrk="1" fontAlgn="auto" latinLnBrk="0" hangingPunct="1">
              <a:lnSpc>
                <a:spcPct val="100000"/>
              </a:lnSpc>
              <a:spcBef>
                <a:spcPts val="0"/>
              </a:spcBef>
              <a:spcAft>
                <a:spcPts val="0"/>
              </a:spcAft>
              <a:tabLst/>
              <a:defRPr/>
            </a:pPr>
            <a:r>
              <a:rPr kumimoji="0" lang="en-US" sz="3200" b="1" i="0" u="none" strike="noStrike" kern="1200" cap="none" spc="0" normalizeH="0" baseline="0" noProof="0">
                <a:ln>
                  <a:noFill/>
                </a:ln>
                <a:solidFill>
                  <a:schemeClr val="bg1"/>
                </a:solidFill>
                <a:effectLst/>
                <a:uLnTx/>
                <a:uFillTx/>
                <a:latin typeface="Rawline" panose="00000500000000000000" pitchFamily="2" charset="0"/>
                <a:ea typeface="+mn-ea"/>
                <a:cs typeface="MV Boli" panose="02000500030200090000" pitchFamily="2" charset="0"/>
              </a:rPr>
              <a:t>SKIM Claim Creation Guidelines</a:t>
            </a:r>
            <a:br>
              <a:rPr kumimoji="0" lang="en-US" sz="7200" b="1" i="0" u="none" strike="noStrike" kern="1200" cap="none" spc="0" normalizeH="0" baseline="0" noProof="0">
                <a:ln>
                  <a:noFill/>
                </a:ln>
                <a:solidFill>
                  <a:schemeClr val="bg1"/>
                </a:solidFill>
                <a:effectLst/>
                <a:uLnTx/>
                <a:uFillTx/>
                <a:latin typeface="Rawline" panose="00000500000000000000" pitchFamily="2" charset="0"/>
                <a:ea typeface="+mn-ea"/>
                <a:cs typeface="MV Boli" panose="02000500030200090000" pitchFamily="2" charset="0"/>
              </a:rPr>
            </a:br>
            <a:r>
              <a:rPr kumimoji="0" lang="en-US" sz="1000" b="0" i="0" u="none" strike="noStrike" kern="1200" cap="none" spc="0" normalizeH="0" baseline="0" noProof="0">
                <a:ln>
                  <a:noFill/>
                </a:ln>
                <a:solidFill>
                  <a:schemeClr val="bg1"/>
                </a:solidFill>
                <a:effectLst/>
                <a:uLnTx/>
                <a:uFillTx/>
                <a:latin typeface="Rawline" panose="00000500000000000000" pitchFamily="2" charset="0"/>
                <a:ea typeface="+mn-ea"/>
                <a:cs typeface="MV Boli" panose="02000500030200090000" pitchFamily="2" charset="0"/>
              </a:rPr>
              <a:t> </a:t>
            </a:r>
            <a:endParaRPr kumimoji="0" lang="en-US" sz="7200" b="0" i="0" u="none" strike="noStrike" kern="1200" cap="none" spc="0" normalizeH="0" baseline="0" noProof="0">
              <a:ln>
                <a:noFill/>
              </a:ln>
              <a:solidFill>
                <a:schemeClr val="bg1"/>
              </a:solidFill>
              <a:effectLst/>
              <a:uLnTx/>
              <a:uFillTx/>
              <a:latin typeface="Rawline" panose="00000500000000000000" pitchFamily="2" charset="0"/>
              <a:ea typeface="+mn-ea"/>
              <a:cs typeface="MV Boli" panose="02000500030200090000" pitchFamily="2" charset="0"/>
            </a:endParaRPr>
          </a:p>
        </p:txBody>
      </p:sp>
      <p:pic>
        <p:nvPicPr>
          <p:cNvPr id="59" name="doLogoWhite">
            <a:extLst>
              <a:ext uri="{FF2B5EF4-FFF2-40B4-BE49-F238E27FC236}">
                <a16:creationId xmlns:a16="http://schemas.microsoft.com/office/drawing/2014/main" id="{CAFC2622-61FF-4B85-AAE0-595FE1FEE6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
        <p:nvSpPr>
          <p:cNvPr id="23" name="TextBox 22">
            <a:extLst>
              <a:ext uri="{FF2B5EF4-FFF2-40B4-BE49-F238E27FC236}">
                <a16:creationId xmlns:a16="http://schemas.microsoft.com/office/drawing/2014/main" id="{684F0646-31E6-DF0F-A01D-93C9920B68E7}"/>
              </a:ext>
            </a:extLst>
          </p:cNvPr>
          <p:cNvSpPr txBox="1"/>
          <p:nvPr/>
        </p:nvSpPr>
        <p:spPr>
          <a:xfrm>
            <a:off x="7896141" y="5007293"/>
            <a:ext cx="3406930" cy="692497"/>
          </a:xfrm>
          <a:prstGeom prst="rect">
            <a:avLst/>
          </a:prstGeom>
          <a:noFill/>
          <a:ln>
            <a:noFill/>
          </a:ln>
        </p:spPr>
        <p:txBody>
          <a:bodyPr wrap="square" lIns="108000" bIns="0">
            <a:spAutoFit/>
          </a:bodyPr>
          <a:lstStyle/>
          <a:p>
            <a:pPr indent="0" defTabSz="685800">
              <a:lnSpc>
                <a:spcPct val="100000"/>
              </a:lnSpc>
              <a:defRPr/>
            </a:pPr>
            <a:r>
              <a:rPr lang="en-US" sz="1050" b="1">
                <a:solidFill>
                  <a:srgbClr val="FFBC42"/>
                </a:solidFill>
                <a:latin typeface="Rawline" panose="00000500000000000000" pitchFamily="2" charset="0"/>
              </a:rPr>
              <a:t>6. Put the key benefit first - </a:t>
            </a:r>
            <a:r>
              <a:rPr lang="en-US" sz="1050">
                <a:solidFill>
                  <a:prstClr val="white"/>
                </a:solidFill>
                <a:latin typeface="Rawline" panose="00000500000000000000" pitchFamily="2" charset="0"/>
              </a:rPr>
              <a:t>You only have a split second to capture a consumer’s attention, so it is critical to open your message with what matters to them most.</a:t>
            </a:r>
          </a:p>
        </p:txBody>
      </p:sp>
    </p:spTree>
    <p:extLst>
      <p:ext uri="{BB962C8B-B14F-4D97-AF65-F5344CB8AC3E}">
        <p14:creationId xmlns:p14="http://schemas.microsoft.com/office/powerpoint/2010/main" val="367619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A2B002CB-C4FC-4A12-BF9A-7CA1D98EAE5A}"/>
              </a:ext>
            </a:extLst>
          </p:cNvPr>
          <p:cNvSpPr/>
          <p:nvPr/>
        </p:nvSpPr>
        <p:spPr>
          <a:xfrm>
            <a:off x="2991586" y="5309491"/>
            <a:ext cx="6508164" cy="729675"/>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24000" tIns="48000" rIns="48000" bIns="48000" numCol="1" spcCol="0" rtlCol="0" fromWordArt="0" anchor="ctr" anchorCtr="0" forceAA="0" compatLnSpc="1">
            <a:prstTxWarp prst="textNoShape">
              <a:avLst/>
            </a:prstTxWarp>
            <a:noAutofit/>
          </a:bodyPr>
          <a:lstStyle/>
          <a:p>
            <a:pPr indent="0" defTabSz="914377">
              <a:lnSpc>
                <a:spcPct val="100000"/>
              </a:lnSpc>
              <a:defRPr/>
            </a:pPr>
            <a:r>
              <a:rPr lang="en-US" sz="2133" b="1">
                <a:solidFill>
                  <a:prstClr val="white"/>
                </a:solidFill>
                <a:latin typeface="Raleway" panose="020B0604020202020204"/>
                <a:sym typeface="Arial"/>
              </a:rPr>
              <a:t> Show tangible impact that is relevant</a:t>
            </a:r>
          </a:p>
        </p:txBody>
      </p:sp>
      <p:sp>
        <p:nvSpPr>
          <p:cNvPr id="104" name="Rectangle: Rounded Corners 103">
            <a:extLst>
              <a:ext uri="{FF2B5EF4-FFF2-40B4-BE49-F238E27FC236}">
                <a16:creationId xmlns:a16="http://schemas.microsoft.com/office/drawing/2014/main" id="{6C219AE6-E7FB-4721-8E1D-FD8FE2C9B09A}"/>
              </a:ext>
            </a:extLst>
          </p:cNvPr>
          <p:cNvSpPr/>
          <p:nvPr/>
        </p:nvSpPr>
        <p:spPr>
          <a:xfrm>
            <a:off x="2991586" y="4420245"/>
            <a:ext cx="6508164" cy="72967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24000" tIns="48000" rIns="48000" bIns="48000" numCol="1" spcCol="0" rtlCol="0" fromWordArt="0" anchor="ctr" anchorCtr="0" forceAA="0" compatLnSpc="1">
            <a:prstTxWarp prst="textNoShape">
              <a:avLst/>
            </a:prstTxWarp>
            <a:noAutofit/>
          </a:bodyPr>
          <a:lstStyle/>
          <a:p>
            <a:pPr indent="0" defTabSz="914377">
              <a:lnSpc>
                <a:spcPct val="100000"/>
              </a:lnSpc>
              <a:defRPr/>
            </a:pPr>
            <a:r>
              <a:rPr lang="en-US" sz="2133" b="1">
                <a:solidFill>
                  <a:prstClr val="white"/>
                </a:solidFill>
                <a:latin typeface="Raleway" panose="020B0604020202020204"/>
                <a:sym typeface="Arial"/>
              </a:rPr>
              <a:t> Focus on the positive and be clear &amp; simple</a:t>
            </a:r>
          </a:p>
        </p:txBody>
      </p:sp>
      <p:sp>
        <p:nvSpPr>
          <p:cNvPr id="103" name="Rectangle: Rounded Corners 102">
            <a:extLst>
              <a:ext uri="{FF2B5EF4-FFF2-40B4-BE49-F238E27FC236}">
                <a16:creationId xmlns:a16="http://schemas.microsoft.com/office/drawing/2014/main" id="{A6DD5F5A-FC1C-4CB7-B4BD-C3BE2BB4EA77}"/>
              </a:ext>
            </a:extLst>
          </p:cNvPr>
          <p:cNvSpPr/>
          <p:nvPr/>
        </p:nvSpPr>
        <p:spPr>
          <a:xfrm>
            <a:off x="2991586" y="3467073"/>
            <a:ext cx="6508164" cy="72967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24000" tIns="48000" rIns="48000" bIns="48000" numCol="1" spcCol="0" rtlCol="0" fromWordArt="0" anchor="ctr" anchorCtr="0" forceAA="0" compatLnSpc="1">
            <a:prstTxWarp prst="textNoShape">
              <a:avLst/>
            </a:prstTxWarp>
            <a:noAutofit/>
          </a:bodyPr>
          <a:lstStyle/>
          <a:p>
            <a:pPr indent="0" defTabSz="914377">
              <a:lnSpc>
                <a:spcPct val="100000"/>
              </a:lnSpc>
              <a:defRPr/>
            </a:pPr>
            <a:r>
              <a:rPr lang="en-US" sz="2133" b="1">
                <a:solidFill>
                  <a:prstClr val="white"/>
                </a:solidFill>
                <a:latin typeface="Raleway" panose="020B0604020202020204"/>
                <a:sym typeface="Arial"/>
              </a:rPr>
              <a:t> State 100% whenever possible</a:t>
            </a:r>
          </a:p>
        </p:txBody>
      </p:sp>
      <p:sp>
        <p:nvSpPr>
          <p:cNvPr id="102" name="Rectangle: Rounded Corners 101">
            <a:extLst>
              <a:ext uri="{FF2B5EF4-FFF2-40B4-BE49-F238E27FC236}">
                <a16:creationId xmlns:a16="http://schemas.microsoft.com/office/drawing/2014/main" id="{E70D5575-27E6-4CFB-B51F-A95FBBEF0946}"/>
              </a:ext>
            </a:extLst>
          </p:cNvPr>
          <p:cNvSpPr/>
          <p:nvPr/>
        </p:nvSpPr>
        <p:spPr>
          <a:xfrm>
            <a:off x="2991586" y="2585687"/>
            <a:ext cx="6508164" cy="72967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24000" tIns="48000" rIns="48000" bIns="48000" numCol="1" spcCol="0" rtlCol="0" fromWordArt="0" anchor="ctr" anchorCtr="0" forceAA="0" compatLnSpc="1">
            <a:prstTxWarp prst="textNoShape">
              <a:avLst/>
            </a:prstTxWarp>
            <a:noAutofit/>
          </a:bodyPr>
          <a:lstStyle/>
          <a:p>
            <a:pPr indent="0" defTabSz="914377">
              <a:lnSpc>
                <a:spcPct val="100000"/>
              </a:lnSpc>
              <a:defRPr/>
            </a:pPr>
            <a:r>
              <a:rPr lang="en-US" sz="2133" b="1">
                <a:solidFill>
                  <a:prstClr val="white"/>
                </a:solidFill>
                <a:latin typeface="Raleway" panose="020B0604020202020204"/>
                <a:sym typeface="Arial"/>
              </a:rPr>
              <a:t> Including sustainability drives uniqueness</a:t>
            </a:r>
          </a:p>
        </p:txBody>
      </p:sp>
      <p:sp>
        <p:nvSpPr>
          <p:cNvPr id="44" name="Rectangle: Rounded Corners 43">
            <a:extLst>
              <a:ext uri="{FF2B5EF4-FFF2-40B4-BE49-F238E27FC236}">
                <a16:creationId xmlns:a16="http://schemas.microsoft.com/office/drawing/2014/main" id="{8B319EC5-628F-4B41-8DE2-B8EE60A9A79A}"/>
              </a:ext>
            </a:extLst>
          </p:cNvPr>
          <p:cNvSpPr/>
          <p:nvPr/>
        </p:nvSpPr>
        <p:spPr>
          <a:xfrm>
            <a:off x="2991586" y="1707997"/>
            <a:ext cx="6508164" cy="729675"/>
          </a:xfrm>
          <a:prstGeom prst="round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4000" tIns="48000" rIns="48000" bIns="48000" numCol="1" spcCol="0" rtlCol="0" fromWordArt="0" anchor="ctr" anchorCtr="0" forceAA="0" compatLnSpc="1">
            <a:prstTxWarp prst="textNoShape">
              <a:avLst/>
            </a:prstTxWarp>
            <a:noAutofit/>
          </a:bodyPr>
          <a:lstStyle/>
          <a:p>
            <a:pPr indent="0" defTabSz="914377">
              <a:lnSpc>
                <a:spcPct val="100000"/>
              </a:lnSpc>
              <a:defRPr/>
            </a:pPr>
            <a:r>
              <a:rPr lang="en-US" sz="2133" b="1">
                <a:solidFill>
                  <a:prstClr val="white"/>
                </a:solidFill>
                <a:latin typeface="Raleway" panose="020B0604020202020204"/>
                <a:sym typeface="Arial"/>
              </a:rPr>
              <a:t> Don’t try to replace primary benefits</a:t>
            </a:r>
          </a:p>
        </p:txBody>
      </p:sp>
      <p:sp>
        <p:nvSpPr>
          <p:cNvPr id="66" name="Rectangle: Rounded Corners 65">
            <a:extLst>
              <a:ext uri="{FF2B5EF4-FFF2-40B4-BE49-F238E27FC236}">
                <a16:creationId xmlns:a16="http://schemas.microsoft.com/office/drawing/2014/main" id="{20B0F56B-E2BA-4AC2-AFA5-FBEC6A83AB47}"/>
              </a:ext>
            </a:extLst>
          </p:cNvPr>
          <p:cNvSpPr/>
          <p:nvPr/>
        </p:nvSpPr>
        <p:spPr>
          <a:xfrm>
            <a:off x="6766945" y="3478170"/>
            <a:ext cx="2433471" cy="5920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defTabSz="914377">
              <a:lnSpc>
                <a:spcPct val="100000"/>
              </a:lnSpc>
              <a:defRPr/>
            </a:pPr>
            <a:endParaRPr lang="en-US" sz="1467" b="1">
              <a:solidFill>
                <a:prstClr val="white"/>
              </a:solidFill>
              <a:latin typeface="Arial"/>
              <a:sym typeface="Arial"/>
            </a:endParaRPr>
          </a:p>
        </p:txBody>
      </p:sp>
      <p:sp>
        <p:nvSpPr>
          <p:cNvPr id="45" name="Oval 44">
            <a:extLst>
              <a:ext uri="{FF2B5EF4-FFF2-40B4-BE49-F238E27FC236}">
                <a16:creationId xmlns:a16="http://schemas.microsoft.com/office/drawing/2014/main" id="{750682DD-2180-4E2E-BC07-4B72ED141081}"/>
              </a:ext>
            </a:extLst>
          </p:cNvPr>
          <p:cNvSpPr/>
          <p:nvPr/>
        </p:nvSpPr>
        <p:spPr>
          <a:xfrm>
            <a:off x="2592951" y="1592544"/>
            <a:ext cx="960581" cy="96058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indent="0" algn="ctr" defTabSz="914377">
              <a:lnSpc>
                <a:spcPct val="100000"/>
              </a:lnSpc>
              <a:defRPr/>
            </a:pPr>
            <a:endParaRPr lang="en-US" err="1">
              <a:solidFill>
                <a:prstClr val="black"/>
              </a:solidFill>
              <a:latin typeface="Segoe Print" panose="02000600000000000000" pitchFamily="2" charset="0"/>
              <a:cs typeface="MV Boli" panose="02000500030200090000" pitchFamily="2" charset="0"/>
              <a:sym typeface="Arial"/>
            </a:endParaRPr>
          </a:p>
        </p:txBody>
      </p:sp>
      <p:grpSp>
        <p:nvGrpSpPr>
          <p:cNvPr id="46" name="Group 45">
            <a:extLst>
              <a:ext uri="{FF2B5EF4-FFF2-40B4-BE49-F238E27FC236}">
                <a16:creationId xmlns:a16="http://schemas.microsoft.com/office/drawing/2014/main" id="{33B9A683-E17F-4C44-BE3E-E7ED73F1096F}"/>
              </a:ext>
            </a:extLst>
          </p:cNvPr>
          <p:cNvGrpSpPr>
            <a:grpSpLocks noChangeAspect="1"/>
          </p:cNvGrpSpPr>
          <p:nvPr/>
        </p:nvGrpSpPr>
        <p:grpSpPr>
          <a:xfrm>
            <a:off x="2675453" y="1674742"/>
            <a:ext cx="795580" cy="796188"/>
            <a:chOff x="5382636" y="1013708"/>
            <a:chExt cx="5603795" cy="5608077"/>
          </a:xfrm>
          <a:solidFill>
            <a:schemeClr val="accent4"/>
          </a:solidFill>
        </p:grpSpPr>
        <p:sp>
          <p:nvSpPr>
            <p:cNvPr id="47" name="Donut 4">
              <a:extLst>
                <a:ext uri="{FF2B5EF4-FFF2-40B4-BE49-F238E27FC236}">
                  <a16:creationId xmlns:a16="http://schemas.microsoft.com/office/drawing/2014/main" id="{BA714F01-C2A2-4130-8FFB-C846EADAD6E4}"/>
                </a:ext>
              </a:extLst>
            </p:cNvPr>
            <p:cNvSpPr/>
            <p:nvPr userDrawn="1"/>
          </p:nvSpPr>
          <p:spPr>
            <a:xfrm rot="1153329">
              <a:off x="5382636" y="1291018"/>
              <a:ext cx="5591555" cy="5033101"/>
            </a:xfrm>
            <a:custGeom>
              <a:avLst/>
              <a:gdLst/>
              <a:ahLst/>
              <a:cxnLst/>
              <a:rect l="l" t="t" r="r" b="b"/>
              <a:pathLst>
                <a:path w="2445036" h="2235686">
                  <a:moveTo>
                    <a:pt x="994325" y="46990"/>
                  </a:moveTo>
                  <a:cubicBezTo>
                    <a:pt x="877453" y="68858"/>
                    <a:pt x="766785" y="106302"/>
                    <a:pt x="665030" y="156846"/>
                  </a:cubicBezTo>
                  <a:lnTo>
                    <a:pt x="658622" y="160405"/>
                  </a:lnTo>
                  <a:lnTo>
                    <a:pt x="654574" y="162184"/>
                  </a:lnTo>
                  <a:cubicBezTo>
                    <a:pt x="283151" y="346228"/>
                    <a:pt x="31009" y="705177"/>
                    <a:pt x="31009" y="1117843"/>
                  </a:cubicBezTo>
                  <a:cubicBezTo>
                    <a:pt x="31009" y="1455479"/>
                    <a:pt x="199798" y="1757156"/>
                    <a:pt x="464608" y="1956497"/>
                  </a:cubicBezTo>
                  <a:lnTo>
                    <a:pt x="469950" y="1960141"/>
                  </a:lnTo>
                  <a:lnTo>
                    <a:pt x="474204" y="1963676"/>
                  </a:lnTo>
                  <a:cubicBezTo>
                    <a:pt x="681098" y="2119801"/>
                    <a:pt x="946342" y="2213588"/>
                    <a:pt x="1235542" y="2213588"/>
                  </a:cubicBezTo>
                  <a:cubicBezTo>
                    <a:pt x="1896570" y="2213588"/>
                    <a:pt x="2432439" y="1723601"/>
                    <a:pt x="2432439" y="1119172"/>
                  </a:cubicBezTo>
                  <a:cubicBezTo>
                    <a:pt x="2432439" y="514743"/>
                    <a:pt x="1896570" y="24756"/>
                    <a:pt x="1235542" y="24756"/>
                  </a:cubicBezTo>
                  <a:cubicBezTo>
                    <a:pt x="1152914" y="24756"/>
                    <a:pt x="1072241" y="32412"/>
                    <a:pt x="994325" y="46990"/>
                  </a:cubicBezTo>
                  <a:close/>
                  <a:moveTo>
                    <a:pt x="976138" y="22711"/>
                  </a:moveTo>
                  <a:cubicBezTo>
                    <a:pt x="1055721" y="7820"/>
                    <a:pt x="1138121" y="0"/>
                    <a:pt x="1222518" y="0"/>
                  </a:cubicBezTo>
                  <a:cubicBezTo>
                    <a:pt x="1897696" y="0"/>
                    <a:pt x="2445036" y="500475"/>
                    <a:pt x="2445036" y="1117843"/>
                  </a:cubicBezTo>
                  <a:cubicBezTo>
                    <a:pt x="2445036" y="1735211"/>
                    <a:pt x="1897696" y="2235686"/>
                    <a:pt x="1222518" y="2235686"/>
                  </a:cubicBezTo>
                  <a:cubicBezTo>
                    <a:pt x="547340" y="2235686"/>
                    <a:pt x="0" y="1735211"/>
                    <a:pt x="0" y="1117843"/>
                  </a:cubicBezTo>
                  <a:cubicBezTo>
                    <a:pt x="0" y="577646"/>
                    <a:pt x="419057" y="126945"/>
                    <a:pt x="976138" y="22711"/>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48" name="Donut 83">
              <a:extLst>
                <a:ext uri="{FF2B5EF4-FFF2-40B4-BE49-F238E27FC236}">
                  <a16:creationId xmlns:a16="http://schemas.microsoft.com/office/drawing/2014/main" id="{DAD13FC5-C103-4BAE-93AD-DC228AD5F12C}"/>
                </a:ext>
              </a:extLst>
            </p:cNvPr>
            <p:cNvSpPr/>
            <p:nvPr userDrawn="1"/>
          </p:nvSpPr>
          <p:spPr>
            <a:xfrm rot="20856452">
              <a:off x="5416562" y="1288231"/>
              <a:ext cx="5569869" cy="5039014"/>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49" name="Donut 83">
              <a:extLst>
                <a:ext uri="{FF2B5EF4-FFF2-40B4-BE49-F238E27FC236}">
                  <a16:creationId xmlns:a16="http://schemas.microsoft.com/office/drawing/2014/main" id="{EA3EB592-760C-415F-BCF7-F395B66334D6}"/>
                </a:ext>
              </a:extLst>
            </p:cNvPr>
            <p:cNvSpPr/>
            <p:nvPr userDrawn="1"/>
          </p:nvSpPr>
          <p:spPr>
            <a:xfrm rot="2565230" flipH="1">
              <a:off x="5757391" y="1013708"/>
              <a:ext cx="4980215" cy="5608077"/>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grpSp>
      <p:grpSp>
        <p:nvGrpSpPr>
          <p:cNvPr id="71" name="Group 6">
            <a:extLst>
              <a:ext uri="{FF2B5EF4-FFF2-40B4-BE49-F238E27FC236}">
                <a16:creationId xmlns:a16="http://schemas.microsoft.com/office/drawing/2014/main" id="{5F8C8496-FA0F-4BAB-B0C2-3EDB33AA8CFC}"/>
              </a:ext>
            </a:extLst>
          </p:cNvPr>
          <p:cNvGrpSpPr>
            <a:grpSpLocks noChangeAspect="1"/>
          </p:cNvGrpSpPr>
          <p:nvPr/>
        </p:nvGrpSpPr>
        <p:grpSpPr bwMode="auto">
          <a:xfrm>
            <a:off x="2862529" y="1852973"/>
            <a:ext cx="421428" cy="426084"/>
            <a:chOff x="5726112" y="4062413"/>
            <a:chExt cx="287338" cy="290512"/>
          </a:xfrm>
          <a:solidFill>
            <a:schemeClr val="accent4"/>
          </a:solidFill>
        </p:grpSpPr>
        <p:sp>
          <p:nvSpPr>
            <p:cNvPr id="72" name="Freeform 397">
              <a:extLst>
                <a:ext uri="{FF2B5EF4-FFF2-40B4-BE49-F238E27FC236}">
                  <a16:creationId xmlns:a16="http://schemas.microsoft.com/office/drawing/2014/main" id="{F997BF97-B8CC-429A-9A79-E17D091229D0}"/>
                </a:ext>
              </a:extLst>
            </p:cNvPr>
            <p:cNvSpPr>
              <a:spLocks noChangeArrowheads="1"/>
            </p:cNvSpPr>
            <p:nvPr/>
          </p:nvSpPr>
          <p:spPr bwMode="auto">
            <a:xfrm rot="10800000">
              <a:off x="5726112" y="4062413"/>
              <a:ext cx="117475" cy="119062"/>
            </a:xfrm>
            <a:custGeom>
              <a:avLst/>
              <a:gdLst>
                <a:gd name="T0" fmla="*/ 86389 w 325"/>
                <a:gd name="T1" fmla="*/ 118700 h 329"/>
                <a:gd name="T2" fmla="*/ 117114 w 325"/>
                <a:gd name="T3" fmla="*/ 88301 h 329"/>
                <a:gd name="T4" fmla="*/ 63979 w 325"/>
                <a:gd name="T5" fmla="*/ 33656 h 329"/>
                <a:gd name="T6" fmla="*/ 97595 w 325"/>
                <a:gd name="T7" fmla="*/ 0 h 329"/>
                <a:gd name="T8" fmla="*/ 0 w 325"/>
                <a:gd name="T9" fmla="*/ 0 h 329"/>
                <a:gd name="T10" fmla="*/ 0 w 325"/>
                <a:gd name="T11" fmla="*/ 97710 h 329"/>
                <a:gd name="T12" fmla="*/ 33616 w 325"/>
                <a:gd name="T13" fmla="*/ 64055 h 329"/>
                <a:gd name="T14" fmla="*/ 86389 w 325"/>
                <a:gd name="T15" fmla="*/ 118700 h 3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 h="329">
                  <a:moveTo>
                    <a:pt x="239" y="328"/>
                  </a:moveTo>
                  <a:lnTo>
                    <a:pt x="324" y="244"/>
                  </a:lnTo>
                  <a:lnTo>
                    <a:pt x="177" y="93"/>
                  </a:lnTo>
                  <a:lnTo>
                    <a:pt x="270" y="0"/>
                  </a:lnTo>
                  <a:lnTo>
                    <a:pt x="0" y="0"/>
                  </a:lnTo>
                  <a:lnTo>
                    <a:pt x="0" y="270"/>
                  </a:lnTo>
                  <a:lnTo>
                    <a:pt x="93" y="177"/>
                  </a:lnTo>
                  <a:lnTo>
                    <a:pt x="239" y="3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indent="0" defTabSz="914377">
                <a:lnSpc>
                  <a:spcPct val="93000"/>
                </a:lnSpc>
                <a:buClr>
                  <a:srgbClr val="000000"/>
                </a:buClr>
                <a:buSzPct val="100000"/>
                <a:defRPr/>
              </a:pPr>
              <a:endParaRPr lang="en-US" sz="1800">
                <a:solidFill>
                  <a:prstClr val="black"/>
                </a:solidFill>
                <a:latin typeface="Arial"/>
                <a:ea typeface="ＭＳ Ｐゴシック" panose="020B0600070205080204" pitchFamily="34" charset="-128"/>
                <a:cs typeface="Arial"/>
                <a:sym typeface="Arial"/>
              </a:endParaRPr>
            </a:p>
          </p:txBody>
        </p:sp>
        <p:sp>
          <p:nvSpPr>
            <p:cNvPr id="73" name="Freeform 398">
              <a:extLst>
                <a:ext uri="{FF2B5EF4-FFF2-40B4-BE49-F238E27FC236}">
                  <a16:creationId xmlns:a16="http://schemas.microsoft.com/office/drawing/2014/main" id="{506AEAD6-AD6E-4137-B222-95418A7EDEA9}"/>
                </a:ext>
              </a:extLst>
            </p:cNvPr>
            <p:cNvSpPr>
              <a:spLocks noChangeArrowheads="1"/>
            </p:cNvSpPr>
            <p:nvPr/>
          </p:nvSpPr>
          <p:spPr bwMode="auto">
            <a:xfrm rot="10800000">
              <a:off x="5895975" y="4233863"/>
              <a:ext cx="117475" cy="119062"/>
            </a:xfrm>
            <a:custGeom>
              <a:avLst/>
              <a:gdLst>
                <a:gd name="T0" fmla="*/ 85305 w 325"/>
                <a:gd name="T1" fmla="*/ 54480 h 330"/>
                <a:gd name="T2" fmla="*/ 30724 w 325"/>
                <a:gd name="T3" fmla="*/ 0 h 330"/>
                <a:gd name="T4" fmla="*/ 0 w 325"/>
                <a:gd name="T5" fmla="*/ 30667 h 330"/>
                <a:gd name="T6" fmla="*/ 53135 w 325"/>
                <a:gd name="T7" fmla="*/ 85147 h 330"/>
                <a:gd name="T8" fmla="*/ 19519 w 325"/>
                <a:gd name="T9" fmla="*/ 118701 h 330"/>
                <a:gd name="T10" fmla="*/ 117114 w 325"/>
                <a:gd name="T11" fmla="*/ 118701 h 330"/>
                <a:gd name="T12" fmla="*/ 117114 w 325"/>
                <a:gd name="T13" fmla="*/ 20926 h 330"/>
                <a:gd name="T14" fmla="*/ 85305 w 325"/>
                <a:gd name="T15" fmla="*/ 54480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 h="330">
                  <a:moveTo>
                    <a:pt x="236" y="151"/>
                  </a:moveTo>
                  <a:lnTo>
                    <a:pt x="85" y="0"/>
                  </a:lnTo>
                  <a:lnTo>
                    <a:pt x="0" y="85"/>
                  </a:lnTo>
                  <a:lnTo>
                    <a:pt x="147" y="236"/>
                  </a:lnTo>
                  <a:lnTo>
                    <a:pt x="54" y="329"/>
                  </a:lnTo>
                  <a:lnTo>
                    <a:pt x="324" y="329"/>
                  </a:lnTo>
                  <a:lnTo>
                    <a:pt x="324" y="58"/>
                  </a:lnTo>
                  <a:lnTo>
                    <a:pt x="236" y="1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indent="0" defTabSz="914377">
                <a:lnSpc>
                  <a:spcPct val="93000"/>
                </a:lnSpc>
                <a:buClr>
                  <a:srgbClr val="000000"/>
                </a:buClr>
                <a:buSzPct val="100000"/>
                <a:defRPr/>
              </a:pPr>
              <a:endParaRPr lang="en-US" sz="1800">
                <a:solidFill>
                  <a:prstClr val="black"/>
                </a:solidFill>
                <a:latin typeface="Arial"/>
                <a:ea typeface="ＭＳ Ｐゴシック" panose="020B0600070205080204" pitchFamily="34" charset="-128"/>
                <a:cs typeface="Arial"/>
                <a:sym typeface="Arial"/>
              </a:endParaRPr>
            </a:p>
          </p:txBody>
        </p:sp>
        <p:sp>
          <p:nvSpPr>
            <p:cNvPr id="74" name="Freeform 399">
              <a:extLst>
                <a:ext uri="{FF2B5EF4-FFF2-40B4-BE49-F238E27FC236}">
                  <a16:creationId xmlns:a16="http://schemas.microsoft.com/office/drawing/2014/main" id="{D7DBD056-8143-49D1-B671-50DC5FE9E265}"/>
                </a:ext>
              </a:extLst>
            </p:cNvPr>
            <p:cNvSpPr>
              <a:spLocks noChangeArrowheads="1"/>
            </p:cNvSpPr>
            <p:nvPr/>
          </p:nvSpPr>
          <p:spPr bwMode="auto">
            <a:xfrm rot="10800000">
              <a:off x="5895975" y="4062413"/>
              <a:ext cx="117475" cy="119062"/>
            </a:xfrm>
            <a:custGeom>
              <a:avLst/>
              <a:gdLst>
                <a:gd name="T0" fmla="*/ 30724 w 325"/>
                <a:gd name="T1" fmla="*/ 118700 h 329"/>
                <a:gd name="T2" fmla="*/ 83498 w 325"/>
                <a:gd name="T3" fmla="*/ 64055 h 329"/>
                <a:gd name="T4" fmla="*/ 117114 w 325"/>
                <a:gd name="T5" fmla="*/ 97710 h 329"/>
                <a:gd name="T6" fmla="*/ 117114 w 325"/>
                <a:gd name="T7" fmla="*/ 0 h 329"/>
                <a:gd name="T8" fmla="*/ 19519 w 325"/>
                <a:gd name="T9" fmla="*/ 0 h 329"/>
                <a:gd name="T10" fmla="*/ 53135 w 325"/>
                <a:gd name="T11" fmla="*/ 33656 h 329"/>
                <a:gd name="T12" fmla="*/ 0 w 325"/>
                <a:gd name="T13" fmla="*/ 88301 h 329"/>
                <a:gd name="T14" fmla="*/ 30724 w 325"/>
                <a:gd name="T15" fmla="*/ 118700 h 3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 h="329">
                  <a:moveTo>
                    <a:pt x="85" y="328"/>
                  </a:moveTo>
                  <a:lnTo>
                    <a:pt x="231" y="177"/>
                  </a:lnTo>
                  <a:lnTo>
                    <a:pt x="324" y="270"/>
                  </a:lnTo>
                  <a:lnTo>
                    <a:pt x="324" y="0"/>
                  </a:lnTo>
                  <a:lnTo>
                    <a:pt x="54" y="0"/>
                  </a:lnTo>
                  <a:lnTo>
                    <a:pt x="147" y="93"/>
                  </a:lnTo>
                  <a:lnTo>
                    <a:pt x="0" y="244"/>
                  </a:lnTo>
                  <a:lnTo>
                    <a:pt x="85" y="3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indent="0" defTabSz="914377">
                <a:lnSpc>
                  <a:spcPct val="93000"/>
                </a:lnSpc>
                <a:buClr>
                  <a:srgbClr val="000000"/>
                </a:buClr>
                <a:buSzPct val="100000"/>
                <a:defRPr/>
              </a:pPr>
              <a:endParaRPr lang="en-US" sz="1800">
                <a:solidFill>
                  <a:prstClr val="black"/>
                </a:solidFill>
                <a:latin typeface="Arial"/>
                <a:ea typeface="ＭＳ Ｐゴシック" panose="020B0600070205080204" pitchFamily="34" charset="-128"/>
                <a:cs typeface="Arial"/>
                <a:sym typeface="Arial"/>
              </a:endParaRPr>
            </a:p>
          </p:txBody>
        </p:sp>
        <p:sp>
          <p:nvSpPr>
            <p:cNvPr id="75" name="Freeform 400">
              <a:extLst>
                <a:ext uri="{FF2B5EF4-FFF2-40B4-BE49-F238E27FC236}">
                  <a16:creationId xmlns:a16="http://schemas.microsoft.com/office/drawing/2014/main" id="{2E1B9302-E4C1-43B0-B598-FC78BE17968A}"/>
                </a:ext>
              </a:extLst>
            </p:cNvPr>
            <p:cNvSpPr>
              <a:spLocks noChangeArrowheads="1"/>
            </p:cNvSpPr>
            <p:nvPr/>
          </p:nvSpPr>
          <p:spPr bwMode="auto">
            <a:xfrm rot="10800000">
              <a:off x="5726112" y="4233863"/>
              <a:ext cx="117475" cy="119062"/>
            </a:xfrm>
            <a:custGeom>
              <a:avLst/>
              <a:gdLst>
                <a:gd name="T0" fmla="*/ 86389 w 325"/>
                <a:gd name="T1" fmla="*/ 0 h 330"/>
                <a:gd name="T2" fmla="*/ 33616 w 325"/>
                <a:gd name="T3" fmla="*/ 54480 h 330"/>
                <a:gd name="T4" fmla="*/ 0 w 325"/>
                <a:gd name="T5" fmla="*/ 20926 h 330"/>
                <a:gd name="T6" fmla="*/ 0 w 325"/>
                <a:gd name="T7" fmla="*/ 118701 h 330"/>
                <a:gd name="T8" fmla="*/ 97595 w 325"/>
                <a:gd name="T9" fmla="*/ 118701 h 330"/>
                <a:gd name="T10" fmla="*/ 63979 w 325"/>
                <a:gd name="T11" fmla="*/ 85147 h 330"/>
                <a:gd name="T12" fmla="*/ 117114 w 325"/>
                <a:gd name="T13" fmla="*/ 30667 h 330"/>
                <a:gd name="T14" fmla="*/ 86389 w 325"/>
                <a:gd name="T15" fmla="*/ 0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 h="330">
                  <a:moveTo>
                    <a:pt x="239" y="0"/>
                  </a:moveTo>
                  <a:lnTo>
                    <a:pt x="93" y="151"/>
                  </a:lnTo>
                  <a:lnTo>
                    <a:pt x="0" y="58"/>
                  </a:lnTo>
                  <a:lnTo>
                    <a:pt x="0" y="329"/>
                  </a:lnTo>
                  <a:lnTo>
                    <a:pt x="270" y="329"/>
                  </a:lnTo>
                  <a:lnTo>
                    <a:pt x="177" y="236"/>
                  </a:lnTo>
                  <a:lnTo>
                    <a:pt x="324" y="85"/>
                  </a:lnTo>
                  <a:lnTo>
                    <a:pt x="2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indent="0" defTabSz="914377">
                <a:lnSpc>
                  <a:spcPct val="93000"/>
                </a:lnSpc>
                <a:buClr>
                  <a:srgbClr val="000000"/>
                </a:buClr>
                <a:buSzPct val="100000"/>
                <a:defRPr/>
              </a:pPr>
              <a:endParaRPr lang="en-US" sz="1800">
                <a:solidFill>
                  <a:prstClr val="black"/>
                </a:solidFill>
                <a:latin typeface="Arial"/>
                <a:ea typeface="ＭＳ Ｐゴシック" panose="020B0600070205080204" pitchFamily="34" charset="-128"/>
                <a:cs typeface="Arial"/>
                <a:sym typeface="Arial"/>
              </a:endParaRPr>
            </a:p>
          </p:txBody>
        </p:sp>
      </p:grpSp>
      <p:sp>
        <p:nvSpPr>
          <p:cNvPr id="40" name="Oval 39">
            <a:extLst>
              <a:ext uri="{FF2B5EF4-FFF2-40B4-BE49-F238E27FC236}">
                <a16:creationId xmlns:a16="http://schemas.microsoft.com/office/drawing/2014/main" id="{85E9ED3C-E737-45EE-964F-F20D0376FD8E}"/>
              </a:ext>
            </a:extLst>
          </p:cNvPr>
          <p:cNvSpPr/>
          <p:nvPr/>
        </p:nvSpPr>
        <p:spPr>
          <a:xfrm>
            <a:off x="2592951" y="2457176"/>
            <a:ext cx="960581" cy="96058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indent="0" algn="ctr" defTabSz="914377">
              <a:lnSpc>
                <a:spcPct val="100000"/>
              </a:lnSpc>
              <a:defRPr/>
            </a:pPr>
            <a:endParaRPr lang="en-US" err="1">
              <a:solidFill>
                <a:prstClr val="black"/>
              </a:solidFill>
              <a:latin typeface="Segoe Print" panose="02000600000000000000" pitchFamily="2" charset="0"/>
              <a:cs typeface="MV Boli" panose="02000500030200090000" pitchFamily="2" charset="0"/>
              <a:sym typeface="Arial"/>
            </a:endParaRPr>
          </a:p>
        </p:txBody>
      </p:sp>
      <p:grpSp>
        <p:nvGrpSpPr>
          <p:cNvPr id="50" name="Group 49">
            <a:extLst>
              <a:ext uri="{FF2B5EF4-FFF2-40B4-BE49-F238E27FC236}">
                <a16:creationId xmlns:a16="http://schemas.microsoft.com/office/drawing/2014/main" id="{8EEEF7BE-283A-4736-9CEF-40C2543501DB}"/>
              </a:ext>
            </a:extLst>
          </p:cNvPr>
          <p:cNvGrpSpPr>
            <a:grpSpLocks noChangeAspect="1"/>
          </p:cNvGrpSpPr>
          <p:nvPr/>
        </p:nvGrpSpPr>
        <p:grpSpPr>
          <a:xfrm>
            <a:off x="2675452" y="2539374"/>
            <a:ext cx="795579" cy="796188"/>
            <a:chOff x="5382636" y="1013708"/>
            <a:chExt cx="5603795" cy="5608077"/>
          </a:xfrm>
          <a:solidFill>
            <a:schemeClr val="accent2"/>
          </a:solidFill>
        </p:grpSpPr>
        <p:sp>
          <p:nvSpPr>
            <p:cNvPr id="51" name="Donut 4">
              <a:extLst>
                <a:ext uri="{FF2B5EF4-FFF2-40B4-BE49-F238E27FC236}">
                  <a16:creationId xmlns:a16="http://schemas.microsoft.com/office/drawing/2014/main" id="{CCCF37CF-0D27-4D9A-A2F8-D6A7E04E5338}"/>
                </a:ext>
              </a:extLst>
            </p:cNvPr>
            <p:cNvSpPr/>
            <p:nvPr userDrawn="1"/>
          </p:nvSpPr>
          <p:spPr>
            <a:xfrm rot="1153329">
              <a:off x="5382636" y="1291018"/>
              <a:ext cx="5591555" cy="5033101"/>
            </a:xfrm>
            <a:custGeom>
              <a:avLst/>
              <a:gdLst/>
              <a:ahLst/>
              <a:cxnLst/>
              <a:rect l="l" t="t" r="r" b="b"/>
              <a:pathLst>
                <a:path w="2445036" h="2235686">
                  <a:moveTo>
                    <a:pt x="994325" y="46990"/>
                  </a:moveTo>
                  <a:cubicBezTo>
                    <a:pt x="877453" y="68858"/>
                    <a:pt x="766785" y="106302"/>
                    <a:pt x="665030" y="156846"/>
                  </a:cubicBezTo>
                  <a:lnTo>
                    <a:pt x="658622" y="160405"/>
                  </a:lnTo>
                  <a:lnTo>
                    <a:pt x="654574" y="162184"/>
                  </a:lnTo>
                  <a:cubicBezTo>
                    <a:pt x="283151" y="346228"/>
                    <a:pt x="31009" y="705177"/>
                    <a:pt x="31009" y="1117843"/>
                  </a:cubicBezTo>
                  <a:cubicBezTo>
                    <a:pt x="31009" y="1455479"/>
                    <a:pt x="199798" y="1757156"/>
                    <a:pt x="464608" y="1956497"/>
                  </a:cubicBezTo>
                  <a:lnTo>
                    <a:pt x="469950" y="1960141"/>
                  </a:lnTo>
                  <a:lnTo>
                    <a:pt x="474204" y="1963676"/>
                  </a:lnTo>
                  <a:cubicBezTo>
                    <a:pt x="681098" y="2119801"/>
                    <a:pt x="946342" y="2213588"/>
                    <a:pt x="1235542" y="2213588"/>
                  </a:cubicBezTo>
                  <a:cubicBezTo>
                    <a:pt x="1896570" y="2213588"/>
                    <a:pt x="2432439" y="1723601"/>
                    <a:pt x="2432439" y="1119172"/>
                  </a:cubicBezTo>
                  <a:cubicBezTo>
                    <a:pt x="2432439" y="514743"/>
                    <a:pt x="1896570" y="24756"/>
                    <a:pt x="1235542" y="24756"/>
                  </a:cubicBezTo>
                  <a:cubicBezTo>
                    <a:pt x="1152914" y="24756"/>
                    <a:pt x="1072241" y="32412"/>
                    <a:pt x="994325" y="46990"/>
                  </a:cubicBezTo>
                  <a:close/>
                  <a:moveTo>
                    <a:pt x="976138" y="22711"/>
                  </a:moveTo>
                  <a:cubicBezTo>
                    <a:pt x="1055721" y="7820"/>
                    <a:pt x="1138121" y="0"/>
                    <a:pt x="1222518" y="0"/>
                  </a:cubicBezTo>
                  <a:cubicBezTo>
                    <a:pt x="1897696" y="0"/>
                    <a:pt x="2445036" y="500475"/>
                    <a:pt x="2445036" y="1117843"/>
                  </a:cubicBezTo>
                  <a:cubicBezTo>
                    <a:pt x="2445036" y="1735211"/>
                    <a:pt x="1897696" y="2235686"/>
                    <a:pt x="1222518" y="2235686"/>
                  </a:cubicBezTo>
                  <a:cubicBezTo>
                    <a:pt x="547340" y="2235686"/>
                    <a:pt x="0" y="1735211"/>
                    <a:pt x="0" y="1117843"/>
                  </a:cubicBezTo>
                  <a:cubicBezTo>
                    <a:pt x="0" y="577646"/>
                    <a:pt x="419057" y="126945"/>
                    <a:pt x="976138" y="22711"/>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52" name="Donut 83">
              <a:extLst>
                <a:ext uri="{FF2B5EF4-FFF2-40B4-BE49-F238E27FC236}">
                  <a16:creationId xmlns:a16="http://schemas.microsoft.com/office/drawing/2014/main" id="{B9F881C0-B238-48EE-97B9-048F38E53F8A}"/>
                </a:ext>
              </a:extLst>
            </p:cNvPr>
            <p:cNvSpPr/>
            <p:nvPr userDrawn="1"/>
          </p:nvSpPr>
          <p:spPr>
            <a:xfrm rot="20856452">
              <a:off x="5416562" y="1288231"/>
              <a:ext cx="5569869" cy="5039014"/>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53" name="Donut 83">
              <a:extLst>
                <a:ext uri="{FF2B5EF4-FFF2-40B4-BE49-F238E27FC236}">
                  <a16:creationId xmlns:a16="http://schemas.microsoft.com/office/drawing/2014/main" id="{414DAA6F-3DD0-4726-84C0-EFCA822B7B42}"/>
                </a:ext>
              </a:extLst>
            </p:cNvPr>
            <p:cNvSpPr/>
            <p:nvPr userDrawn="1"/>
          </p:nvSpPr>
          <p:spPr>
            <a:xfrm rot="2565230" flipH="1">
              <a:off x="5757391" y="1013708"/>
              <a:ext cx="4980215" cy="5608077"/>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grpSp>
      <p:sp>
        <p:nvSpPr>
          <p:cNvPr id="41" name="Oval 40">
            <a:extLst>
              <a:ext uri="{FF2B5EF4-FFF2-40B4-BE49-F238E27FC236}">
                <a16:creationId xmlns:a16="http://schemas.microsoft.com/office/drawing/2014/main" id="{4AFE2499-D501-4CE7-8A8F-CCBF9DD4E256}"/>
              </a:ext>
            </a:extLst>
          </p:cNvPr>
          <p:cNvSpPr/>
          <p:nvPr/>
        </p:nvSpPr>
        <p:spPr>
          <a:xfrm>
            <a:off x="2592951" y="3316818"/>
            <a:ext cx="960581" cy="96058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indent="0" algn="ctr" defTabSz="914377">
              <a:lnSpc>
                <a:spcPct val="100000"/>
              </a:lnSpc>
              <a:defRPr/>
            </a:pPr>
            <a:endParaRPr lang="en-US" err="1">
              <a:solidFill>
                <a:prstClr val="black"/>
              </a:solidFill>
              <a:latin typeface="Segoe Print" panose="02000600000000000000" pitchFamily="2" charset="0"/>
              <a:cs typeface="MV Boli" panose="02000500030200090000" pitchFamily="2" charset="0"/>
              <a:sym typeface="Arial"/>
            </a:endParaRPr>
          </a:p>
        </p:txBody>
      </p:sp>
      <p:grpSp>
        <p:nvGrpSpPr>
          <p:cNvPr id="54" name="Group 53">
            <a:extLst>
              <a:ext uri="{FF2B5EF4-FFF2-40B4-BE49-F238E27FC236}">
                <a16:creationId xmlns:a16="http://schemas.microsoft.com/office/drawing/2014/main" id="{9CBD230A-50E6-4A4E-B51C-6F057E12EF70}"/>
              </a:ext>
            </a:extLst>
          </p:cNvPr>
          <p:cNvGrpSpPr>
            <a:grpSpLocks noChangeAspect="1"/>
          </p:cNvGrpSpPr>
          <p:nvPr/>
        </p:nvGrpSpPr>
        <p:grpSpPr>
          <a:xfrm>
            <a:off x="2675453" y="3416831"/>
            <a:ext cx="795580" cy="796188"/>
            <a:chOff x="5382636" y="1013708"/>
            <a:chExt cx="5603795" cy="5608077"/>
          </a:xfrm>
          <a:solidFill>
            <a:schemeClr val="accent1"/>
          </a:solidFill>
        </p:grpSpPr>
        <p:sp>
          <p:nvSpPr>
            <p:cNvPr id="55" name="Donut 4">
              <a:extLst>
                <a:ext uri="{FF2B5EF4-FFF2-40B4-BE49-F238E27FC236}">
                  <a16:creationId xmlns:a16="http://schemas.microsoft.com/office/drawing/2014/main" id="{10D8BB16-C858-4F8E-A63B-7E739BFF0823}"/>
                </a:ext>
              </a:extLst>
            </p:cNvPr>
            <p:cNvSpPr/>
            <p:nvPr userDrawn="1"/>
          </p:nvSpPr>
          <p:spPr>
            <a:xfrm rot="1153329">
              <a:off x="5382636" y="1291018"/>
              <a:ext cx="5591555" cy="5033101"/>
            </a:xfrm>
            <a:custGeom>
              <a:avLst/>
              <a:gdLst/>
              <a:ahLst/>
              <a:cxnLst/>
              <a:rect l="l" t="t" r="r" b="b"/>
              <a:pathLst>
                <a:path w="2445036" h="2235686">
                  <a:moveTo>
                    <a:pt x="994325" y="46990"/>
                  </a:moveTo>
                  <a:cubicBezTo>
                    <a:pt x="877453" y="68858"/>
                    <a:pt x="766785" y="106302"/>
                    <a:pt x="665030" y="156846"/>
                  </a:cubicBezTo>
                  <a:lnTo>
                    <a:pt x="658622" y="160405"/>
                  </a:lnTo>
                  <a:lnTo>
                    <a:pt x="654574" y="162184"/>
                  </a:lnTo>
                  <a:cubicBezTo>
                    <a:pt x="283151" y="346228"/>
                    <a:pt x="31009" y="705177"/>
                    <a:pt x="31009" y="1117843"/>
                  </a:cubicBezTo>
                  <a:cubicBezTo>
                    <a:pt x="31009" y="1455479"/>
                    <a:pt x="199798" y="1757156"/>
                    <a:pt x="464608" y="1956497"/>
                  </a:cubicBezTo>
                  <a:lnTo>
                    <a:pt x="469950" y="1960141"/>
                  </a:lnTo>
                  <a:lnTo>
                    <a:pt x="474204" y="1963676"/>
                  </a:lnTo>
                  <a:cubicBezTo>
                    <a:pt x="681098" y="2119801"/>
                    <a:pt x="946342" y="2213588"/>
                    <a:pt x="1235542" y="2213588"/>
                  </a:cubicBezTo>
                  <a:cubicBezTo>
                    <a:pt x="1896570" y="2213588"/>
                    <a:pt x="2432439" y="1723601"/>
                    <a:pt x="2432439" y="1119172"/>
                  </a:cubicBezTo>
                  <a:cubicBezTo>
                    <a:pt x="2432439" y="514743"/>
                    <a:pt x="1896570" y="24756"/>
                    <a:pt x="1235542" y="24756"/>
                  </a:cubicBezTo>
                  <a:cubicBezTo>
                    <a:pt x="1152914" y="24756"/>
                    <a:pt x="1072241" y="32412"/>
                    <a:pt x="994325" y="46990"/>
                  </a:cubicBezTo>
                  <a:close/>
                  <a:moveTo>
                    <a:pt x="976138" y="22711"/>
                  </a:moveTo>
                  <a:cubicBezTo>
                    <a:pt x="1055721" y="7820"/>
                    <a:pt x="1138121" y="0"/>
                    <a:pt x="1222518" y="0"/>
                  </a:cubicBezTo>
                  <a:cubicBezTo>
                    <a:pt x="1897696" y="0"/>
                    <a:pt x="2445036" y="500475"/>
                    <a:pt x="2445036" y="1117843"/>
                  </a:cubicBezTo>
                  <a:cubicBezTo>
                    <a:pt x="2445036" y="1735211"/>
                    <a:pt x="1897696" y="2235686"/>
                    <a:pt x="1222518" y="2235686"/>
                  </a:cubicBezTo>
                  <a:cubicBezTo>
                    <a:pt x="547340" y="2235686"/>
                    <a:pt x="0" y="1735211"/>
                    <a:pt x="0" y="1117843"/>
                  </a:cubicBezTo>
                  <a:cubicBezTo>
                    <a:pt x="0" y="577646"/>
                    <a:pt x="419057" y="126945"/>
                    <a:pt x="976138" y="22711"/>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56" name="Donut 83">
              <a:extLst>
                <a:ext uri="{FF2B5EF4-FFF2-40B4-BE49-F238E27FC236}">
                  <a16:creationId xmlns:a16="http://schemas.microsoft.com/office/drawing/2014/main" id="{E3747392-EB00-409D-980D-1764918D5848}"/>
                </a:ext>
              </a:extLst>
            </p:cNvPr>
            <p:cNvSpPr/>
            <p:nvPr userDrawn="1"/>
          </p:nvSpPr>
          <p:spPr>
            <a:xfrm rot="20856452">
              <a:off x="5416562" y="1288231"/>
              <a:ext cx="5569869" cy="5039014"/>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57" name="Donut 83">
              <a:extLst>
                <a:ext uri="{FF2B5EF4-FFF2-40B4-BE49-F238E27FC236}">
                  <a16:creationId xmlns:a16="http://schemas.microsoft.com/office/drawing/2014/main" id="{A8E3FE2C-1A22-467D-9ACE-21763183C0EB}"/>
                </a:ext>
              </a:extLst>
            </p:cNvPr>
            <p:cNvSpPr/>
            <p:nvPr userDrawn="1"/>
          </p:nvSpPr>
          <p:spPr>
            <a:xfrm rot="2565230" flipH="1">
              <a:off x="5936296" y="1013708"/>
              <a:ext cx="4980215" cy="5608077"/>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grpSp>
      <p:sp>
        <p:nvSpPr>
          <p:cNvPr id="80" name="TextBox 79">
            <a:extLst>
              <a:ext uri="{FF2B5EF4-FFF2-40B4-BE49-F238E27FC236}">
                <a16:creationId xmlns:a16="http://schemas.microsoft.com/office/drawing/2014/main" id="{B9D2F190-94E3-454E-8884-D443800DC82D}"/>
              </a:ext>
            </a:extLst>
          </p:cNvPr>
          <p:cNvSpPr txBox="1"/>
          <p:nvPr/>
        </p:nvSpPr>
        <p:spPr>
          <a:xfrm>
            <a:off x="2809517" y="3454034"/>
            <a:ext cx="527452" cy="553212"/>
          </a:xfrm>
          <a:prstGeom prst="rect">
            <a:avLst/>
          </a:prstGeom>
          <a:noFill/>
          <a:ln>
            <a:noFill/>
          </a:ln>
        </p:spPr>
        <p:txBody>
          <a:bodyPr wrap="none" lIns="0" tIns="0" rIns="0" bIns="0" rtlCol="0">
            <a:noAutofit/>
          </a:bodyPr>
          <a:lstStyle/>
          <a:p>
            <a:pPr indent="0" algn="ctr" defTabSz="914377">
              <a:lnSpc>
                <a:spcPct val="100000"/>
              </a:lnSpc>
              <a:defRPr/>
            </a:pPr>
            <a:r>
              <a:rPr lang="en-US" sz="4800" b="1">
                <a:solidFill>
                  <a:srgbClr val="1C6D7D"/>
                </a:solidFill>
                <a:latin typeface="Arial"/>
                <a:cs typeface="MV Boli" panose="02000500030200090000" pitchFamily="2" charset="0"/>
                <a:sym typeface="Arial"/>
              </a:rPr>
              <a:t>#</a:t>
            </a:r>
          </a:p>
        </p:txBody>
      </p:sp>
      <p:sp>
        <p:nvSpPr>
          <p:cNvPr id="42" name="Oval 41">
            <a:extLst>
              <a:ext uri="{FF2B5EF4-FFF2-40B4-BE49-F238E27FC236}">
                <a16:creationId xmlns:a16="http://schemas.microsoft.com/office/drawing/2014/main" id="{BA4C543A-D33A-40F7-AF81-C97736488B50}"/>
              </a:ext>
            </a:extLst>
          </p:cNvPr>
          <p:cNvSpPr/>
          <p:nvPr/>
        </p:nvSpPr>
        <p:spPr>
          <a:xfrm>
            <a:off x="2592951" y="4268586"/>
            <a:ext cx="960581" cy="96058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indent="0" algn="ctr" defTabSz="914377">
              <a:lnSpc>
                <a:spcPct val="100000"/>
              </a:lnSpc>
              <a:defRPr/>
            </a:pPr>
            <a:endParaRPr lang="en-US" err="1">
              <a:solidFill>
                <a:prstClr val="black"/>
              </a:solidFill>
              <a:latin typeface="Segoe Print" panose="02000600000000000000" pitchFamily="2" charset="0"/>
              <a:cs typeface="MV Boli" panose="02000500030200090000" pitchFamily="2" charset="0"/>
              <a:sym typeface="Arial"/>
            </a:endParaRPr>
          </a:p>
        </p:txBody>
      </p:sp>
      <p:sp>
        <p:nvSpPr>
          <p:cNvPr id="59" name="Donut 4">
            <a:extLst>
              <a:ext uri="{FF2B5EF4-FFF2-40B4-BE49-F238E27FC236}">
                <a16:creationId xmlns:a16="http://schemas.microsoft.com/office/drawing/2014/main" id="{F216580F-D0F9-41A8-96C6-370D5F1867B7}"/>
              </a:ext>
            </a:extLst>
          </p:cNvPr>
          <p:cNvSpPr/>
          <p:nvPr userDrawn="1"/>
        </p:nvSpPr>
        <p:spPr>
          <a:xfrm rot="1153329">
            <a:off x="2676320" y="4390154"/>
            <a:ext cx="793843" cy="714557"/>
          </a:xfrm>
          <a:custGeom>
            <a:avLst/>
            <a:gdLst/>
            <a:ahLst/>
            <a:cxnLst/>
            <a:rect l="l" t="t" r="r" b="b"/>
            <a:pathLst>
              <a:path w="2445036" h="2235686">
                <a:moveTo>
                  <a:pt x="994325" y="46990"/>
                </a:moveTo>
                <a:cubicBezTo>
                  <a:pt x="877453" y="68858"/>
                  <a:pt x="766785" y="106302"/>
                  <a:pt x="665030" y="156846"/>
                </a:cubicBezTo>
                <a:lnTo>
                  <a:pt x="658622" y="160405"/>
                </a:lnTo>
                <a:lnTo>
                  <a:pt x="654574" y="162184"/>
                </a:lnTo>
                <a:cubicBezTo>
                  <a:pt x="283151" y="346228"/>
                  <a:pt x="31009" y="705177"/>
                  <a:pt x="31009" y="1117843"/>
                </a:cubicBezTo>
                <a:cubicBezTo>
                  <a:pt x="31009" y="1455479"/>
                  <a:pt x="199798" y="1757156"/>
                  <a:pt x="464608" y="1956497"/>
                </a:cubicBezTo>
                <a:lnTo>
                  <a:pt x="469950" y="1960141"/>
                </a:lnTo>
                <a:lnTo>
                  <a:pt x="474204" y="1963676"/>
                </a:lnTo>
                <a:cubicBezTo>
                  <a:pt x="681098" y="2119801"/>
                  <a:pt x="946342" y="2213588"/>
                  <a:pt x="1235542" y="2213588"/>
                </a:cubicBezTo>
                <a:cubicBezTo>
                  <a:pt x="1896570" y="2213588"/>
                  <a:pt x="2432439" y="1723601"/>
                  <a:pt x="2432439" y="1119172"/>
                </a:cubicBezTo>
                <a:cubicBezTo>
                  <a:pt x="2432439" y="514743"/>
                  <a:pt x="1896570" y="24756"/>
                  <a:pt x="1235542" y="24756"/>
                </a:cubicBezTo>
                <a:cubicBezTo>
                  <a:pt x="1152914" y="24756"/>
                  <a:pt x="1072241" y="32412"/>
                  <a:pt x="994325" y="46990"/>
                </a:cubicBezTo>
                <a:close/>
                <a:moveTo>
                  <a:pt x="976138" y="22711"/>
                </a:moveTo>
                <a:cubicBezTo>
                  <a:pt x="1055721" y="7820"/>
                  <a:pt x="1138121" y="0"/>
                  <a:pt x="1222518" y="0"/>
                </a:cubicBezTo>
                <a:cubicBezTo>
                  <a:pt x="1897696" y="0"/>
                  <a:pt x="2445036" y="500475"/>
                  <a:pt x="2445036" y="1117843"/>
                </a:cubicBezTo>
                <a:cubicBezTo>
                  <a:pt x="2445036" y="1735211"/>
                  <a:pt x="1897696" y="2235686"/>
                  <a:pt x="1222518" y="2235686"/>
                </a:cubicBezTo>
                <a:cubicBezTo>
                  <a:pt x="547340" y="2235686"/>
                  <a:pt x="0" y="1735211"/>
                  <a:pt x="0" y="1117843"/>
                </a:cubicBezTo>
                <a:cubicBezTo>
                  <a:pt x="0" y="577646"/>
                  <a:pt x="419057" y="126945"/>
                  <a:pt x="976138" y="22711"/>
                </a:cubicBezTo>
                <a:close/>
              </a:path>
            </a:pathLst>
          </a:custGeom>
          <a:solidFill>
            <a:schemeClr val="accent6">
              <a:lumMod val="5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60" name="Donut 83">
            <a:extLst>
              <a:ext uri="{FF2B5EF4-FFF2-40B4-BE49-F238E27FC236}">
                <a16:creationId xmlns:a16="http://schemas.microsoft.com/office/drawing/2014/main" id="{C5E4CA3E-AEFB-42A4-8A9D-B04223A7FAB8}"/>
              </a:ext>
            </a:extLst>
          </p:cNvPr>
          <p:cNvSpPr/>
          <p:nvPr userDrawn="1"/>
        </p:nvSpPr>
        <p:spPr>
          <a:xfrm rot="20856452">
            <a:off x="2677861" y="4389758"/>
            <a:ext cx="790764" cy="715397"/>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solidFill>
            <a:schemeClr val="accent6">
              <a:lumMod val="5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61" name="Donut 83">
            <a:extLst>
              <a:ext uri="{FF2B5EF4-FFF2-40B4-BE49-F238E27FC236}">
                <a16:creationId xmlns:a16="http://schemas.microsoft.com/office/drawing/2014/main" id="{6719AF66-7DB7-4AB9-BA65-4957DA334C7A}"/>
              </a:ext>
            </a:extLst>
          </p:cNvPr>
          <p:cNvSpPr/>
          <p:nvPr userDrawn="1"/>
        </p:nvSpPr>
        <p:spPr>
          <a:xfrm rot="2565230" flipH="1">
            <a:off x="2719718" y="4350783"/>
            <a:ext cx="707049" cy="796188"/>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solidFill>
            <a:schemeClr val="accent6">
              <a:lumMod val="5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43" name="Oval 42">
            <a:extLst>
              <a:ext uri="{FF2B5EF4-FFF2-40B4-BE49-F238E27FC236}">
                <a16:creationId xmlns:a16="http://schemas.microsoft.com/office/drawing/2014/main" id="{AD912A58-D4F1-409B-BF1E-B7AE235AE3E3}"/>
              </a:ext>
            </a:extLst>
          </p:cNvPr>
          <p:cNvSpPr/>
          <p:nvPr/>
        </p:nvSpPr>
        <p:spPr>
          <a:xfrm>
            <a:off x="2592951" y="5178543"/>
            <a:ext cx="960581" cy="96058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indent="0" algn="ctr" defTabSz="914377">
              <a:lnSpc>
                <a:spcPct val="100000"/>
              </a:lnSpc>
              <a:defRPr/>
            </a:pPr>
            <a:endParaRPr lang="en-US" err="1">
              <a:solidFill>
                <a:prstClr val="black"/>
              </a:solidFill>
              <a:latin typeface="Segoe Print" panose="02000600000000000000" pitchFamily="2" charset="0"/>
              <a:cs typeface="MV Boli" panose="02000500030200090000" pitchFamily="2" charset="0"/>
              <a:sym typeface="Arial"/>
            </a:endParaRPr>
          </a:p>
        </p:txBody>
      </p:sp>
      <p:grpSp>
        <p:nvGrpSpPr>
          <p:cNvPr id="62" name="Group 61">
            <a:extLst>
              <a:ext uri="{FF2B5EF4-FFF2-40B4-BE49-F238E27FC236}">
                <a16:creationId xmlns:a16="http://schemas.microsoft.com/office/drawing/2014/main" id="{C9E45648-CF41-44D1-9661-9A3A92377D81}"/>
              </a:ext>
            </a:extLst>
          </p:cNvPr>
          <p:cNvGrpSpPr>
            <a:grpSpLocks noChangeAspect="1"/>
          </p:cNvGrpSpPr>
          <p:nvPr/>
        </p:nvGrpSpPr>
        <p:grpSpPr>
          <a:xfrm>
            <a:off x="2675453" y="5260741"/>
            <a:ext cx="795580" cy="796188"/>
            <a:chOff x="5382636" y="1013708"/>
            <a:chExt cx="5603795" cy="5608077"/>
          </a:xfrm>
          <a:solidFill>
            <a:schemeClr val="accent5"/>
          </a:solidFill>
        </p:grpSpPr>
        <p:sp>
          <p:nvSpPr>
            <p:cNvPr id="63" name="Donut 4">
              <a:extLst>
                <a:ext uri="{FF2B5EF4-FFF2-40B4-BE49-F238E27FC236}">
                  <a16:creationId xmlns:a16="http://schemas.microsoft.com/office/drawing/2014/main" id="{FFA290D4-3585-4FE1-8D3A-143C4DCB9CEA}"/>
                </a:ext>
              </a:extLst>
            </p:cNvPr>
            <p:cNvSpPr/>
            <p:nvPr userDrawn="1"/>
          </p:nvSpPr>
          <p:spPr>
            <a:xfrm rot="1153329">
              <a:off x="5382636" y="1291018"/>
              <a:ext cx="5591555" cy="5033101"/>
            </a:xfrm>
            <a:custGeom>
              <a:avLst/>
              <a:gdLst/>
              <a:ahLst/>
              <a:cxnLst/>
              <a:rect l="l" t="t" r="r" b="b"/>
              <a:pathLst>
                <a:path w="2445036" h="2235686">
                  <a:moveTo>
                    <a:pt x="994325" y="46990"/>
                  </a:moveTo>
                  <a:cubicBezTo>
                    <a:pt x="877453" y="68858"/>
                    <a:pt x="766785" y="106302"/>
                    <a:pt x="665030" y="156846"/>
                  </a:cubicBezTo>
                  <a:lnTo>
                    <a:pt x="658622" y="160405"/>
                  </a:lnTo>
                  <a:lnTo>
                    <a:pt x="654574" y="162184"/>
                  </a:lnTo>
                  <a:cubicBezTo>
                    <a:pt x="283151" y="346228"/>
                    <a:pt x="31009" y="705177"/>
                    <a:pt x="31009" y="1117843"/>
                  </a:cubicBezTo>
                  <a:cubicBezTo>
                    <a:pt x="31009" y="1455479"/>
                    <a:pt x="199798" y="1757156"/>
                    <a:pt x="464608" y="1956497"/>
                  </a:cubicBezTo>
                  <a:lnTo>
                    <a:pt x="469950" y="1960141"/>
                  </a:lnTo>
                  <a:lnTo>
                    <a:pt x="474204" y="1963676"/>
                  </a:lnTo>
                  <a:cubicBezTo>
                    <a:pt x="681098" y="2119801"/>
                    <a:pt x="946342" y="2213588"/>
                    <a:pt x="1235542" y="2213588"/>
                  </a:cubicBezTo>
                  <a:cubicBezTo>
                    <a:pt x="1896570" y="2213588"/>
                    <a:pt x="2432439" y="1723601"/>
                    <a:pt x="2432439" y="1119172"/>
                  </a:cubicBezTo>
                  <a:cubicBezTo>
                    <a:pt x="2432439" y="514743"/>
                    <a:pt x="1896570" y="24756"/>
                    <a:pt x="1235542" y="24756"/>
                  </a:cubicBezTo>
                  <a:cubicBezTo>
                    <a:pt x="1152914" y="24756"/>
                    <a:pt x="1072241" y="32412"/>
                    <a:pt x="994325" y="46990"/>
                  </a:cubicBezTo>
                  <a:close/>
                  <a:moveTo>
                    <a:pt x="976138" y="22711"/>
                  </a:moveTo>
                  <a:cubicBezTo>
                    <a:pt x="1055721" y="7820"/>
                    <a:pt x="1138121" y="0"/>
                    <a:pt x="1222518" y="0"/>
                  </a:cubicBezTo>
                  <a:cubicBezTo>
                    <a:pt x="1897696" y="0"/>
                    <a:pt x="2445036" y="500475"/>
                    <a:pt x="2445036" y="1117843"/>
                  </a:cubicBezTo>
                  <a:cubicBezTo>
                    <a:pt x="2445036" y="1735211"/>
                    <a:pt x="1897696" y="2235686"/>
                    <a:pt x="1222518" y="2235686"/>
                  </a:cubicBezTo>
                  <a:cubicBezTo>
                    <a:pt x="547340" y="2235686"/>
                    <a:pt x="0" y="1735211"/>
                    <a:pt x="0" y="1117843"/>
                  </a:cubicBezTo>
                  <a:cubicBezTo>
                    <a:pt x="0" y="577646"/>
                    <a:pt x="419057" y="126945"/>
                    <a:pt x="976138" y="2271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64" name="Donut 83">
              <a:extLst>
                <a:ext uri="{FF2B5EF4-FFF2-40B4-BE49-F238E27FC236}">
                  <a16:creationId xmlns:a16="http://schemas.microsoft.com/office/drawing/2014/main" id="{94DCFE87-F707-469B-BDF5-2E91ADA453B3}"/>
                </a:ext>
              </a:extLst>
            </p:cNvPr>
            <p:cNvSpPr/>
            <p:nvPr userDrawn="1"/>
          </p:nvSpPr>
          <p:spPr>
            <a:xfrm rot="20856452">
              <a:off x="5416562" y="1288231"/>
              <a:ext cx="5569869" cy="5039014"/>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sp>
          <p:nvSpPr>
            <p:cNvPr id="65" name="Donut 83">
              <a:extLst>
                <a:ext uri="{FF2B5EF4-FFF2-40B4-BE49-F238E27FC236}">
                  <a16:creationId xmlns:a16="http://schemas.microsoft.com/office/drawing/2014/main" id="{0128B348-0DBA-43B3-8BB5-C0EDE459941C}"/>
                </a:ext>
              </a:extLst>
            </p:cNvPr>
            <p:cNvSpPr/>
            <p:nvPr userDrawn="1"/>
          </p:nvSpPr>
          <p:spPr>
            <a:xfrm rot="2565230" flipH="1">
              <a:off x="5757391" y="1013708"/>
              <a:ext cx="4980215" cy="5608077"/>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indent="0" algn="ctr" defTabSz="914377">
                <a:lnSpc>
                  <a:spcPct val="100000"/>
                </a:lnSpc>
                <a:defRPr/>
              </a:pPr>
              <a:endParaRPr lang="en-US" sz="1800">
                <a:solidFill>
                  <a:prstClr val="white"/>
                </a:solidFill>
                <a:latin typeface="Arial"/>
                <a:sym typeface="Arial"/>
              </a:endParaRPr>
            </a:p>
          </p:txBody>
        </p:sp>
      </p:grpSp>
      <p:sp>
        <p:nvSpPr>
          <p:cNvPr id="85" name="Freeform 5">
            <a:extLst>
              <a:ext uri="{FF2B5EF4-FFF2-40B4-BE49-F238E27FC236}">
                <a16:creationId xmlns:a16="http://schemas.microsoft.com/office/drawing/2014/main" id="{8780E48B-6572-4F6D-B915-4C67F81A9411}"/>
              </a:ext>
            </a:extLst>
          </p:cNvPr>
          <p:cNvSpPr>
            <a:spLocks noChangeAspect="1" noEditPoints="1"/>
          </p:cNvSpPr>
          <p:nvPr/>
        </p:nvSpPr>
        <p:spPr bwMode="auto">
          <a:xfrm>
            <a:off x="2842646" y="5433556"/>
            <a:ext cx="461193" cy="460000"/>
          </a:xfrm>
          <a:custGeom>
            <a:avLst/>
            <a:gdLst>
              <a:gd name="T0" fmla="*/ 2147483646 w 1317"/>
              <a:gd name="T1" fmla="*/ 2147483646 h 1317"/>
              <a:gd name="T2" fmla="*/ 2147483646 w 1317"/>
              <a:gd name="T3" fmla="*/ 2147483646 h 1317"/>
              <a:gd name="T4" fmla="*/ 2147483646 w 1317"/>
              <a:gd name="T5" fmla="*/ 2147483646 h 1317"/>
              <a:gd name="T6" fmla="*/ 2147483646 w 1317"/>
              <a:gd name="T7" fmla="*/ 2147483646 h 1317"/>
              <a:gd name="T8" fmla="*/ 2147483646 w 1317"/>
              <a:gd name="T9" fmla="*/ 2147483646 h 1317"/>
              <a:gd name="T10" fmla="*/ 2147483646 w 1317"/>
              <a:gd name="T11" fmla="*/ 2147483646 h 1317"/>
              <a:gd name="T12" fmla="*/ 2147483646 w 1317"/>
              <a:gd name="T13" fmla="*/ 2147483646 h 1317"/>
              <a:gd name="T14" fmla="*/ 2147483646 w 1317"/>
              <a:gd name="T15" fmla="*/ 2147483646 h 1317"/>
              <a:gd name="T16" fmla="*/ 2147483646 w 1317"/>
              <a:gd name="T17" fmla="*/ 2147483646 h 1317"/>
              <a:gd name="T18" fmla="*/ 2147483646 w 1317"/>
              <a:gd name="T19" fmla="*/ 2147483646 h 1317"/>
              <a:gd name="T20" fmla="*/ 2147483646 w 1317"/>
              <a:gd name="T21" fmla="*/ 2147483646 h 1317"/>
              <a:gd name="T22" fmla="*/ 2147483646 w 1317"/>
              <a:gd name="T23" fmla="*/ 2147483646 h 1317"/>
              <a:gd name="T24" fmla="*/ 2147483646 w 1317"/>
              <a:gd name="T25" fmla="*/ 2147483646 h 1317"/>
              <a:gd name="T26" fmla="*/ 2147483646 w 1317"/>
              <a:gd name="T27" fmla="*/ 2147483646 h 1317"/>
              <a:gd name="T28" fmla="*/ 0 w 1317"/>
              <a:gd name="T29" fmla="*/ 2147483646 h 1317"/>
              <a:gd name="T30" fmla="*/ 2147483646 w 1317"/>
              <a:gd name="T31" fmla="*/ 2147483646 h 1317"/>
              <a:gd name="T32" fmla="*/ 2147483646 w 1317"/>
              <a:gd name="T33" fmla="*/ 2147483646 h 1317"/>
              <a:gd name="T34" fmla="*/ 2147483646 w 1317"/>
              <a:gd name="T35" fmla="*/ 2147483646 h 1317"/>
              <a:gd name="T36" fmla="*/ 2147483646 w 1317"/>
              <a:gd name="T37" fmla="*/ 2147483646 h 1317"/>
              <a:gd name="T38" fmla="*/ 2147483646 w 1317"/>
              <a:gd name="T39" fmla="*/ 2147483646 h 1317"/>
              <a:gd name="T40" fmla="*/ 2147483646 w 1317"/>
              <a:gd name="T41" fmla="*/ 2147483646 h 1317"/>
              <a:gd name="T42" fmla="*/ 2147483646 w 1317"/>
              <a:gd name="T43" fmla="*/ 2147483646 h 1317"/>
              <a:gd name="T44" fmla="*/ 2147483646 w 1317"/>
              <a:gd name="T45" fmla="*/ 2147483646 h 1317"/>
              <a:gd name="T46" fmla="*/ 2147483646 w 1317"/>
              <a:gd name="T47" fmla="*/ 2147483646 h 1317"/>
              <a:gd name="T48" fmla="*/ 2147483646 w 1317"/>
              <a:gd name="T49" fmla="*/ 2147483646 h 1317"/>
              <a:gd name="T50" fmla="*/ 2147483646 w 1317"/>
              <a:gd name="T51" fmla="*/ 2147483646 h 1317"/>
              <a:gd name="T52" fmla="*/ 2147483646 w 1317"/>
              <a:gd name="T53" fmla="*/ 2147483646 h 1317"/>
              <a:gd name="T54" fmla="*/ 2147483646 w 1317"/>
              <a:gd name="T55" fmla="*/ 2147483646 h 1317"/>
              <a:gd name="T56" fmla="*/ 2147483646 w 1317"/>
              <a:gd name="T57" fmla="*/ 2147483646 h 1317"/>
              <a:gd name="T58" fmla="*/ 2147483646 w 1317"/>
              <a:gd name="T59" fmla="*/ 2147483646 h 1317"/>
              <a:gd name="T60" fmla="*/ 2147483646 w 1317"/>
              <a:gd name="T61" fmla="*/ 2147483646 h 1317"/>
              <a:gd name="T62" fmla="*/ 2147483646 w 1317"/>
              <a:gd name="T63" fmla="*/ 2147483646 h 1317"/>
              <a:gd name="T64" fmla="*/ 2147483646 w 1317"/>
              <a:gd name="T65" fmla="*/ 2147483646 h 1317"/>
              <a:gd name="T66" fmla="*/ 2147483646 w 1317"/>
              <a:gd name="T67" fmla="*/ 2147483646 h 1317"/>
              <a:gd name="T68" fmla="*/ 2147483646 w 1317"/>
              <a:gd name="T69" fmla="*/ 2147483646 h 1317"/>
              <a:gd name="T70" fmla="*/ 2147483646 w 1317"/>
              <a:gd name="T71" fmla="*/ 2147483646 h 1317"/>
              <a:gd name="T72" fmla="*/ 2147483646 w 1317"/>
              <a:gd name="T73" fmla="*/ 2147483646 h 1317"/>
              <a:gd name="T74" fmla="*/ 2147483646 w 1317"/>
              <a:gd name="T75" fmla="*/ 2147483646 h 1317"/>
              <a:gd name="T76" fmla="*/ 2147483646 w 1317"/>
              <a:gd name="T77" fmla="*/ 2147483646 h 1317"/>
              <a:gd name="T78" fmla="*/ 2147483646 w 1317"/>
              <a:gd name="T79" fmla="*/ 2147483646 h 1317"/>
              <a:gd name="T80" fmla="*/ 2147483646 w 1317"/>
              <a:gd name="T81" fmla="*/ 2147483646 h 1317"/>
              <a:gd name="T82" fmla="*/ 2147483646 w 1317"/>
              <a:gd name="T83" fmla="*/ 2147483646 h 1317"/>
              <a:gd name="T84" fmla="*/ 2147483646 w 1317"/>
              <a:gd name="T85" fmla="*/ 2147483646 h 1317"/>
              <a:gd name="T86" fmla="*/ 2147483646 w 1317"/>
              <a:gd name="T87" fmla="*/ 2147483646 h 1317"/>
              <a:gd name="T88" fmla="*/ 2147483646 w 1317"/>
              <a:gd name="T89" fmla="*/ 2147483646 h 1317"/>
              <a:gd name="T90" fmla="*/ 2147483646 w 1317"/>
              <a:gd name="T91" fmla="*/ 2147483646 h 1317"/>
              <a:gd name="T92" fmla="*/ 2147483646 w 1317"/>
              <a:gd name="T93" fmla="*/ 2147483646 h 1317"/>
              <a:gd name="T94" fmla="*/ 2147483646 w 1317"/>
              <a:gd name="T95" fmla="*/ 2147483646 h 1317"/>
              <a:gd name="T96" fmla="*/ 2147483646 w 1317"/>
              <a:gd name="T97" fmla="*/ 2147483646 h 1317"/>
              <a:gd name="T98" fmla="*/ 2147483646 w 1317"/>
              <a:gd name="T99" fmla="*/ 2147483646 h 1317"/>
              <a:gd name="T100" fmla="*/ 2147483646 w 1317"/>
              <a:gd name="T101" fmla="*/ 0 h 1317"/>
              <a:gd name="T102" fmla="*/ 2147483646 w 1317"/>
              <a:gd name="T103" fmla="*/ 2147483646 h 1317"/>
              <a:gd name="T104" fmla="*/ 2147483646 w 1317"/>
              <a:gd name="T105" fmla="*/ 2147483646 h 1317"/>
              <a:gd name="T106" fmla="*/ 2147483646 w 1317"/>
              <a:gd name="T107" fmla="*/ 2147483646 h 1317"/>
              <a:gd name="T108" fmla="*/ 2147483646 w 1317"/>
              <a:gd name="T109" fmla="*/ 2147483646 h 1317"/>
              <a:gd name="T110" fmla="*/ 2147483646 w 1317"/>
              <a:gd name="T111" fmla="*/ 2147483646 h 1317"/>
              <a:gd name="T112" fmla="*/ 2147483646 w 1317"/>
              <a:gd name="T113" fmla="*/ 2147483646 h 1317"/>
              <a:gd name="T114" fmla="*/ 2147483646 w 1317"/>
              <a:gd name="T115" fmla="*/ 2147483646 h 1317"/>
              <a:gd name="T116" fmla="*/ 2147483646 w 1317"/>
              <a:gd name="T117" fmla="*/ 2147483646 h 1317"/>
              <a:gd name="T118" fmla="*/ 2147483646 w 1317"/>
              <a:gd name="T119" fmla="*/ 2147483646 h 1317"/>
              <a:gd name="T120" fmla="*/ 2147483646 w 1317"/>
              <a:gd name="T121" fmla="*/ 2147483646 h 1317"/>
              <a:gd name="T122" fmla="*/ 2147483646 w 1317"/>
              <a:gd name="T123" fmla="*/ 2147483646 h 13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17" h="1317">
                <a:moveTo>
                  <a:pt x="659" y="0"/>
                </a:moveTo>
                <a:cubicBezTo>
                  <a:pt x="659" y="0"/>
                  <a:pt x="659" y="0"/>
                  <a:pt x="659" y="0"/>
                </a:cubicBezTo>
                <a:cubicBezTo>
                  <a:pt x="659" y="0"/>
                  <a:pt x="659" y="0"/>
                  <a:pt x="659" y="0"/>
                </a:cubicBezTo>
                <a:cubicBezTo>
                  <a:pt x="659" y="0"/>
                  <a:pt x="659" y="0"/>
                  <a:pt x="659" y="0"/>
                </a:cubicBezTo>
                <a:cubicBezTo>
                  <a:pt x="659" y="0"/>
                  <a:pt x="659" y="0"/>
                  <a:pt x="659" y="0"/>
                </a:cubicBezTo>
                <a:cubicBezTo>
                  <a:pt x="477" y="0"/>
                  <a:pt x="312" y="74"/>
                  <a:pt x="193" y="193"/>
                </a:cubicBezTo>
                <a:cubicBezTo>
                  <a:pt x="157" y="229"/>
                  <a:pt x="126" y="269"/>
                  <a:pt x="99" y="312"/>
                </a:cubicBezTo>
                <a:cubicBezTo>
                  <a:pt x="127" y="317"/>
                  <a:pt x="127" y="317"/>
                  <a:pt x="127" y="317"/>
                </a:cubicBezTo>
                <a:cubicBezTo>
                  <a:pt x="143" y="317"/>
                  <a:pt x="150" y="298"/>
                  <a:pt x="166" y="295"/>
                </a:cubicBezTo>
                <a:cubicBezTo>
                  <a:pt x="169" y="293"/>
                  <a:pt x="172" y="290"/>
                  <a:pt x="173" y="287"/>
                </a:cubicBezTo>
                <a:cubicBezTo>
                  <a:pt x="182" y="281"/>
                  <a:pt x="191" y="275"/>
                  <a:pt x="200" y="268"/>
                </a:cubicBezTo>
                <a:cubicBezTo>
                  <a:pt x="201" y="264"/>
                  <a:pt x="202" y="259"/>
                  <a:pt x="203" y="255"/>
                </a:cubicBezTo>
                <a:cubicBezTo>
                  <a:pt x="255" y="224"/>
                  <a:pt x="308" y="192"/>
                  <a:pt x="360" y="162"/>
                </a:cubicBezTo>
                <a:cubicBezTo>
                  <a:pt x="372" y="162"/>
                  <a:pt x="372" y="162"/>
                  <a:pt x="423" y="165"/>
                </a:cubicBezTo>
                <a:cubicBezTo>
                  <a:pt x="422" y="168"/>
                  <a:pt x="421" y="170"/>
                  <a:pt x="420" y="172"/>
                </a:cubicBezTo>
                <a:cubicBezTo>
                  <a:pt x="432" y="172"/>
                  <a:pt x="446" y="167"/>
                  <a:pt x="460" y="164"/>
                </a:cubicBezTo>
                <a:cubicBezTo>
                  <a:pt x="508" y="155"/>
                  <a:pt x="564" y="147"/>
                  <a:pt x="581" y="143"/>
                </a:cubicBezTo>
                <a:cubicBezTo>
                  <a:pt x="583" y="143"/>
                  <a:pt x="586" y="143"/>
                  <a:pt x="588" y="143"/>
                </a:cubicBezTo>
                <a:cubicBezTo>
                  <a:pt x="589" y="146"/>
                  <a:pt x="597" y="146"/>
                  <a:pt x="602" y="146"/>
                </a:cubicBezTo>
                <a:cubicBezTo>
                  <a:pt x="602" y="146"/>
                  <a:pt x="602" y="147"/>
                  <a:pt x="602" y="147"/>
                </a:cubicBezTo>
                <a:cubicBezTo>
                  <a:pt x="604" y="169"/>
                  <a:pt x="550" y="179"/>
                  <a:pt x="537" y="198"/>
                </a:cubicBezTo>
                <a:cubicBezTo>
                  <a:pt x="537" y="199"/>
                  <a:pt x="537" y="199"/>
                  <a:pt x="537" y="200"/>
                </a:cubicBezTo>
                <a:cubicBezTo>
                  <a:pt x="516" y="204"/>
                  <a:pt x="496" y="213"/>
                  <a:pt x="477" y="217"/>
                </a:cubicBezTo>
                <a:cubicBezTo>
                  <a:pt x="451" y="227"/>
                  <a:pt x="450" y="238"/>
                  <a:pt x="431" y="255"/>
                </a:cubicBezTo>
                <a:cubicBezTo>
                  <a:pt x="431" y="256"/>
                  <a:pt x="431" y="257"/>
                  <a:pt x="431" y="259"/>
                </a:cubicBezTo>
                <a:cubicBezTo>
                  <a:pt x="423" y="262"/>
                  <a:pt x="402" y="264"/>
                  <a:pt x="395" y="263"/>
                </a:cubicBezTo>
                <a:cubicBezTo>
                  <a:pt x="393" y="252"/>
                  <a:pt x="391" y="240"/>
                  <a:pt x="389" y="228"/>
                </a:cubicBezTo>
                <a:cubicBezTo>
                  <a:pt x="390" y="216"/>
                  <a:pt x="401" y="196"/>
                  <a:pt x="410" y="188"/>
                </a:cubicBezTo>
                <a:cubicBezTo>
                  <a:pt x="397" y="175"/>
                  <a:pt x="344" y="199"/>
                  <a:pt x="331" y="204"/>
                </a:cubicBezTo>
                <a:cubicBezTo>
                  <a:pt x="331" y="207"/>
                  <a:pt x="337" y="210"/>
                  <a:pt x="342" y="213"/>
                </a:cubicBezTo>
                <a:cubicBezTo>
                  <a:pt x="357" y="227"/>
                  <a:pt x="357" y="227"/>
                  <a:pt x="361" y="229"/>
                </a:cubicBezTo>
                <a:cubicBezTo>
                  <a:pt x="355" y="231"/>
                  <a:pt x="354" y="231"/>
                  <a:pt x="351" y="236"/>
                </a:cubicBezTo>
                <a:cubicBezTo>
                  <a:pt x="342" y="239"/>
                  <a:pt x="332" y="250"/>
                  <a:pt x="323" y="255"/>
                </a:cubicBezTo>
                <a:cubicBezTo>
                  <a:pt x="316" y="263"/>
                  <a:pt x="283" y="270"/>
                  <a:pt x="271" y="267"/>
                </a:cubicBezTo>
                <a:cubicBezTo>
                  <a:pt x="272" y="267"/>
                  <a:pt x="273" y="266"/>
                  <a:pt x="273" y="266"/>
                </a:cubicBezTo>
                <a:cubicBezTo>
                  <a:pt x="276" y="258"/>
                  <a:pt x="285" y="255"/>
                  <a:pt x="287" y="248"/>
                </a:cubicBezTo>
                <a:cubicBezTo>
                  <a:pt x="292" y="246"/>
                  <a:pt x="293" y="243"/>
                  <a:pt x="298" y="240"/>
                </a:cubicBezTo>
                <a:cubicBezTo>
                  <a:pt x="283" y="240"/>
                  <a:pt x="255" y="267"/>
                  <a:pt x="253" y="281"/>
                </a:cubicBezTo>
                <a:cubicBezTo>
                  <a:pt x="244" y="285"/>
                  <a:pt x="236" y="284"/>
                  <a:pt x="228" y="288"/>
                </a:cubicBezTo>
                <a:cubicBezTo>
                  <a:pt x="221" y="288"/>
                  <a:pt x="221" y="289"/>
                  <a:pt x="217" y="292"/>
                </a:cubicBezTo>
                <a:cubicBezTo>
                  <a:pt x="209" y="308"/>
                  <a:pt x="183" y="315"/>
                  <a:pt x="185" y="335"/>
                </a:cubicBezTo>
                <a:cubicBezTo>
                  <a:pt x="191" y="336"/>
                  <a:pt x="196" y="338"/>
                  <a:pt x="202" y="339"/>
                </a:cubicBezTo>
                <a:cubicBezTo>
                  <a:pt x="203" y="348"/>
                  <a:pt x="205" y="363"/>
                  <a:pt x="204" y="374"/>
                </a:cubicBezTo>
                <a:cubicBezTo>
                  <a:pt x="205" y="374"/>
                  <a:pt x="205" y="374"/>
                  <a:pt x="206" y="374"/>
                </a:cubicBezTo>
                <a:cubicBezTo>
                  <a:pt x="207" y="369"/>
                  <a:pt x="208" y="369"/>
                  <a:pt x="211" y="366"/>
                </a:cubicBezTo>
                <a:cubicBezTo>
                  <a:pt x="219" y="339"/>
                  <a:pt x="243" y="314"/>
                  <a:pt x="254" y="287"/>
                </a:cubicBezTo>
                <a:cubicBezTo>
                  <a:pt x="263" y="286"/>
                  <a:pt x="273" y="284"/>
                  <a:pt x="282" y="283"/>
                </a:cubicBezTo>
                <a:cubicBezTo>
                  <a:pt x="282" y="283"/>
                  <a:pt x="282" y="284"/>
                  <a:pt x="283" y="284"/>
                </a:cubicBezTo>
                <a:cubicBezTo>
                  <a:pt x="291" y="283"/>
                  <a:pt x="300" y="282"/>
                  <a:pt x="310" y="281"/>
                </a:cubicBezTo>
                <a:cubicBezTo>
                  <a:pt x="310" y="290"/>
                  <a:pt x="314" y="302"/>
                  <a:pt x="316" y="313"/>
                </a:cubicBezTo>
                <a:cubicBezTo>
                  <a:pt x="318" y="319"/>
                  <a:pt x="321" y="332"/>
                  <a:pt x="322" y="335"/>
                </a:cubicBezTo>
                <a:cubicBezTo>
                  <a:pt x="323" y="338"/>
                  <a:pt x="328" y="350"/>
                  <a:pt x="327" y="357"/>
                </a:cubicBezTo>
                <a:cubicBezTo>
                  <a:pt x="322" y="359"/>
                  <a:pt x="304" y="372"/>
                  <a:pt x="303" y="376"/>
                </a:cubicBezTo>
                <a:cubicBezTo>
                  <a:pt x="293" y="383"/>
                  <a:pt x="284" y="390"/>
                  <a:pt x="275" y="397"/>
                </a:cubicBezTo>
                <a:cubicBezTo>
                  <a:pt x="275" y="397"/>
                  <a:pt x="265" y="406"/>
                  <a:pt x="263" y="406"/>
                </a:cubicBezTo>
                <a:cubicBezTo>
                  <a:pt x="263" y="407"/>
                  <a:pt x="263" y="408"/>
                  <a:pt x="263" y="408"/>
                </a:cubicBezTo>
                <a:cubicBezTo>
                  <a:pt x="258" y="410"/>
                  <a:pt x="254" y="417"/>
                  <a:pt x="249" y="418"/>
                </a:cubicBezTo>
                <a:cubicBezTo>
                  <a:pt x="249" y="420"/>
                  <a:pt x="233" y="433"/>
                  <a:pt x="231" y="437"/>
                </a:cubicBezTo>
                <a:cubicBezTo>
                  <a:pt x="227" y="440"/>
                  <a:pt x="224" y="443"/>
                  <a:pt x="221" y="446"/>
                </a:cubicBezTo>
                <a:cubicBezTo>
                  <a:pt x="220" y="458"/>
                  <a:pt x="214" y="469"/>
                  <a:pt x="213" y="482"/>
                </a:cubicBezTo>
                <a:cubicBezTo>
                  <a:pt x="211" y="485"/>
                  <a:pt x="211" y="485"/>
                  <a:pt x="211" y="488"/>
                </a:cubicBezTo>
                <a:cubicBezTo>
                  <a:pt x="207" y="488"/>
                  <a:pt x="203" y="488"/>
                  <a:pt x="199" y="488"/>
                </a:cubicBezTo>
                <a:cubicBezTo>
                  <a:pt x="183" y="505"/>
                  <a:pt x="177" y="525"/>
                  <a:pt x="179" y="549"/>
                </a:cubicBezTo>
                <a:cubicBezTo>
                  <a:pt x="174" y="560"/>
                  <a:pt x="153" y="596"/>
                  <a:pt x="145" y="601"/>
                </a:cubicBezTo>
                <a:cubicBezTo>
                  <a:pt x="139" y="620"/>
                  <a:pt x="145" y="649"/>
                  <a:pt x="149" y="668"/>
                </a:cubicBezTo>
                <a:cubicBezTo>
                  <a:pt x="144" y="668"/>
                  <a:pt x="139" y="668"/>
                  <a:pt x="135" y="668"/>
                </a:cubicBezTo>
                <a:cubicBezTo>
                  <a:pt x="130" y="654"/>
                  <a:pt x="128" y="641"/>
                  <a:pt x="125" y="628"/>
                </a:cubicBezTo>
                <a:cubicBezTo>
                  <a:pt x="113" y="629"/>
                  <a:pt x="102" y="630"/>
                  <a:pt x="90" y="631"/>
                </a:cubicBezTo>
                <a:cubicBezTo>
                  <a:pt x="86" y="667"/>
                  <a:pt x="66" y="692"/>
                  <a:pt x="92" y="727"/>
                </a:cubicBezTo>
                <a:cubicBezTo>
                  <a:pt x="93" y="727"/>
                  <a:pt x="94" y="727"/>
                  <a:pt x="95" y="727"/>
                </a:cubicBezTo>
                <a:cubicBezTo>
                  <a:pt x="100" y="722"/>
                  <a:pt x="106" y="713"/>
                  <a:pt x="107" y="707"/>
                </a:cubicBezTo>
                <a:cubicBezTo>
                  <a:pt x="107" y="707"/>
                  <a:pt x="114" y="712"/>
                  <a:pt x="117" y="719"/>
                </a:cubicBezTo>
                <a:cubicBezTo>
                  <a:pt x="118" y="728"/>
                  <a:pt x="115" y="739"/>
                  <a:pt x="118" y="749"/>
                </a:cubicBezTo>
                <a:cubicBezTo>
                  <a:pt x="118" y="754"/>
                  <a:pt x="116" y="762"/>
                  <a:pt x="119" y="770"/>
                </a:cubicBezTo>
                <a:cubicBezTo>
                  <a:pt x="123" y="770"/>
                  <a:pt x="128" y="771"/>
                  <a:pt x="133" y="775"/>
                </a:cubicBezTo>
                <a:cubicBezTo>
                  <a:pt x="134" y="785"/>
                  <a:pt x="138" y="797"/>
                  <a:pt x="140" y="810"/>
                </a:cubicBezTo>
                <a:cubicBezTo>
                  <a:pt x="143" y="817"/>
                  <a:pt x="144" y="823"/>
                  <a:pt x="146" y="826"/>
                </a:cubicBezTo>
                <a:cubicBezTo>
                  <a:pt x="155" y="827"/>
                  <a:pt x="164" y="829"/>
                  <a:pt x="174" y="830"/>
                </a:cubicBezTo>
                <a:cubicBezTo>
                  <a:pt x="174" y="825"/>
                  <a:pt x="191" y="816"/>
                  <a:pt x="195" y="809"/>
                </a:cubicBezTo>
                <a:cubicBezTo>
                  <a:pt x="197" y="810"/>
                  <a:pt x="201" y="812"/>
                  <a:pt x="205" y="817"/>
                </a:cubicBezTo>
                <a:cubicBezTo>
                  <a:pt x="215" y="822"/>
                  <a:pt x="216" y="829"/>
                  <a:pt x="232" y="830"/>
                </a:cubicBezTo>
                <a:cubicBezTo>
                  <a:pt x="244" y="836"/>
                  <a:pt x="256" y="832"/>
                  <a:pt x="266" y="839"/>
                </a:cubicBezTo>
                <a:cubicBezTo>
                  <a:pt x="272" y="852"/>
                  <a:pt x="278" y="877"/>
                  <a:pt x="280" y="892"/>
                </a:cubicBezTo>
                <a:cubicBezTo>
                  <a:pt x="288" y="894"/>
                  <a:pt x="288" y="894"/>
                  <a:pt x="320" y="898"/>
                </a:cubicBezTo>
                <a:cubicBezTo>
                  <a:pt x="325" y="911"/>
                  <a:pt x="330" y="950"/>
                  <a:pt x="342" y="958"/>
                </a:cubicBezTo>
                <a:cubicBezTo>
                  <a:pt x="350" y="959"/>
                  <a:pt x="358" y="960"/>
                  <a:pt x="365" y="961"/>
                </a:cubicBezTo>
                <a:cubicBezTo>
                  <a:pt x="386" y="973"/>
                  <a:pt x="438" y="1011"/>
                  <a:pt x="455" y="1031"/>
                </a:cubicBezTo>
                <a:cubicBezTo>
                  <a:pt x="456" y="1031"/>
                  <a:pt x="457" y="1031"/>
                  <a:pt x="458" y="1032"/>
                </a:cubicBezTo>
                <a:cubicBezTo>
                  <a:pt x="455" y="1038"/>
                  <a:pt x="451" y="1045"/>
                  <a:pt x="448" y="1052"/>
                </a:cubicBezTo>
                <a:cubicBezTo>
                  <a:pt x="447" y="1052"/>
                  <a:pt x="446" y="1053"/>
                  <a:pt x="445" y="1054"/>
                </a:cubicBezTo>
                <a:cubicBezTo>
                  <a:pt x="446" y="1065"/>
                  <a:pt x="448" y="1077"/>
                  <a:pt x="451" y="1091"/>
                </a:cubicBezTo>
                <a:cubicBezTo>
                  <a:pt x="452" y="1091"/>
                  <a:pt x="452" y="1091"/>
                  <a:pt x="453" y="1092"/>
                </a:cubicBezTo>
                <a:cubicBezTo>
                  <a:pt x="453" y="1095"/>
                  <a:pt x="453" y="1098"/>
                  <a:pt x="453" y="1102"/>
                </a:cubicBezTo>
                <a:cubicBezTo>
                  <a:pt x="447" y="1125"/>
                  <a:pt x="414" y="1149"/>
                  <a:pt x="398" y="1165"/>
                </a:cubicBezTo>
                <a:cubicBezTo>
                  <a:pt x="406" y="1168"/>
                  <a:pt x="412" y="1171"/>
                  <a:pt x="421" y="1175"/>
                </a:cubicBezTo>
                <a:cubicBezTo>
                  <a:pt x="423" y="1178"/>
                  <a:pt x="425" y="1182"/>
                  <a:pt x="427" y="1186"/>
                </a:cubicBezTo>
                <a:cubicBezTo>
                  <a:pt x="418" y="1202"/>
                  <a:pt x="418" y="1202"/>
                  <a:pt x="416" y="1204"/>
                </a:cubicBezTo>
                <a:cubicBezTo>
                  <a:pt x="409" y="1191"/>
                  <a:pt x="402" y="1179"/>
                  <a:pt x="395" y="1167"/>
                </a:cubicBezTo>
                <a:cubicBezTo>
                  <a:pt x="318" y="1142"/>
                  <a:pt x="304" y="1099"/>
                  <a:pt x="290" y="1068"/>
                </a:cubicBezTo>
                <a:cubicBezTo>
                  <a:pt x="290" y="1067"/>
                  <a:pt x="290" y="1066"/>
                  <a:pt x="290" y="1065"/>
                </a:cubicBezTo>
                <a:cubicBezTo>
                  <a:pt x="251" y="1044"/>
                  <a:pt x="196" y="978"/>
                  <a:pt x="182" y="934"/>
                </a:cubicBezTo>
                <a:cubicBezTo>
                  <a:pt x="181" y="933"/>
                  <a:pt x="180" y="932"/>
                  <a:pt x="180" y="931"/>
                </a:cubicBezTo>
                <a:cubicBezTo>
                  <a:pt x="180" y="919"/>
                  <a:pt x="181" y="906"/>
                  <a:pt x="180" y="897"/>
                </a:cubicBezTo>
                <a:cubicBezTo>
                  <a:pt x="174" y="885"/>
                  <a:pt x="172" y="872"/>
                  <a:pt x="170" y="864"/>
                </a:cubicBezTo>
                <a:cubicBezTo>
                  <a:pt x="161" y="862"/>
                  <a:pt x="152" y="860"/>
                  <a:pt x="143" y="859"/>
                </a:cubicBezTo>
                <a:cubicBezTo>
                  <a:pt x="140" y="847"/>
                  <a:pt x="135" y="839"/>
                  <a:pt x="131" y="831"/>
                </a:cubicBezTo>
                <a:cubicBezTo>
                  <a:pt x="128" y="823"/>
                  <a:pt x="126" y="816"/>
                  <a:pt x="123" y="808"/>
                </a:cubicBezTo>
                <a:cubicBezTo>
                  <a:pt x="118" y="808"/>
                  <a:pt x="115" y="808"/>
                  <a:pt x="110" y="808"/>
                </a:cubicBezTo>
                <a:cubicBezTo>
                  <a:pt x="110" y="806"/>
                  <a:pt x="66" y="744"/>
                  <a:pt x="60" y="739"/>
                </a:cubicBezTo>
                <a:cubicBezTo>
                  <a:pt x="57" y="724"/>
                  <a:pt x="52" y="708"/>
                  <a:pt x="47" y="694"/>
                </a:cubicBezTo>
                <a:cubicBezTo>
                  <a:pt x="42" y="693"/>
                  <a:pt x="38" y="692"/>
                  <a:pt x="34" y="692"/>
                </a:cubicBezTo>
                <a:cubicBezTo>
                  <a:pt x="25" y="640"/>
                  <a:pt x="16" y="590"/>
                  <a:pt x="21" y="536"/>
                </a:cubicBezTo>
                <a:cubicBezTo>
                  <a:pt x="30" y="510"/>
                  <a:pt x="46" y="474"/>
                  <a:pt x="46" y="447"/>
                </a:cubicBezTo>
                <a:cubicBezTo>
                  <a:pt x="45" y="446"/>
                  <a:pt x="44" y="446"/>
                  <a:pt x="43" y="446"/>
                </a:cubicBezTo>
                <a:cubicBezTo>
                  <a:pt x="44" y="438"/>
                  <a:pt x="49" y="431"/>
                  <a:pt x="49" y="425"/>
                </a:cubicBezTo>
                <a:cubicBezTo>
                  <a:pt x="58" y="423"/>
                  <a:pt x="56" y="411"/>
                  <a:pt x="62" y="402"/>
                </a:cubicBezTo>
                <a:cubicBezTo>
                  <a:pt x="62" y="400"/>
                  <a:pt x="62" y="398"/>
                  <a:pt x="62" y="397"/>
                </a:cubicBezTo>
                <a:cubicBezTo>
                  <a:pt x="55" y="397"/>
                  <a:pt x="53" y="403"/>
                  <a:pt x="50" y="408"/>
                </a:cubicBezTo>
                <a:cubicBezTo>
                  <a:pt x="50" y="408"/>
                  <a:pt x="50" y="408"/>
                  <a:pt x="50" y="408"/>
                </a:cubicBezTo>
                <a:cubicBezTo>
                  <a:pt x="18" y="485"/>
                  <a:pt x="0" y="570"/>
                  <a:pt x="0" y="659"/>
                </a:cubicBezTo>
                <a:cubicBezTo>
                  <a:pt x="0" y="659"/>
                  <a:pt x="0" y="659"/>
                  <a:pt x="0" y="659"/>
                </a:cubicBezTo>
                <a:cubicBezTo>
                  <a:pt x="0" y="659"/>
                  <a:pt x="0" y="659"/>
                  <a:pt x="0" y="659"/>
                </a:cubicBezTo>
                <a:cubicBezTo>
                  <a:pt x="0" y="659"/>
                  <a:pt x="0" y="659"/>
                  <a:pt x="0" y="659"/>
                </a:cubicBezTo>
                <a:cubicBezTo>
                  <a:pt x="0" y="659"/>
                  <a:pt x="0" y="659"/>
                  <a:pt x="0" y="659"/>
                </a:cubicBezTo>
                <a:cubicBezTo>
                  <a:pt x="0" y="771"/>
                  <a:pt x="28" y="877"/>
                  <a:pt x="78" y="969"/>
                </a:cubicBezTo>
                <a:cubicBezTo>
                  <a:pt x="80" y="966"/>
                  <a:pt x="86" y="952"/>
                  <a:pt x="87" y="952"/>
                </a:cubicBezTo>
                <a:cubicBezTo>
                  <a:pt x="87" y="953"/>
                  <a:pt x="119" y="1020"/>
                  <a:pt x="118" y="1022"/>
                </a:cubicBezTo>
                <a:cubicBezTo>
                  <a:pt x="115" y="1019"/>
                  <a:pt x="94" y="993"/>
                  <a:pt x="83" y="979"/>
                </a:cubicBezTo>
                <a:cubicBezTo>
                  <a:pt x="113" y="1032"/>
                  <a:pt x="150" y="1081"/>
                  <a:pt x="193" y="1124"/>
                </a:cubicBezTo>
                <a:cubicBezTo>
                  <a:pt x="312" y="1243"/>
                  <a:pt x="477" y="1317"/>
                  <a:pt x="659" y="1317"/>
                </a:cubicBezTo>
                <a:cubicBezTo>
                  <a:pt x="659" y="1317"/>
                  <a:pt x="659" y="1317"/>
                  <a:pt x="659" y="1317"/>
                </a:cubicBezTo>
                <a:cubicBezTo>
                  <a:pt x="659" y="1317"/>
                  <a:pt x="659" y="1317"/>
                  <a:pt x="659" y="1317"/>
                </a:cubicBezTo>
                <a:cubicBezTo>
                  <a:pt x="659" y="1317"/>
                  <a:pt x="659" y="1317"/>
                  <a:pt x="659" y="1317"/>
                </a:cubicBezTo>
                <a:cubicBezTo>
                  <a:pt x="659" y="1317"/>
                  <a:pt x="659" y="1317"/>
                  <a:pt x="659" y="1317"/>
                </a:cubicBezTo>
                <a:cubicBezTo>
                  <a:pt x="840" y="1317"/>
                  <a:pt x="1005" y="1243"/>
                  <a:pt x="1124" y="1124"/>
                </a:cubicBezTo>
                <a:cubicBezTo>
                  <a:pt x="1147" y="1101"/>
                  <a:pt x="1169" y="1076"/>
                  <a:pt x="1188" y="1050"/>
                </a:cubicBezTo>
                <a:cubicBezTo>
                  <a:pt x="1181" y="1041"/>
                  <a:pt x="1173" y="1032"/>
                  <a:pt x="1166" y="1025"/>
                </a:cubicBezTo>
                <a:cubicBezTo>
                  <a:pt x="1161" y="1027"/>
                  <a:pt x="1163" y="1030"/>
                  <a:pt x="1162" y="1035"/>
                </a:cubicBezTo>
                <a:cubicBezTo>
                  <a:pt x="1157" y="1037"/>
                  <a:pt x="1152" y="1038"/>
                  <a:pt x="1148" y="1040"/>
                </a:cubicBezTo>
                <a:cubicBezTo>
                  <a:pt x="1148" y="1032"/>
                  <a:pt x="1165" y="1027"/>
                  <a:pt x="1167" y="1017"/>
                </a:cubicBezTo>
                <a:cubicBezTo>
                  <a:pt x="1198" y="989"/>
                  <a:pt x="1225" y="959"/>
                  <a:pt x="1249" y="927"/>
                </a:cubicBezTo>
                <a:cubicBezTo>
                  <a:pt x="1250" y="927"/>
                  <a:pt x="1251" y="927"/>
                  <a:pt x="1252" y="927"/>
                </a:cubicBezTo>
                <a:cubicBezTo>
                  <a:pt x="1252" y="931"/>
                  <a:pt x="1248" y="932"/>
                  <a:pt x="1247" y="937"/>
                </a:cubicBezTo>
                <a:cubicBezTo>
                  <a:pt x="1248" y="937"/>
                  <a:pt x="1248" y="937"/>
                  <a:pt x="1249" y="937"/>
                </a:cubicBezTo>
                <a:cubicBezTo>
                  <a:pt x="1246" y="941"/>
                  <a:pt x="1242" y="944"/>
                  <a:pt x="1241" y="948"/>
                </a:cubicBezTo>
                <a:cubicBezTo>
                  <a:pt x="1245" y="958"/>
                  <a:pt x="1245" y="958"/>
                  <a:pt x="1245" y="958"/>
                </a:cubicBezTo>
                <a:cubicBezTo>
                  <a:pt x="1255" y="939"/>
                  <a:pt x="1264" y="920"/>
                  <a:pt x="1272" y="900"/>
                </a:cubicBezTo>
                <a:cubicBezTo>
                  <a:pt x="1270" y="900"/>
                  <a:pt x="1268" y="901"/>
                  <a:pt x="1266" y="901"/>
                </a:cubicBezTo>
                <a:cubicBezTo>
                  <a:pt x="1266" y="901"/>
                  <a:pt x="1266" y="900"/>
                  <a:pt x="1266" y="900"/>
                </a:cubicBezTo>
                <a:cubicBezTo>
                  <a:pt x="1266" y="900"/>
                  <a:pt x="1265" y="900"/>
                  <a:pt x="1265" y="900"/>
                </a:cubicBezTo>
                <a:cubicBezTo>
                  <a:pt x="1267" y="892"/>
                  <a:pt x="1273" y="884"/>
                  <a:pt x="1277" y="877"/>
                </a:cubicBezTo>
                <a:cubicBezTo>
                  <a:pt x="1277" y="871"/>
                  <a:pt x="1279" y="867"/>
                  <a:pt x="1281" y="861"/>
                </a:cubicBezTo>
                <a:cubicBezTo>
                  <a:pt x="1282" y="861"/>
                  <a:pt x="1283" y="861"/>
                  <a:pt x="1284" y="861"/>
                </a:cubicBezTo>
                <a:cubicBezTo>
                  <a:pt x="1284" y="861"/>
                  <a:pt x="1285" y="862"/>
                  <a:pt x="1285" y="862"/>
                </a:cubicBezTo>
                <a:cubicBezTo>
                  <a:pt x="1306" y="798"/>
                  <a:pt x="1317" y="730"/>
                  <a:pt x="1317" y="659"/>
                </a:cubicBezTo>
                <a:cubicBezTo>
                  <a:pt x="1317" y="659"/>
                  <a:pt x="1317" y="659"/>
                  <a:pt x="1317" y="659"/>
                </a:cubicBezTo>
                <a:cubicBezTo>
                  <a:pt x="1317" y="659"/>
                  <a:pt x="1317" y="659"/>
                  <a:pt x="1317" y="659"/>
                </a:cubicBezTo>
                <a:cubicBezTo>
                  <a:pt x="1317" y="659"/>
                  <a:pt x="1317" y="659"/>
                  <a:pt x="1317" y="659"/>
                </a:cubicBezTo>
                <a:cubicBezTo>
                  <a:pt x="1317" y="659"/>
                  <a:pt x="1317" y="659"/>
                  <a:pt x="1317" y="659"/>
                </a:cubicBezTo>
                <a:cubicBezTo>
                  <a:pt x="1317" y="650"/>
                  <a:pt x="1317" y="641"/>
                  <a:pt x="1317" y="632"/>
                </a:cubicBezTo>
                <a:cubicBezTo>
                  <a:pt x="1317" y="632"/>
                  <a:pt x="1317" y="632"/>
                  <a:pt x="1317" y="632"/>
                </a:cubicBezTo>
                <a:cubicBezTo>
                  <a:pt x="1314" y="623"/>
                  <a:pt x="1308" y="606"/>
                  <a:pt x="1313" y="601"/>
                </a:cubicBezTo>
                <a:cubicBezTo>
                  <a:pt x="1313" y="598"/>
                  <a:pt x="1312" y="595"/>
                  <a:pt x="1312" y="593"/>
                </a:cubicBezTo>
                <a:cubicBezTo>
                  <a:pt x="1313" y="592"/>
                  <a:pt x="1313" y="592"/>
                  <a:pt x="1314" y="591"/>
                </a:cubicBezTo>
                <a:cubicBezTo>
                  <a:pt x="1310" y="549"/>
                  <a:pt x="1301" y="508"/>
                  <a:pt x="1289" y="468"/>
                </a:cubicBezTo>
                <a:cubicBezTo>
                  <a:pt x="1288" y="470"/>
                  <a:pt x="1288" y="470"/>
                  <a:pt x="1288" y="470"/>
                </a:cubicBezTo>
                <a:cubicBezTo>
                  <a:pt x="1271" y="443"/>
                  <a:pt x="1271" y="443"/>
                  <a:pt x="1271" y="441"/>
                </a:cubicBezTo>
                <a:cubicBezTo>
                  <a:pt x="1273" y="438"/>
                  <a:pt x="1275" y="434"/>
                  <a:pt x="1276" y="430"/>
                </a:cubicBezTo>
                <a:cubicBezTo>
                  <a:pt x="1275" y="427"/>
                  <a:pt x="1275" y="427"/>
                  <a:pt x="1275" y="427"/>
                </a:cubicBezTo>
                <a:cubicBezTo>
                  <a:pt x="1265" y="428"/>
                  <a:pt x="1265" y="428"/>
                  <a:pt x="1261" y="429"/>
                </a:cubicBezTo>
                <a:cubicBezTo>
                  <a:pt x="1261" y="434"/>
                  <a:pt x="1270" y="440"/>
                  <a:pt x="1270" y="449"/>
                </a:cubicBezTo>
                <a:cubicBezTo>
                  <a:pt x="1279" y="452"/>
                  <a:pt x="1292" y="483"/>
                  <a:pt x="1297" y="497"/>
                </a:cubicBezTo>
                <a:cubicBezTo>
                  <a:pt x="1297" y="501"/>
                  <a:pt x="1296" y="504"/>
                  <a:pt x="1296" y="509"/>
                </a:cubicBezTo>
                <a:cubicBezTo>
                  <a:pt x="1297" y="510"/>
                  <a:pt x="1305" y="524"/>
                  <a:pt x="1301" y="529"/>
                </a:cubicBezTo>
                <a:cubicBezTo>
                  <a:pt x="1302" y="532"/>
                  <a:pt x="1302" y="535"/>
                  <a:pt x="1303" y="539"/>
                </a:cubicBezTo>
                <a:cubicBezTo>
                  <a:pt x="1302" y="539"/>
                  <a:pt x="1302" y="539"/>
                  <a:pt x="1301" y="540"/>
                </a:cubicBezTo>
                <a:cubicBezTo>
                  <a:pt x="1302" y="542"/>
                  <a:pt x="1303" y="544"/>
                  <a:pt x="1304" y="547"/>
                </a:cubicBezTo>
                <a:cubicBezTo>
                  <a:pt x="1300" y="552"/>
                  <a:pt x="1307" y="573"/>
                  <a:pt x="1310" y="583"/>
                </a:cubicBezTo>
                <a:cubicBezTo>
                  <a:pt x="1309" y="583"/>
                  <a:pt x="1308" y="584"/>
                  <a:pt x="1307" y="585"/>
                </a:cubicBezTo>
                <a:cubicBezTo>
                  <a:pt x="1307" y="588"/>
                  <a:pt x="1310" y="594"/>
                  <a:pt x="1306" y="596"/>
                </a:cubicBezTo>
                <a:cubicBezTo>
                  <a:pt x="1303" y="583"/>
                  <a:pt x="1299" y="569"/>
                  <a:pt x="1296" y="559"/>
                </a:cubicBezTo>
                <a:cubicBezTo>
                  <a:pt x="1295" y="559"/>
                  <a:pt x="1294" y="560"/>
                  <a:pt x="1293" y="560"/>
                </a:cubicBezTo>
                <a:cubicBezTo>
                  <a:pt x="1293" y="564"/>
                  <a:pt x="1293" y="568"/>
                  <a:pt x="1293" y="573"/>
                </a:cubicBezTo>
                <a:cubicBezTo>
                  <a:pt x="1297" y="593"/>
                  <a:pt x="1301" y="613"/>
                  <a:pt x="1304" y="636"/>
                </a:cubicBezTo>
                <a:cubicBezTo>
                  <a:pt x="1304" y="645"/>
                  <a:pt x="1305" y="654"/>
                  <a:pt x="1305" y="663"/>
                </a:cubicBezTo>
                <a:cubicBezTo>
                  <a:pt x="1304" y="663"/>
                  <a:pt x="1280" y="724"/>
                  <a:pt x="1280" y="727"/>
                </a:cubicBezTo>
                <a:cubicBezTo>
                  <a:pt x="1268" y="734"/>
                  <a:pt x="1279" y="756"/>
                  <a:pt x="1275" y="770"/>
                </a:cubicBezTo>
                <a:cubicBezTo>
                  <a:pt x="1276" y="775"/>
                  <a:pt x="1276" y="775"/>
                  <a:pt x="1276" y="779"/>
                </a:cubicBezTo>
                <a:cubicBezTo>
                  <a:pt x="1275" y="783"/>
                  <a:pt x="1275" y="783"/>
                  <a:pt x="1275" y="786"/>
                </a:cubicBezTo>
                <a:cubicBezTo>
                  <a:pt x="1268" y="788"/>
                  <a:pt x="1267" y="796"/>
                  <a:pt x="1265" y="802"/>
                </a:cubicBezTo>
                <a:cubicBezTo>
                  <a:pt x="1263" y="803"/>
                  <a:pt x="1261" y="805"/>
                  <a:pt x="1259" y="807"/>
                </a:cubicBezTo>
                <a:cubicBezTo>
                  <a:pt x="1256" y="816"/>
                  <a:pt x="1256" y="816"/>
                  <a:pt x="1254" y="817"/>
                </a:cubicBezTo>
                <a:cubicBezTo>
                  <a:pt x="1254" y="807"/>
                  <a:pt x="1254" y="797"/>
                  <a:pt x="1257" y="790"/>
                </a:cubicBezTo>
                <a:cubicBezTo>
                  <a:pt x="1255" y="782"/>
                  <a:pt x="1256" y="782"/>
                  <a:pt x="1257" y="778"/>
                </a:cubicBezTo>
                <a:cubicBezTo>
                  <a:pt x="1250" y="778"/>
                  <a:pt x="1252" y="786"/>
                  <a:pt x="1253" y="792"/>
                </a:cubicBezTo>
                <a:cubicBezTo>
                  <a:pt x="1251" y="795"/>
                  <a:pt x="1250" y="799"/>
                  <a:pt x="1249" y="803"/>
                </a:cubicBezTo>
                <a:cubicBezTo>
                  <a:pt x="1250" y="806"/>
                  <a:pt x="1246" y="822"/>
                  <a:pt x="1247" y="830"/>
                </a:cubicBezTo>
                <a:cubicBezTo>
                  <a:pt x="1248" y="831"/>
                  <a:pt x="1250" y="844"/>
                  <a:pt x="1250" y="850"/>
                </a:cubicBezTo>
                <a:cubicBezTo>
                  <a:pt x="1247" y="854"/>
                  <a:pt x="1244" y="858"/>
                  <a:pt x="1242" y="863"/>
                </a:cubicBezTo>
                <a:cubicBezTo>
                  <a:pt x="1241" y="863"/>
                  <a:pt x="1239" y="863"/>
                  <a:pt x="1238" y="863"/>
                </a:cubicBezTo>
                <a:cubicBezTo>
                  <a:pt x="1237" y="862"/>
                  <a:pt x="1237" y="861"/>
                  <a:pt x="1236" y="860"/>
                </a:cubicBezTo>
                <a:cubicBezTo>
                  <a:pt x="1236" y="867"/>
                  <a:pt x="1231" y="870"/>
                  <a:pt x="1233" y="877"/>
                </a:cubicBezTo>
                <a:cubicBezTo>
                  <a:pt x="1234" y="877"/>
                  <a:pt x="1235" y="878"/>
                  <a:pt x="1236" y="878"/>
                </a:cubicBezTo>
                <a:cubicBezTo>
                  <a:pt x="1236" y="880"/>
                  <a:pt x="1237" y="883"/>
                  <a:pt x="1237" y="885"/>
                </a:cubicBezTo>
                <a:cubicBezTo>
                  <a:pt x="1234" y="891"/>
                  <a:pt x="1229" y="902"/>
                  <a:pt x="1229" y="909"/>
                </a:cubicBezTo>
                <a:cubicBezTo>
                  <a:pt x="1228" y="911"/>
                  <a:pt x="1228" y="912"/>
                  <a:pt x="1227" y="914"/>
                </a:cubicBezTo>
                <a:cubicBezTo>
                  <a:pt x="1230" y="914"/>
                  <a:pt x="1228" y="919"/>
                  <a:pt x="1235" y="922"/>
                </a:cubicBezTo>
                <a:cubicBezTo>
                  <a:pt x="1235" y="926"/>
                  <a:pt x="1228" y="930"/>
                  <a:pt x="1228" y="938"/>
                </a:cubicBezTo>
                <a:cubicBezTo>
                  <a:pt x="1222" y="939"/>
                  <a:pt x="1218" y="941"/>
                  <a:pt x="1212" y="941"/>
                </a:cubicBezTo>
                <a:cubicBezTo>
                  <a:pt x="1212" y="927"/>
                  <a:pt x="1227" y="870"/>
                  <a:pt x="1219" y="862"/>
                </a:cubicBezTo>
                <a:cubicBezTo>
                  <a:pt x="1219" y="858"/>
                  <a:pt x="1219" y="856"/>
                  <a:pt x="1218" y="854"/>
                </a:cubicBezTo>
                <a:cubicBezTo>
                  <a:pt x="1219" y="854"/>
                  <a:pt x="1226" y="853"/>
                  <a:pt x="1227" y="852"/>
                </a:cubicBezTo>
                <a:cubicBezTo>
                  <a:pt x="1227" y="852"/>
                  <a:pt x="1228" y="852"/>
                  <a:pt x="1228" y="853"/>
                </a:cubicBezTo>
                <a:cubicBezTo>
                  <a:pt x="1229" y="853"/>
                  <a:pt x="1229" y="853"/>
                  <a:pt x="1230" y="853"/>
                </a:cubicBezTo>
                <a:cubicBezTo>
                  <a:pt x="1235" y="843"/>
                  <a:pt x="1236" y="823"/>
                  <a:pt x="1236" y="814"/>
                </a:cubicBezTo>
                <a:cubicBezTo>
                  <a:pt x="1240" y="802"/>
                  <a:pt x="1236" y="790"/>
                  <a:pt x="1240" y="781"/>
                </a:cubicBezTo>
                <a:cubicBezTo>
                  <a:pt x="1240" y="780"/>
                  <a:pt x="1240" y="779"/>
                  <a:pt x="1240" y="778"/>
                </a:cubicBezTo>
                <a:cubicBezTo>
                  <a:pt x="1239" y="778"/>
                  <a:pt x="1239" y="778"/>
                  <a:pt x="1238" y="778"/>
                </a:cubicBezTo>
                <a:cubicBezTo>
                  <a:pt x="1238" y="760"/>
                  <a:pt x="1240" y="741"/>
                  <a:pt x="1237" y="723"/>
                </a:cubicBezTo>
                <a:cubicBezTo>
                  <a:pt x="1237" y="707"/>
                  <a:pt x="1238" y="692"/>
                  <a:pt x="1238" y="676"/>
                </a:cubicBezTo>
                <a:cubicBezTo>
                  <a:pt x="1236" y="676"/>
                  <a:pt x="1234" y="676"/>
                  <a:pt x="1233" y="676"/>
                </a:cubicBezTo>
                <a:cubicBezTo>
                  <a:pt x="1230" y="709"/>
                  <a:pt x="1232" y="713"/>
                  <a:pt x="1227" y="716"/>
                </a:cubicBezTo>
                <a:cubicBezTo>
                  <a:pt x="1226" y="720"/>
                  <a:pt x="1224" y="724"/>
                  <a:pt x="1223" y="728"/>
                </a:cubicBezTo>
                <a:cubicBezTo>
                  <a:pt x="1222" y="729"/>
                  <a:pt x="1221" y="729"/>
                  <a:pt x="1221" y="729"/>
                </a:cubicBezTo>
                <a:cubicBezTo>
                  <a:pt x="1216" y="739"/>
                  <a:pt x="1211" y="750"/>
                  <a:pt x="1204" y="760"/>
                </a:cubicBezTo>
                <a:cubicBezTo>
                  <a:pt x="1201" y="769"/>
                  <a:pt x="1199" y="777"/>
                  <a:pt x="1196" y="786"/>
                </a:cubicBezTo>
                <a:cubicBezTo>
                  <a:pt x="1196" y="797"/>
                  <a:pt x="1193" y="806"/>
                  <a:pt x="1192" y="818"/>
                </a:cubicBezTo>
                <a:cubicBezTo>
                  <a:pt x="1191" y="820"/>
                  <a:pt x="1182" y="828"/>
                  <a:pt x="1180" y="828"/>
                </a:cubicBezTo>
                <a:cubicBezTo>
                  <a:pt x="1180" y="829"/>
                  <a:pt x="1180" y="829"/>
                  <a:pt x="1180" y="830"/>
                </a:cubicBezTo>
                <a:cubicBezTo>
                  <a:pt x="1176" y="830"/>
                  <a:pt x="1169" y="838"/>
                  <a:pt x="1167" y="839"/>
                </a:cubicBezTo>
                <a:cubicBezTo>
                  <a:pt x="1162" y="818"/>
                  <a:pt x="1167" y="766"/>
                  <a:pt x="1167" y="743"/>
                </a:cubicBezTo>
                <a:cubicBezTo>
                  <a:pt x="1164" y="742"/>
                  <a:pt x="1161" y="739"/>
                  <a:pt x="1159" y="737"/>
                </a:cubicBezTo>
                <a:cubicBezTo>
                  <a:pt x="1160" y="717"/>
                  <a:pt x="1161" y="697"/>
                  <a:pt x="1162" y="677"/>
                </a:cubicBezTo>
                <a:cubicBezTo>
                  <a:pt x="1136" y="663"/>
                  <a:pt x="1062" y="629"/>
                  <a:pt x="1062" y="636"/>
                </a:cubicBezTo>
                <a:cubicBezTo>
                  <a:pt x="1069" y="654"/>
                  <a:pt x="1074" y="673"/>
                  <a:pt x="1080" y="693"/>
                </a:cubicBezTo>
                <a:cubicBezTo>
                  <a:pt x="1083" y="692"/>
                  <a:pt x="1098" y="681"/>
                  <a:pt x="1099" y="682"/>
                </a:cubicBezTo>
                <a:cubicBezTo>
                  <a:pt x="1101" y="685"/>
                  <a:pt x="1102" y="689"/>
                  <a:pt x="1103" y="693"/>
                </a:cubicBezTo>
                <a:cubicBezTo>
                  <a:pt x="1106" y="693"/>
                  <a:pt x="1113" y="718"/>
                  <a:pt x="1117" y="723"/>
                </a:cubicBezTo>
                <a:cubicBezTo>
                  <a:pt x="1117" y="724"/>
                  <a:pt x="1117" y="725"/>
                  <a:pt x="1117" y="727"/>
                </a:cubicBezTo>
                <a:cubicBezTo>
                  <a:pt x="1108" y="740"/>
                  <a:pt x="1105" y="760"/>
                  <a:pt x="1094" y="774"/>
                </a:cubicBezTo>
                <a:cubicBezTo>
                  <a:pt x="1092" y="782"/>
                  <a:pt x="1046" y="819"/>
                  <a:pt x="1037" y="821"/>
                </a:cubicBezTo>
                <a:cubicBezTo>
                  <a:pt x="1034" y="776"/>
                  <a:pt x="1014" y="650"/>
                  <a:pt x="987" y="608"/>
                </a:cubicBezTo>
                <a:cubicBezTo>
                  <a:pt x="981" y="606"/>
                  <a:pt x="977" y="607"/>
                  <a:pt x="971" y="607"/>
                </a:cubicBezTo>
                <a:cubicBezTo>
                  <a:pt x="971" y="622"/>
                  <a:pt x="969" y="639"/>
                  <a:pt x="972" y="657"/>
                </a:cubicBezTo>
                <a:cubicBezTo>
                  <a:pt x="974" y="664"/>
                  <a:pt x="976" y="670"/>
                  <a:pt x="978" y="677"/>
                </a:cubicBezTo>
                <a:cubicBezTo>
                  <a:pt x="978" y="677"/>
                  <a:pt x="979" y="677"/>
                  <a:pt x="979" y="677"/>
                </a:cubicBezTo>
                <a:cubicBezTo>
                  <a:pt x="979" y="689"/>
                  <a:pt x="984" y="704"/>
                  <a:pt x="989" y="717"/>
                </a:cubicBezTo>
                <a:cubicBezTo>
                  <a:pt x="992" y="743"/>
                  <a:pt x="1000" y="773"/>
                  <a:pt x="1004" y="802"/>
                </a:cubicBezTo>
                <a:cubicBezTo>
                  <a:pt x="1018" y="832"/>
                  <a:pt x="1020" y="842"/>
                  <a:pt x="1050" y="835"/>
                </a:cubicBezTo>
                <a:cubicBezTo>
                  <a:pt x="1051" y="832"/>
                  <a:pt x="1064" y="829"/>
                  <a:pt x="1070" y="830"/>
                </a:cubicBezTo>
                <a:cubicBezTo>
                  <a:pt x="1055" y="859"/>
                  <a:pt x="1015" y="945"/>
                  <a:pt x="989" y="963"/>
                </a:cubicBezTo>
                <a:cubicBezTo>
                  <a:pt x="981" y="977"/>
                  <a:pt x="951" y="1003"/>
                  <a:pt x="948" y="1017"/>
                </a:cubicBezTo>
                <a:cubicBezTo>
                  <a:pt x="949" y="1020"/>
                  <a:pt x="950" y="1023"/>
                  <a:pt x="951" y="1026"/>
                </a:cubicBezTo>
                <a:cubicBezTo>
                  <a:pt x="949" y="1040"/>
                  <a:pt x="937" y="1058"/>
                  <a:pt x="937" y="1069"/>
                </a:cubicBezTo>
                <a:cubicBezTo>
                  <a:pt x="877" y="1106"/>
                  <a:pt x="840" y="1158"/>
                  <a:pt x="773" y="1167"/>
                </a:cubicBezTo>
                <a:cubicBezTo>
                  <a:pt x="768" y="1142"/>
                  <a:pt x="762" y="1118"/>
                  <a:pt x="757" y="1094"/>
                </a:cubicBezTo>
                <a:cubicBezTo>
                  <a:pt x="757" y="1088"/>
                  <a:pt x="770" y="1077"/>
                  <a:pt x="774" y="1073"/>
                </a:cubicBezTo>
                <a:cubicBezTo>
                  <a:pt x="776" y="1063"/>
                  <a:pt x="779" y="1052"/>
                  <a:pt x="781" y="1042"/>
                </a:cubicBezTo>
                <a:cubicBezTo>
                  <a:pt x="781" y="1006"/>
                  <a:pt x="728" y="1001"/>
                  <a:pt x="766" y="963"/>
                </a:cubicBezTo>
                <a:cubicBezTo>
                  <a:pt x="757" y="954"/>
                  <a:pt x="737" y="937"/>
                  <a:pt x="726" y="931"/>
                </a:cubicBezTo>
                <a:cubicBezTo>
                  <a:pt x="725" y="930"/>
                  <a:pt x="724" y="929"/>
                  <a:pt x="724" y="929"/>
                </a:cubicBezTo>
                <a:cubicBezTo>
                  <a:pt x="691" y="929"/>
                  <a:pt x="659" y="927"/>
                  <a:pt x="627" y="925"/>
                </a:cubicBezTo>
                <a:cubicBezTo>
                  <a:pt x="625" y="922"/>
                  <a:pt x="623" y="920"/>
                  <a:pt x="621" y="917"/>
                </a:cubicBezTo>
                <a:cubicBezTo>
                  <a:pt x="603" y="902"/>
                  <a:pt x="583" y="876"/>
                  <a:pt x="570" y="856"/>
                </a:cubicBezTo>
                <a:cubicBezTo>
                  <a:pt x="562" y="800"/>
                  <a:pt x="562" y="740"/>
                  <a:pt x="562" y="683"/>
                </a:cubicBezTo>
                <a:cubicBezTo>
                  <a:pt x="589" y="640"/>
                  <a:pt x="661" y="561"/>
                  <a:pt x="698" y="506"/>
                </a:cubicBezTo>
                <a:cubicBezTo>
                  <a:pt x="718" y="505"/>
                  <a:pt x="739" y="501"/>
                  <a:pt x="760" y="500"/>
                </a:cubicBezTo>
                <a:cubicBezTo>
                  <a:pt x="760" y="498"/>
                  <a:pt x="766" y="499"/>
                  <a:pt x="770" y="499"/>
                </a:cubicBezTo>
                <a:cubicBezTo>
                  <a:pt x="774" y="506"/>
                  <a:pt x="780" y="515"/>
                  <a:pt x="786" y="527"/>
                </a:cubicBezTo>
                <a:cubicBezTo>
                  <a:pt x="788" y="527"/>
                  <a:pt x="791" y="541"/>
                  <a:pt x="787" y="541"/>
                </a:cubicBezTo>
                <a:cubicBezTo>
                  <a:pt x="785" y="554"/>
                  <a:pt x="785" y="554"/>
                  <a:pt x="786" y="556"/>
                </a:cubicBezTo>
                <a:cubicBezTo>
                  <a:pt x="800" y="556"/>
                  <a:pt x="828" y="581"/>
                  <a:pt x="843" y="585"/>
                </a:cubicBezTo>
                <a:cubicBezTo>
                  <a:pt x="847" y="577"/>
                  <a:pt x="858" y="558"/>
                  <a:pt x="864" y="554"/>
                </a:cubicBezTo>
                <a:cubicBezTo>
                  <a:pt x="865" y="552"/>
                  <a:pt x="865" y="551"/>
                  <a:pt x="866" y="550"/>
                </a:cubicBezTo>
                <a:cubicBezTo>
                  <a:pt x="867" y="550"/>
                  <a:pt x="867" y="550"/>
                  <a:pt x="868" y="550"/>
                </a:cubicBezTo>
                <a:cubicBezTo>
                  <a:pt x="869" y="551"/>
                  <a:pt x="869" y="552"/>
                  <a:pt x="870" y="553"/>
                </a:cubicBezTo>
                <a:cubicBezTo>
                  <a:pt x="871" y="553"/>
                  <a:pt x="886" y="571"/>
                  <a:pt x="888" y="575"/>
                </a:cubicBezTo>
                <a:cubicBezTo>
                  <a:pt x="911" y="579"/>
                  <a:pt x="933" y="583"/>
                  <a:pt x="958" y="583"/>
                </a:cubicBezTo>
                <a:cubicBezTo>
                  <a:pt x="958" y="582"/>
                  <a:pt x="958" y="581"/>
                  <a:pt x="959" y="580"/>
                </a:cubicBezTo>
                <a:cubicBezTo>
                  <a:pt x="960" y="580"/>
                  <a:pt x="966" y="566"/>
                  <a:pt x="967" y="565"/>
                </a:cubicBezTo>
                <a:cubicBezTo>
                  <a:pt x="967" y="557"/>
                  <a:pt x="963" y="511"/>
                  <a:pt x="961" y="509"/>
                </a:cubicBezTo>
                <a:cubicBezTo>
                  <a:pt x="957" y="517"/>
                  <a:pt x="953" y="527"/>
                  <a:pt x="951" y="538"/>
                </a:cubicBezTo>
                <a:cubicBezTo>
                  <a:pt x="949" y="545"/>
                  <a:pt x="945" y="555"/>
                  <a:pt x="942" y="565"/>
                </a:cubicBezTo>
                <a:cubicBezTo>
                  <a:pt x="941" y="565"/>
                  <a:pt x="941" y="565"/>
                  <a:pt x="939" y="562"/>
                </a:cubicBezTo>
                <a:cubicBezTo>
                  <a:pt x="938" y="558"/>
                  <a:pt x="934" y="552"/>
                  <a:pt x="932" y="545"/>
                </a:cubicBezTo>
                <a:cubicBezTo>
                  <a:pt x="930" y="545"/>
                  <a:pt x="928" y="537"/>
                  <a:pt x="928" y="536"/>
                </a:cubicBezTo>
                <a:cubicBezTo>
                  <a:pt x="921" y="527"/>
                  <a:pt x="915" y="513"/>
                  <a:pt x="910" y="507"/>
                </a:cubicBezTo>
                <a:cubicBezTo>
                  <a:pt x="907" y="497"/>
                  <a:pt x="900" y="492"/>
                  <a:pt x="899" y="487"/>
                </a:cubicBezTo>
                <a:cubicBezTo>
                  <a:pt x="899" y="487"/>
                  <a:pt x="898" y="487"/>
                  <a:pt x="898" y="487"/>
                </a:cubicBezTo>
                <a:cubicBezTo>
                  <a:pt x="898" y="490"/>
                  <a:pt x="899" y="495"/>
                  <a:pt x="900" y="499"/>
                </a:cubicBezTo>
                <a:cubicBezTo>
                  <a:pt x="904" y="518"/>
                  <a:pt x="908" y="540"/>
                  <a:pt x="911" y="563"/>
                </a:cubicBezTo>
                <a:cubicBezTo>
                  <a:pt x="903" y="551"/>
                  <a:pt x="889" y="543"/>
                  <a:pt x="881" y="529"/>
                </a:cubicBezTo>
                <a:cubicBezTo>
                  <a:pt x="863" y="518"/>
                  <a:pt x="862" y="477"/>
                  <a:pt x="857" y="457"/>
                </a:cubicBezTo>
                <a:cubicBezTo>
                  <a:pt x="851" y="451"/>
                  <a:pt x="850" y="449"/>
                  <a:pt x="849" y="445"/>
                </a:cubicBezTo>
                <a:cubicBezTo>
                  <a:pt x="843" y="442"/>
                  <a:pt x="842" y="434"/>
                  <a:pt x="838" y="433"/>
                </a:cubicBezTo>
                <a:cubicBezTo>
                  <a:pt x="834" y="416"/>
                  <a:pt x="813" y="406"/>
                  <a:pt x="808" y="390"/>
                </a:cubicBezTo>
                <a:cubicBezTo>
                  <a:pt x="808" y="390"/>
                  <a:pt x="807" y="389"/>
                  <a:pt x="806" y="389"/>
                </a:cubicBezTo>
                <a:cubicBezTo>
                  <a:pt x="804" y="391"/>
                  <a:pt x="803" y="394"/>
                  <a:pt x="801" y="396"/>
                </a:cubicBezTo>
                <a:cubicBezTo>
                  <a:pt x="803" y="401"/>
                  <a:pt x="815" y="424"/>
                  <a:pt x="819" y="425"/>
                </a:cubicBezTo>
                <a:cubicBezTo>
                  <a:pt x="820" y="430"/>
                  <a:pt x="826" y="434"/>
                  <a:pt x="829" y="444"/>
                </a:cubicBezTo>
                <a:cubicBezTo>
                  <a:pt x="834" y="444"/>
                  <a:pt x="839" y="465"/>
                  <a:pt x="844" y="467"/>
                </a:cubicBezTo>
                <a:cubicBezTo>
                  <a:pt x="838" y="473"/>
                  <a:pt x="837" y="489"/>
                  <a:pt x="832" y="497"/>
                </a:cubicBezTo>
                <a:cubicBezTo>
                  <a:pt x="829" y="507"/>
                  <a:pt x="827" y="510"/>
                  <a:pt x="824" y="518"/>
                </a:cubicBezTo>
                <a:cubicBezTo>
                  <a:pt x="824" y="518"/>
                  <a:pt x="823" y="518"/>
                  <a:pt x="823" y="518"/>
                </a:cubicBezTo>
                <a:cubicBezTo>
                  <a:pt x="820" y="498"/>
                  <a:pt x="814" y="482"/>
                  <a:pt x="811" y="463"/>
                </a:cubicBezTo>
                <a:cubicBezTo>
                  <a:pt x="810" y="463"/>
                  <a:pt x="810" y="463"/>
                  <a:pt x="810" y="463"/>
                </a:cubicBezTo>
                <a:cubicBezTo>
                  <a:pt x="810" y="453"/>
                  <a:pt x="793" y="440"/>
                  <a:pt x="789" y="437"/>
                </a:cubicBezTo>
                <a:cubicBezTo>
                  <a:pt x="781" y="428"/>
                  <a:pt x="769" y="420"/>
                  <a:pt x="766" y="414"/>
                </a:cubicBezTo>
                <a:cubicBezTo>
                  <a:pt x="765" y="414"/>
                  <a:pt x="765" y="414"/>
                  <a:pt x="764" y="414"/>
                </a:cubicBezTo>
                <a:cubicBezTo>
                  <a:pt x="760" y="422"/>
                  <a:pt x="744" y="434"/>
                  <a:pt x="744" y="441"/>
                </a:cubicBezTo>
                <a:cubicBezTo>
                  <a:pt x="739" y="437"/>
                  <a:pt x="734" y="433"/>
                  <a:pt x="729" y="429"/>
                </a:cubicBezTo>
                <a:cubicBezTo>
                  <a:pt x="704" y="464"/>
                  <a:pt x="677" y="500"/>
                  <a:pt x="651" y="536"/>
                </a:cubicBezTo>
                <a:cubicBezTo>
                  <a:pt x="646" y="531"/>
                  <a:pt x="648" y="529"/>
                  <a:pt x="646" y="526"/>
                </a:cubicBezTo>
                <a:cubicBezTo>
                  <a:pt x="639" y="490"/>
                  <a:pt x="627" y="455"/>
                  <a:pt x="621" y="422"/>
                </a:cubicBezTo>
                <a:cubicBezTo>
                  <a:pt x="626" y="422"/>
                  <a:pt x="632" y="423"/>
                  <a:pt x="637" y="423"/>
                </a:cubicBezTo>
                <a:cubicBezTo>
                  <a:pt x="637" y="424"/>
                  <a:pt x="671" y="425"/>
                  <a:pt x="677" y="425"/>
                </a:cubicBezTo>
                <a:cubicBezTo>
                  <a:pt x="679" y="419"/>
                  <a:pt x="679" y="419"/>
                  <a:pt x="680" y="414"/>
                </a:cubicBezTo>
                <a:cubicBezTo>
                  <a:pt x="680" y="413"/>
                  <a:pt x="680" y="413"/>
                  <a:pt x="681" y="413"/>
                </a:cubicBezTo>
                <a:cubicBezTo>
                  <a:pt x="683" y="407"/>
                  <a:pt x="685" y="400"/>
                  <a:pt x="685" y="395"/>
                </a:cubicBezTo>
                <a:cubicBezTo>
                  <a:pt x="678" y="385"/>
                  <a:pt x="668" y="378"/>
                  <a:pt x="665" y="370"/>
                </a:cubicBezTo>
                <a:cubicBezTo>
                  <a:pt x="668" y="370"/>
                  <a:pt x="669" y="366"/>
                  <a:pt x="674" y="365"/>
                </a:cubicBezTo>
                <a:cubicBezTo>
                  <a:pt x="676" y="361"/>
                  <a:pt x="675" y="360"/>
                  <a:pt x="679" y="359"/>
                </a:cubicBezTo>
                <a:cubicBezTo>
                  <a:pt x="679" y="355"/>
                  <a:pt x="696" y="343"/>
                  <a:pt x="698" y="342"/>
                </a:cubicBezTo>
                <a:cubicBezTo>
                  <a:pt x="704" y="341"/>
                  <a:pt x="709" y="340"/>
                  <a:pt x="715" y="340"/>
                </a:cubicBezTo>
                <a:cubicBezTo>
                  <a:pt x="715" y="339"/>
                  <a:pt x="715" y="338"/>
                  <a:pt x="716" y="338"/>
                </a:cubicBezTo>
                <a:cubicBezTo>
                  <a:pt x="719" y="338"/>
                  <a:pt x="724" y="331"/>
                  <a:pt x="726" y="327"/>
                </a:cubicBezTo>
                <a:cubicBezTo>
                  <a:pt x="733" y="322"/>
                  <a:pt x="736" y="317"/>
                  <a:pt x="743" y="311"/>
                </a:cubicBezTo>
                <a:cubicBezTo>
                  <a:pt x="743" y="311"/>
                  <a:pt x="743" y="310"/>
                  <a:pt x="744" y="310"/>
                </a:cubicBezTo>
                <a:cubicBezTo>
                  <a:pt x="745" y="310"/>
                  <a:pt x="746" y="308"/>
                  <a:pt x="746" y="307"/>
                </a:cubicBezTo>
                <a:cubicBezTo>
                  <a:pt x="741" y="301"/>
                  <a:pt x="737" y="290"/>
                  <a:pt x="736" y="286"/>
                </a:cubicBezTo>
                <a:cubicBezTo>
                  <a:pt x="736" y="286"/>
                  <a:pt x="735" y="285"/>
                  <a:pt x="734" y="285"/>
                </a:cubicBezTo>
                <a:cubicBezTo>
                  <a:pt x="734" y="284"/>
                  <a:pt x="734" y="284"/>
                  <a:pt x="734" y="283"/>
                </a:cubicBezTo>
                <a:cubicBezTo>
                  <a:pt x="736" y="282"/>
                  <a:pt x="737" y="282"/>
                  <a:pt x="739" y="281"/>
                </a:cubicBezTo>
                <a:cubicBezTo>
                  <a:pt x="739" y="278"/>
                  <a:pt x="745" y="278"/>
                  <a:pt x="750" y="276"/>
                </a:cubicBezTo>
                <a:cubicBezTo>
                  <a:pt x="751" y="277"/>
                  <a:pt x="752" y="278"/>
                  <a:pt x="753" y="278"/>
                </a:cubicBezTo>
                <a:cubicBezTo>
                  <a:pt x="753" y="281"/>
                  <a:pt x="759" y="283"/>
                  <a:pt x="761" y="290"/>
                </a:cubicBezTo>
                <a:cubicBezTo>
                  <a:pt x="762" y="290"/>
                  <a:pt x="763" y="290"/>
                  <a:pt x="764" y="291"/>
                </a:cubicBezTo>
                <a:cubicBezTo>
                  <a:pt x="764" y="292"/>
                  <a:pt x="765" y="293"/>
                  <a:pt x="765" y="294"/>
                </a:cubicBezTo>
                <a:cubicBezTo>
                  <a:pt x="768" y="294"/>
                  <a:pt x="771" y="294"/>
                  <a:pt x="774" y="294"/>
                </a:cubicBezTo>
                <a:cubicBezTo>
                  <a:pt x="774" y="293"/>
                  <a:pt x="774" y="293"/>
                  <a:pt x="774" y="292"/>
                </a:cubicBezTo>
                <a:cubicBezTo>
                  <a:pt x="778" y="293"/>
                  <a:pt x="781" y="293"/>
                  <a:pt x="784" y="294"/>
                </a:cubicBezTo>
                <a:cubicBezTo>
                  <a:pt x="820" y="295"/>
                  <a:pt x="820" y="295"/>
                  <a:pt x="821" y="294"/>
                </a:cubicBezTo>
                <a:cubicBezTo>
                  <a:pt x="820" y="289"/>
                  <a:pt x="820" y="283"/>
                  <a:pt x="820" y="278"/>
                </a:cubicBezTo>
                <a:cubicBezTo>
                  <a:pt x="825" y="278"/>
                  <a:pt x="831" y="273"/>
                  <a:pt x="838" y="275"/>
                </a:cubicBezTo>
                <a:cubicBezTo>
                  <a:pt x="838" y="271"/>
                  <a:pt x="862" y="267"/>
                  <a:pt x="868" y="266"/>
                </a:cubicBezTo>
                <a:cubicBezTo>
                  <a:pt x="868" y="265"/>
                  <a:pt x="867" y="264"/>
                  <a:pt x="867" y="263"/>
                </a:cubicBezTo>
                <a:cubicBezTo>
                  <a:pt x="866" y="262"/>
                  <a:pt x="865" y="262"/>
                  <a:pt x="864" y="262"/>
                </a:cubicBezTo>
                <a:cubicBezTo>
                  <a:pt x="862" y="256"/>
                  <a:pt x="860" y="257"/>
                  <a:pt x="858" y="256"/>
                </a:cubicBezTo>
                <a:cubicBezTo>
                  <a:pt x="857" y="255"/>
                  <a:pt x="857" y="254"/>
                  <a:pt x="857" y="254"/>
                </a:cubicBezTo>
                <a:cubicBezTo>
                  <a:pt x="830" y="259"/>
                  <a:pt x="827" y="260"/>
                  <a:pt x="824" y="260"/>
                </a:cubicBezTo>
                <a:cubicBezTo>
                  <a:pt x="822" y="256"/>
                  <a:pt x="820" y="255"/>
                  <a:pt x="819" y="253"/>
                </a:cubicBezTo>
                <a:cubicBezTo>
                  <a:pt x="816" y="251"/>
                  <a:pt x="813" y="246"/>
                  <a:pt x="812" y="245"/>
                </a:cubicBezTo>
                <a:cubicBezTo>
                  <a:pt x="812" y="245"/>
                  <a:pt x="811" y="245"/>
                  <a:pt x="810" y="245"/>
                </a:cubicBezTo>
                <a:cubicBezTo>
                  <a:pt x="809" y="242"/>
                  <a:pt x="809" y="240"/>
                  <a:pt x="808" y="238"/>
                </a:cubicBezTo>
                <a:cubicBezTo>
                  <a:pt x="813" y="233"/>
                  <a:pt x="819" y="229"/>
                  <a:pt x="825" y="226"/>
                </a:cubicBezTo>
                <a:cubicBezTo>
                  <a:pt x="820" y="223"/>
                  <a:pt x="813" y="218"/>
                  <a:pt x="812" y="216"/>
                </a:cubicBezTo>
                <a:cubicBezTo>
                  <a:pt x="810" y="215"/>
                  <a:pt x="809" y="215"/>
                  <a:pt x="807" y="214"/>
                </a:cubicBezTo>
                <a:cubicBezTo>
                  <a:pt x="800" y="218"/>
                  <a:pt x="798" y="230"/>
                  <a:pt x="791" y="235"/>
                </a:cubicBezTo>
                <a:cubicBezTo>
                  <a:pt x="787" y="242"/>
                  <a:pt x="787" y="242"/>
                  <a:pt x="787" y="243"/>
                </a:cubicBezTo>
                <a:cubicBezTo>
                  <a:pt x="790" y="244"/>
                  <a:pt x="796" y="251"/>
                  <a:pt x="802" y="252"/>
                </a:cubicBezTo>
                <a:cubicBezTo>
                  <a:pt x="803" y="259"/>
                  <a:pt x="804" y="266"/>
                  <a:pt x="805" y="274"/>
                </a:cubicBezTo>
                <a:cubicBezTo>
                  <a:pt x="805" y="274"/>
                  <a:pt x="806" y="274"/>
                  <a:pt x="807" y="274"/>
                </a:cubicBezTo>
                <a:cubicBezTo>
                  <a:pt x="807" y="275"/>
                  <a:pt x="807" y="277"/>
                  <a:pt x="807" y="278"/>
                </a:cubicBezTo>
                <a:cubicBezTo>
                  <a:pt x="797" y="280"/>
                  <a:pt x="788" y="282"/>
                  <a:pt x="779" y="284"/>
                </a:cubicBezTo>
                <a:cubicBezTo>
                  <a:pt x="779" y="284"/>
                  <a:pt x="779" y="285"/>
                  <a:pt x="779" y="286"/>
                </a:cubicBezTo>
                <a:cubicBezTo>
                  <a:pt x="777" y="285"/>
                  <a:pt x="775" y="285"/>
                  <a:pt x="773" y="285"/>
                </a:cubicBezTo>
                <a:cubicBezTo>
                  <a:pt x="773" y="286"/>
                  <a:pt x="773" y="286"/>
                  <a:pt x="773" y="287"/>
                </a:cubicBezTo>
                <a:cubicBezTo>
                  <a:pt x="772" y="287"/>
                  <a:pt x="772" y="287"/>
                  <a:pt x="771" y="287"/>
                </a:cubicBezTo>
                <a:cubicBezTo>
                  <a:pt x="770" y="285"/>
                  <a:pt x="770" y="282"/>
                  <a:pt x="769" y="280"/>
                </a:cubicBezTo>
                <a:cubicBezTo>
                  <a:pt x="769" y="280"/>
                  <a:pt x="768" y="280"/>
                  <a:pt x="768" y="280"/>
                </a:cubicBezTo>
                <a:cubicBezTo>
                  <a:pt x="766" y="274"/>
                  <a:pt x="761" y="266"/>
                  <a:pt x="758" y="265"/>
                </a:cubicBezTo>
                <a:cubicBezTo>
                  <a:pt x="746" y="265"/>
                  <a:pt x="733" y="266"/>
                  <a:pt x="720" y="266"/>
                </a:cubicBezTo>
                <a:cubicBezTo>
                  <a:pt x="720" y="256"/>
                  <a:pt x="719" y="244"/>
                  <a:pt x="720" y="236"/>
                </a:cubicBezTo>
                <a:cubicBezTo>
                  <a:pt x="724" y="232"/>
                  <a:pt x="735" y="215"/>
                  <a:pt x="740" y="213"/>
                </a:cubicBezTo>
                <a:cubicBezTo>
                  <a:pt x="740" y="202"/>
                  <a:pt x="757" y="199"/>
                  <a:pt x="760" y="190"/>
                </a:cubicBezTo>
                <a:cubicBezTo>
                  <a:pt x="766" y="188"/>
                  <a:pt x="767" y="187"/>
                  <a:pt x="776" y="189"/>
                </a:cubicBezTo>
                <a:cubicBezTo>
                  <a:pt x="786" y="187"/>
                  <a:pt x="797" y="188"/>
                  <a:pt x="809" y="188"/>
                </a:cubicBezTo>
                <a:cubicBezTo>
                  <a:pt x="809" y="184"/>
                  <a:pt x="880" y="206"/>
                  <a:pt x="902" y="212"/>
                </a:cubicBezTo>
                <a:cubicBezTo>
                  <a:pt x="901" y="216"/>
                  <a:pt x="900" y="221"/>
                  <a:pt x="900" y="226"/>
                </a:cubicBezTo>
                <a:cubicBezTo>
                  <a:pt x="888" y="226"/>
                  <a:pt x="878" y="219"/>
                  <a:pt x="868" y="220"/>
                </a:cubicBezTo>
                <a:cubicBezTo>
                  <a:pt x="870" y="221"/>
                  <a:pt x="871" y="222"/>
                  <a:pt x="873" y="222"/>
                </a:cubicBezTo>
                <a:cubicBezTo>
                  <a:pt x="873" y="224"/>
                  <a:pt x="893" y="239"/>
                  <a:pt x="900" y="239"/>
                </a:cubicBezTo>
                <a:cubicBezTo>
                  <a:pt x="906" y="234"/>
                  <a:pt x="914" y="230"/>
                  <a:pt x="921" y="227"/>
                </a:cubicBezTo>
                <a:cubicBezTo>
                  <a:pt x="924" y="225"/>
                  <a:pt x="928" y="224"/>
                  <a:pt x="932" y="222"/>
                </a:cubicBezTo>
                <a:cubicBezTo>
                  <a:pt x="932" y="219"/>
                  <a:pt x="960" y="227"/>
                  <a:pt x="966" y="227"/>
                </a:cubicBezTo>
                <a:cubicBezTo>
                  <a:pt x="960" y="224"/>
                  <a:pt x="958" y="222"/>
                  <a:pt x="956" y="219"/>
                </a:cubicBezTo>
                <a:cubicBezTo>
                  <a:pt x="948" y="216"/>
                  <a:pt x="945" y="213"/>
                  <a:pt x="941" y="210"/>
                </a:cubicBezTo>
                <a:cubicBezTo>
                  <a:pt x="932" y="207"/>
                  <a:pt x="932" y="206"/>
                  <a:pt x="929" y="202"/>
                </a:cubicBezTo>
                <a:cubicBezTo>
                  <a:pt x="938" y="191"/>
                  <a:pt x="948" y="197"/>
                  <a:pt x="964" y="203"/>
                </a:cubicBezTo>
                <a:cubicBezTo>
                  <a:pt x="964" y="203"/>
                  <a:pt x="964" y="203"/>
                  <a:pt x="964" y="204"/>
                </a:cubicBezTo>
                <a:cubicBezTo>
                  <a:pt x="956" y="204"/>
                  <a:pt x="956" y="204"/>
                  <a:pt x="948" y="202"/>
                </a:cubicBezTo>
                <a:cubicBezTo>
                  <a:pt x="947" y="204"/>
                  <a:pt x="947" y="207"/>
                  <a:pt x="946" y="210"/>
                </a:cubicBezTo>
                <a:cubicBezTo>
                  <a:pt x="951" y="212"/>
                  <a:pt x="951" y="213"/>
                  <a:pt x="957" y="217"/>
                </a:cubicBezTo>
                <a:cubicBezTo>
                  <a:pt x="964" y="220"/>
                  <a:pt x="971" y="223"/>
                  <a:pt x="978" y="226"/>
                </a:cubicBezTo>
                <a:cubicBezTo>
                  <a:pt x="983" y="230"/>
                  <a:pt x="985" y="232"/>
                  <a:pt x="995" y="236"/>
                </a:cubicBezTo>
                <a:cubicBezTo>
                  <a:pt x="993" y="229"/>
                  <a:pt x="989" y="230"/>
                  <a:pt x="987" y="229"/>
                </a:cubicBezTo>
                <a:cubicBezTo>
                  <a:pt x="987" y="224"/>
                  <a:pt x="990" y="225"/>
                  <a:pt x="991" y="221"/>
                </a:cubicBezTo>
                <a:cubicBezTo>
                  <a:pt x="1003" y="223"/>
                  <a:pt x="1018" y="231"/>
                  <a:pt x="1032" y="239"/>
                </a:cubicBezTo>
                <a:cubicBezTo>
                  <a:pt x="1033" y="238"/>
                  <a:pt x="1033" y="237"/>
                  <a:pt x="1034" y="236"/>
                </a:cubicBezTo>
                <a:cubicBezTo>
                  <a:pt x="1044" y="236"/>
                  <a:pt x="1047" y="248"/>
                  <a:pt x="1061" y="241"/>
                </a:cubicBezTo>
                <a:cubicBezTo>
                  <a:pt x="1073" y="241"/>
                  <a:pt x="1098" y="250"/>
                  <a:pt x="1114" y="258"/>
                </a:cubicBezTo>
                <a:cubicBezTo>
                  <a:pt x="1109" y="263"/>
                  <a:pt x="1104" y="267"/>
                  <a:pt x="1099" y="272"/>
                </a:cubicBezTo>
                <a:cubicBezTo>
                  <a:pt x="1113" y="282"/>
                  <a:pt x="1127" y="292"/>
                  <a:pt x="1140" y="301"/>
                </a:cubicBezTo>
                <a:cubicBezTo>
                  <a:pt x="1156" y="304"/>
                  <a:pt x="1172" y="306"/>
                  <a:pt x="1187" y="309"/>
                </a:cubicBezTo>
                <a:cubicBezTo>
                  <a:pt x="1189" y="309"/>
                  <a:pt x="1192" y="309"/>
                  <a:pt x="1194" y="309"/>
                </a:cubicBezTo>
                <a:cubicBezTo>
                  <a:pt x="1199" y="301"/>
                  <a:pt x="1203" y="296"/>
                  <a:pt x="1205" y="291"/>
                </a:cubicBezTo>
                <a:cubicBezTo>
                  <a:pt x="1181" y="256"/>
                  <a:pt x="1154" y="223"/>
                  <a:pt x="1124" y="193"/>
                </a:cubicBezTo>
                <a:cubicBezTo>
                  <a:pt x="1005" y="74"/>
                  <a:pt x="840" y="0"/>
                  <a:pt x="659" y="0"/>
                </a:cubicBezTo>
                <a:close/>
                <a:moveTo>
                  <a:pt x="1068" y="538"/>
                </a:moveTo>
                <a:cubicBezTo>
                  <a:pt x="1068" y="530"/>
                  <a:pt x="1058" y="469"/>
                  <a:pt x="1052" y="469"/>
                </a:cubicBezTo>
                <a:cubicBezTo>
                  <a:pt x="1051" y="463"/>
                  <a:pt x="1050" y="457"/>
                  <a:pt x="1049" y="451"/>
                </a:cubicBezTo>
                <a:cubicBezTo>
                  <a:pt x="1044" y="445"/>
                  <a:pt x="1052" y="437"/>
                  <a:pt x="1054" y="431"/>
                </a:cubicBezTo>
                <a:cubicBezTo>
                  <a:pt x="1056" y="433"/>
                  <a:pt x="1060" y="437"/>
                  <a:pt x="1064" y="443"/>
                </a:cubicBezTo>
                <a:cubicBezTo>
                  <a:pt x="1063" y="453"/>
                  <a:pt x="1059" y="465"/>
                  <a:pt x="1061" y="477"/>
                </a:cubicBezTo>
                <a:cubicBezTo>
                  <a:pt x="1072" y="493"/>
                  <a:pt x="1078" y="513"/>
                  <a:pt x="1085" y="531"/>
                </a:cubicBezTo>
                <a:cubicBezTo>
                  <a:pt x="1084" y="531"/>
                  <a:pt x="1082" y="532"/>
                  <a:pt x="1080" y="533"/>
                </a:cubicBezTo>
                <a:cubicBezTo>
                  <a:pt x="1080" y="533"/>
                  <a:pt x="1080" y="533"/>
                  <a:pt x="1080" y="534"/>
                </a:cubicBezTo>
                <a:cubicBezTo>
                  <a:pt x="1076" y="534"/>
                  <a:pt x="1076" y="534"/>
                  <a:pt x="1074" y="536"/>
                </a:cubicBezTo>
                <a:cubicBezTo>
                  <a:pt x="1073" y="536"/>
                  <a:pt x="1073" y="537"/>
                  <a:pt x="1073" y="537"/>
                </a:cubicBezTo>
                <a:cubicBezTo>
                  <a:pt x="1071" y="538"/>
                  <a:pt x="1070" y="538"/>
                  <a:pt x="1068" y="538"/>
                </a:cubicBezTo>
                <a:close/>
                <a:moveTo>
                  <a:pt x="1101" y="480"/>
                </a:moveTo>
                <a:cubicBezTo>
                  <a:pt x="1101" y="469"/>
                  <a:pt x="1094" y="461"/>
                  <a:pt x="1094" y="450"/>
                </a:cubicBezTo>
                <a:cubicBezTo>
                  <a:pt x="1096" y="450"/>
                  <a:pt x="1099" y="450"/>
                  <a:pt x="1102" y="449"/>
                </a:cubicBezTo>
                <a:cubicBezTo>
                  <a:pt x="1102" y="452"/>
                  <a:pt x="1103" y="454"/>
                  <a:pt x="1106" y="460"/>
                </a:cubicBezTo>
                <a:cubicBezTo>
                  <a:pt x="1111" y="479"/>
                  <a:pt x="1115" y="482"/>
                  <a:pt x="1101" y="480"/>
                </a:cubicBezTo>
                <a:close/>
                <a:moveTo>
                  <a:pt x="914" y="470"/>
                </a:moveTo>
                <a:cubicBezTo>
                  <a:pt x="911" y="458"/>
                  <a:pt x="906" y="450"/>
                  <a:pt x="905" y="437"/>
                </a:cubicBezTo>
                <a:cubicBezTo>
                  <a:pt x="909" y="424"/>
                  <a:pt x="917" y="412"/>
                  <a:pt x="919" y="399"/>
                </a:cubicBezTo>
                <a:cubicBezTo>
                  <a:pt x="924" y="401"/>
                  <a:pt x="932" y="413"/>
                  <a:pt x="937" y="421"/>
                </a:cubicBezTo>
                <a:cubicBezTo>
                  <a:pt x="938" y="422"/>
                  <a:pt x="939" y="423"/>
                  <a:pt x="940" y="425"/>
                </a:cubicBezTo>
                <a:cubicBezTo>
                  <a:pt x="952" y="425"/>
                  <a:pt x="952" y="425"/>
                  <a:pt x="956" y="424"/>
                </a:cubicBezTo>
                <a:cubicBezTo>
                  <a:pt x="955" y="420"/>
                  <a:pt x="954" y="417"/>
                  <a:pt x="952" y="405"/>
                </a:cubicBezTo>
                <a:cubicBezTo>
                  <a:pt x="957" y="406"/>
                  <a:pt x="962" y="408"/>
                  <a:pt x="970" y="411"/>
                </a:cubicBezTo>
                <a:cubicBezTo>
                  <a:pt x="978" y="421"/>
                  <a:pt x="987" y="452"/>
                  <a:pt x="998" y="457"/>
                </a:cubicBezTo>
                <a:cubicBezTo>
                  <a:pt x="998" y="458"/>
                  <a:pt x="998" y="459"/>
                  <a:pt x="998" y="460"/>
                </a:cubicBezTo>
                <a:cubicBezTo>
                  <a:pt x="993" y="460"/>
                  <a:pt x="991" y="458"/>
                  <a:pt x="990" y="458"/>
                </a:cubicBezTo>
                <a:cubicBezTo>
                  <a:pt x="970" y="455"/>
                  <a:pt x="954" y="446"/>
                  <a:pt x="933" y="446"/>
                </a:cubicBezTo>
                <a:cubicBezTo>
                  <a:pt x="927" y="451"/>
                  <a:pt x="920" y="467"/>
                  <a:pt x="914" y="470"/>
                </a:cubicBezTo>
                <a:close/>
                <a:moveTo>
                  <a:pt x="568" y="241"/>
                </a:moveTo>
                <a:cubicBezTo>
                  <a:pt x="565" y="228"/>
                  <a:pt x="550" y="219"/>
                  <a:pt x="548" y="211"/>
                </a:cubicBezTo>
                <a:cubicBezTo>
                  <a:pt x="565" y="208"/>
                  <a:pt x="584" y="200"/>
                  <a:pt x="602" y="201"/>
                </a:cubicBezTo>
                <a:cubicBezTo>
                  <a:pt x="609" y="205"/>
                  <a:pt x="614" y="208"/>
                  <a:pt x="620" y="213"/>
                </a:cubicBezTo>
                <a:cubicBezTo>
                  <a:pt x="601" y="221"/>
                  <a:pt x="587" y="233"/>
                  <a:pt x="568" y="241"/>
                </a:cubicBezTo>
                <a:close/>
                <a:moveTo>
                  <a:pt x="655" y="333"/>
                </a:moveTo>
                <a:cubicBezTo>
                  <a:pt x="655" y="327"/>
                  <a:pt x="663" y="314"/>
                  <a:pt x="666" y="306"/>
                </a:cubicBezTo>
                <a:cubicBezTo>
                  <a:pt x="666" y="306"/>
                  <a:pt x="666" y="306"/>
                  <a:pt x="667" y="306"/>
                </a:cubicBezTo>
                <a:cubicBezTo>
                  <a:pt x="667" y="305"/>
                  <a:pt x="667" y="304"/>
                  <a:pt x="667" y="303"/>
                </a:cubicBezTo>
                <a:cubicBezTo>
                  <a:pt x="662" y="300"/>
                  <a:pt x="656" y="293"/>
                  <a:pt x="655" y="292"/>
                </a:cubicBezTo>
                <a:cubicBezTo>
                  <a:pt x="648" y="288"/>
                  <a:pt x="641" y="278"/>
                  <a:pt x="640" y="274"/>
                </a:cubicBezTo>
                <a:cubicBezTo>
                  <a:pt x="647" y="268"/>
                  <a:pt x="654" y="262"/>
                  <a:pt x="661" y="256"/>
                </a:cubicBezTo>
                <a:cubicBezTo>
                  <a:pt x="667" y="270"/>
                  <a:pt x="670" y="285"/>
                  <a:pt x="686" y="293"/>
                </a:cubicBezTo>
                <a:cubicBezTo>
                  <a:pt x="687" y="294"/>
                  <a:pt x="698" y="304"/>
                  <a:pt x="701" y="304"/>
                </a:cubicBezTo>
                <a:cubicBezTo>
                  <a:pt x="700" y="314"/>
                  <a:pt x="700" y="323"/>
                  <a:pt x="700" y="333"/>
                </a:cubicBezTo>
                <a:cubicBezTo>
                  <a:pt x="685" y="333"/>
                  <a:pt x="670" y="333"/>
                  <a:pt x="655" y="333"/>
                </a:cubicBezTo>
                <a:close/>
                <a:moveTo>
                  <a:pt x="627" y="339"/>
                </a:moveTo>
                <a:cubicBezTo>
                  <a:pt x="627" y="338"/>
                  <a:pt x="609" y="322"/>
                  <a:pt x="606" y="318"/>
                </a:cubicBezTo>
                <a:cubicBezTo>
                  <a:pt x="608" y="310"/>
                  <a:pt x="618" y="293"/>
                  <a:pt x="624" y="287"/>
                </a:cubicBezTo>
                <a:cubicBezTo>
                  <a:pt x="630" y="289"/>
                  <a:pt x="642" y="308"/>
                  <a:pt x="646" y="315"/>
                </a:cubicBezTo>
                <a:cubicBezTo>
                  <a:pt x="642" y="323"/>
                  <a:pt x="633" y="332"/>
                  <a:pt x="627" y="339"/>
                </a:cubicBezTo>
                <a:close/>
                <a:moveTo>
                  <a:pt x="790" y="502"/>
                </a:moveTo>
                <a:cubicBezTo>
                  <a:pt x="792" y="498"/>
                  <a:pt x="799" y="470"/>
                  <a:pt x="802" y="470"/>
                </a:cubicBezTo>
                <a:cubicBezTo>
                  <a:pt x="805" y="487"/>
                  <a:pt x="809" y="499"/>
                  <a:pt x="813" y="515"/>
                </a:cubicBezTo>
                <a:cubicBezTo>
                  <a:pt x="807" y="515"/>
                  <a:pt x="797" y="502"/>
                  <a:pt x="790" y="502"/>
                </a:cubicBezTo>
                <a:close/>
                <a:moveTo>
                  <a:pt x="161" y="674"/>
                </a:moveTo>
                <a:cubicBezTo>
                  <a:pt x="160" y="661"/>
                  <a:pt x="160" y="649"/>
                  <a:pt x="160" y="637"/>
                </a:cubicBezTo>
                <a:cubicBezTo>
                  <a:pt x="160" y="637"/>
                  <a:pt x="161" y="637"/>
                  <a:pt x="161" y="637"/>
                </a:cubicBezTo>
                <a:cubicBezTo>
                  <a:pt x="163" y="655"/>
                  <a:pt x="172" y="673"/>
                  <a:pt x="177" y="691"/>
                </a:cubicBezTo>
                <a:cubicBezTo>
                  <a:pt x="173" y="691"/>
                  <a:pt x="163" y="684"/>
                  <a:pt x="161" y="674"/>
                </a:cubicBezTo>
                <a:close/>
                <a:moveTo>
                  <a:pt x="162" y="740"/>
                </a:moveTo>
                <a:cubicBezTo>
                  <a:pt x="162" y="737"/>
                  <a:pt x="136" y="726"/>
                  <a:pt x="132" y="723"/>
                </a:cubicBezTo>
                <a:cubicBezTo>
                  <a:pt x="132" y="711"/>
                  <a:pt x="133" y="699"/>
                  <a:pt x="133" y="687"/>
                </a:cubicBezTo>
                <a:cubicBezTo>
                  <a:pt x="144" y="692"/>
                  <a:pt x="154" y="705"/>
                  <a:pt x="165" y="708"/>
                </a:cubicBezTo>
                <a:cubicBezTo>
                  <a:pt x="164" y="713"/>
                  <a:pt x="162" y="731"/>
                  <a:pt x="164" y="740"/>
                </a:cubicBezTo>
                <a:cubicBezTo>
                  <a:pt x="163" y="740"/>
                  <a:pt x="162" y="740"/>
                  <a:pt x="162" y="740"/>
                </a:cubicBezTo>
                <a:close/>
                <a:moveTo>
                  <a:pt x="237" y="796"/>
                </a:moveTo>
                <a:cubicBezTo>
                  <a:pt x="237" y="794"/>
                  <a:pt x="183" y="750"/>
                  <a:pt x="178" y="750"/>
                </a:cubicBezTo>
                <a:cubicBezTo>
                  <a:pt x="178" y="741"/>
                  <a:pt x="178" y="731"/>
                  <a:pt x="180" y="724"/>
                </a:cubicBezTo>
                <a:cubicBezTo>
                  <a:pt x="196" y="724"/>
                  <a:pt x="237" y="774"/>
                  <a:pt x="250" y="788"/>
                </a:cubicBezTo>
                <a:cubicBezTo>
                  <a:pt x="245" y="789"/>
                  <a:pt x="244" y="795"/>
                  <a:pt x="237" y="796"/>
                </a:cubicBezTo>
                <a:close/>
                <a:moveTo>
                  <a:pt x="1253" y="902"/>
                </a:moveTo>
                <a:cubicBezTo>
                  <a:pt x="1252" y="902"/>
                  <a:pt x="1252" y="902"/>
                  <a:pt x="1252" y="901"/>
                </a:cubicBezTo>
                <a:cubicBezTo>
                  <a:pt x="1258" y="889"/>
                  <a:pt x="1265" y="877"/>
                  <a:pt x="1272" y="865"/>
                </a:cubicBezTo>
                <a:cubicBezTo>
                  <a:pt x="1274" y="861"/>
                  <a:pt x="1275" y="857"/>
                  <a:pt x="1277" y="853"/>
                </a:cubicBezTo>
                <a:cubicBezTo>
                  <a:pt x="1278" y="854"/>
                  <a:pt x="1278" y="855"/>
                  <a:pt x="1279" y="856"/>
                </a:cubicBezTo>
                <a:cubicBezTo>
                  <a:pt x="1279" y="859"/>
                  <a:pt x="1259" y="899"/>
                  <a:pt x="1253" y="902"/>
                </a:cubicBezTo>
                <a:close/>
                <a:moveTo>
                  <a:pt x="1242" y="905"/>
                </a:moveTo>
                <a:cubicBezTo>
                  <a:pt x="1242" y="904"/>
                  <a:pt x="1242" y="904"/>
                  <a:pt x="1242" y="903"/>
                </a:cubicBezTo>
                <a:cubicBezTo>
                  <a:pt x="1241" y="903"/>
                  <a:pt x="1239" y="902"/>
                  <a:pt x="1238" y="901"/>
                </a:cubicBezTo>
                <a:cubicBezTo>
                  <a:pt x="1241" y="891"/>
                  <a:pt x="1246" y="882"/>
                  <a:pt x="1248" y="873"/>
                </a:cubicBezTo>
                <a:cubicBezTo>
                  <a:pt x="1257" y="855"/>
                  <a:pt x="1267" y="836"/>
                  <a:pt x="1277" y="820"/>
                </a:cubicBezTo>
                <a:cubicBezTo>
                  <a:pt x="1276" y="827"/>
                  <a:pt x="1274" y="833"/>
                  <a:pt x="1273" y="839"/>
                </a:cubicBezTo>
                <a:cubicBezTo>
                  <a:pt x="1274" y="840"/>
                  <a:pt x="1274" y="841"/>
                  <a:pt x="1275" y="843"/>
                </a:cubicBezTo>
                <a:cubicBezTo>
                  <a:pt x="1274" y="846"/>
                  <a:pt x="1272" y="849"/>
                  <a:pt x="1271" y="852"/>
                </a:cubicBezTo>
                <a:cubicBezTo>
                  <a:pt x="1275" y="861"/>
                  <a:pt x="1251" y="895"/>
                  <a:pt x="1245" y="904"/>
                </a:cubicBezTo>
                <a:cubicBezTo>
                  <a:pt x="1244" y="904"/>
                  <a:pt x="1243" y="904"/>
                  <a:pt x="1242" y="905"/>
                </a:cubicBezTo>
                <a:close/>
                <a:moveTo>
                  <a:pt x="920" y="1100"/>
                </a:moveTo>
                <a:cubicBezTo>
                  <a:pt x="926" y="1098"/>
                  <a:pt x="939" y="1079"/>
                  <a:pt x="940" y="1075"/>
                </a:cubicBezTo>
                <a:cubicBezTo>
                  <a:pt x="954" y="1062"/>
                  <a:pt x="974" y="1053"/>
                  <a:pt x="986" y="1038"/>
                </a:cubicBezTo>
                <a:cubicBezTo>
                  <a:pt x="989" y="1040"/>
                  <a:pt x="992" y="1042"/>
                  <a:pt x="994" y="1045"/>
                </a:cubicBezTo>
                <a:cubicBezTo>
                  <a:pt x="960" y="1067"/>
                  <a:pt x="960" y="1156"/>
                  <a:pt x="920" y="1100"/>
                </a:cubicBezTo>
                <a:close/>
              </a:path>
            </a:pathLst>
          </a:custGeom>
          <a:solidFill>
            <a:schemeClr val="tx2"/>
          </a:solidFill>
          <a:ln>
            <a:noFill/>
          </a:ln>
        </p:spPr>
        <p:txBody>
          <a:bodyPr/>
          <a:lstStyle/>
          <a:p>
            <a:pPr indent="0" defTabSz="914377">
              <a:lnSpc>
                <a:spcPct val="100000"/>
              </a:lnSpc>
              <a:defRPr/>
            </a:pPr>
            <a:endParaRPr lang="en-US" sz="1800">
              <a:solidFill>
                <a:prstClr val="black"/>
              </a:solidFill>
              <a:latin typeface="Arial"/>
              <a:cs typeface="Arial"/>
              <a:sym typeface="Arial"/>
            </a:endParaRPr>
          </a:p>
        </p:txBody>
      </p:sp>
      <p:sp>
        <p:nvSpPr>
          <p:cNvPr id="3" name="Slide Number Placeholder 2">
            <a:extLst>
              <a:ext uri="{FF2B5EF4-FFF2-40B4-BE49-F238E27FC236}">
                <a16:creationId xmlns:a16="http://schemas.microsoft.com/office/drawing/2014/main" id="{54EE07D5-4957-490D-BFEE-D81F9F0BA2FC}"/>
              </a:ext>
            </a:extLst>
          </p:cNvPr>
          <p:cNvSpPr>
            <a:spLocks noGrp="1"/>
          </p:cNvSpPr>
          <p:nvPr>
            <p:ph type="sldNum" sz="quarter" idx="12"/>
          </p:nvPr>
        </p:nvSpPr>
        <p:spPr/>
        <p:txBody>
          <a:bodyPr/>
          <a:lstStyle/>
          <a:p>
            <a:pPr indent="0" defTabSz="914377">
              <a:lnSpc>
                <a:spcPct val="100000"/>
              </a:lnSpc>
              <a:defRPr/>
            </a:pPr>
            <a:fld id="{AD794642-CA53-41FB-9828-DCB7B578655C}" type="slidenum">
              <a:rPr lang="en-US" sz="1333">
                <a:solidFill>
                  <a:srgbClr val="1C6D7D"/>
                </a:solidFill>
                <a:latin typeface="Arial"/>
                <a:cs typeface="Arial"/>
                <a:sym typeface="Arial"/>
              </a:rPr>
              <a:pPr indent="0" defTabSz="914377">
                <a:lnSpc>
                  <a:spcPct val="100000"/>
                </a:lnSpc>
                <a:defRPr/>
              </a:pPr>
              <a:t>11</a:t>
            </a:fld>
            <a:endParaRPr lang="en-US" sz="1333">
              <a:solidFill>
                <a:srgbClr val="1C6D7D"/>
              </a:solidFill>
              <a:latin typeface="Arial"/>
              <a:cs typeface="Arial"/>
              <a:sym typeface="Arial"/>
            </a:endParaRPr>
          </a:p>
        </p:txBody>
      </p:sp>
      <p:pic>
        <p:nvPicPr>
          <p:cNvPr id="11" name="Graphic 10" descr="Comment Add with solid fill">
            <a:extLst>
              <a:ext uri="{FF2B5EF4-FFF2-40B4-BE49-F238E27FC236}">
                <a16:creationId xmlns:a16="http://schemas.microsoft.com/office/drawing/2014/main" id="{BF58F975-A293-4014-89B9-EFA82BC90C2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64028" y="4484115"/>
            <a:ext cx="618427" cy="618427"/>
          </a:xfrm>
          <a:prstGeom prst="rect">
            <a:avLst/>
          </a:prstGeom>
        </p:spPr>
      </p:pic>
      <p:pic>
        <p:nvPicPr>
          <p:cNvPr id="15" name="Graphic 14" descr="Fingerprint with solid fill">
            <a:extLst>
              <a:ext uri="{FF2B5EF4-FFF2-40B4-BE49-F238E27FC236}">
                <a16:creationId xmlns:a16="http://schemas.microsoft.com/office/drawing/2014/main" id="{E8324C5C-570E-47AC-A174-1383FDA26A4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06064" y="2671285"/>
            <a:ext cx="534355" cy="534355"/>
          </a:xfrm>
          <a:prstGeom prst="rect">
            <a:avLst/>
          </a:prstGeom>
        </p:spPr>
      </p:pic>
      <p:sp>
        <p:nvSpPr>
          <p:cNvPr id="58" name="Title 4">
            <a:extLst>
              <a:ext uri="{FF2B5EF4-FFF2-40B4-BE49-F238E27FC236}">
                <a16:creationId xmlns:a16="http://schemas.microsoft.com/office/drawing/2014/main" id="{22EB8039-48B0-2247-A550-93054D834844}"/>
              </a:ext>
            </a:extLst>
          </p:cNvPr>
          <p:cNvSpPr>
            <a:spLocks noGrp="1"/>
          </p:cNvSpPr>
          <p:nvPr>
            <p:ph type="title"/>
          </p:nvPr>
        </p:nvSpPr>
        <p:spPr>
          <a:xfrm>
            <a:off x="504000" y="403200"/>
            <a:ext cx="11084400" cy="493200"/>
          </a:xfrm>
        </p:spPr>
        <p:txBody>
          <a:bodyPr>
            <a:normAutofit/>
          </a:bodyPr>
          <a:lstStyle/>
          <a:p>
            <a:r>
              <a:rPr lang="en-US"/>
              <a:t>5 principles to consider for sustainability messages in particular</a:t>
            </a:r>
          </a:p>
        </p:txBody>
      </p:sp>
    </p:spTree>
    <p:extLst>
      <p:ext uri="{BB962C8B-B14F-4D97-AF65-F5344CB8AC3E}">
        <p14:creationId xmlns:p14="http://schemas.microsoft.com/office/powerpoint/2010/main" val="4035451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CE68C357-5384-4463-8C3F-658B7AE545C5}"/>
              </a:ext>
            </a:extLst>
          </p:cNvPr>
          <p:cNvSpPr/>
          <p:nvPr/>
        </p:nvSpPr>
        <p:spPr>
          <a:xfrm>
            <a:off x="1" y="0"/>
            <a:ext cx="11120284" cy="6858000"/>
          </a:xfrm>
          <a:custGeom>
            <a:avLst/>
            <a:gdLst>
              <a:gd name="connsiteX0" fmla="*/ 0 w 11120284"/>
              <a:gd name="connsiteY0" fmla="*/ 0 h 6858000"/>
              <a:gd name="connsiteX1" fmla="*/ 10372603 w 11120284"/>
              <a:gd name="connsiteY1" fmla="*/ 0 h 6858000"/>
              <a:gd name="connsiteX2" fmla="*/ 10378885 w 11120284"/>
              <a:gd name="connsiteY2" fmla="*/ 13897 h 6858000"/>
              <a:gd name="connsiteX3" fmla="*/ 11120284 w 11120284"/>
              <a:gd name="connsiteY3" fmla="*/ 3686175 h 6858000"/>
              <a:gd name="connsiteX4" fmla="*/ 10696134 w 11120284"/>
              <a:gd name="connsiteY4" fmla="*/ 6491665 h 6858000"/>
              <a:gd name="connsiteX5" fmla="*/ 10572180 w 11120284"/>
              <a:gd name="connsiteY5" fmla="*/ 6858000 h 6858000"/>
              <a:gd name="connsiteX6" fmla="*/ 0 w 1112028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0284" h="6858000">
                <a:moveTo>
                  <a:pt x="0" y="0"/>
                </a:moveTo>
                <a:lnTo>
                  <a:pt x="10372603" y="0"/>
                </a:lnTo>
                <a:lnTo>
                  <a:pt x="10378885" y="13897"/>
                </a:lnTo>
                <a:cubicBezTo>
                  <a:pt x="10856290" y="1142608"/>
                  <a:pt x="11120284" y="2383562"/>
                  <a:pt x="11120284" y="3686175"/>
                </a:cubicBezTo>
                <a:cubicBezTo>
                  <a:pt x="11120284" y="4663135"/>
                  <a:pt x="10971787" y="5605412"/>
                  <a:pt x="10696134" y="6491665"/>
                </a:cubicBezTo>
                <a:lnTo>
                  <a:pt x="10572180" y="6858000"/>
                </a:lnTo>
                <a:lnTo>
                  <a:pt x="0" y="6858000"/>
                </a:lnTo>
                <a:close/>
              </a:path>
            </a:pathLst>
          </a:custGeom>
          <a:solidFill>
            <a:schemeClr val="accent2">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33" name="Freeform: Shape 32">
            <a:extLst>
              <a:ext uri="{FF2B5EF4-FFF2-40B4-BE49-F238E27FC236}">
                <a16:creationId xmlns:a16="http://schemas.microsoft.com/office/drawing/2014/main" id="{2B95CDAD-C1E4-4D93-857D-0D67545C5FDF}"/>
              </a:ext>
            </a:extLst>
          </p:cNvPr>
          <p:cNvSpPr/>
          <p:nvPr/>
        </p:nvSpPr>
        <p:spPr>
          <a:xfrm>
            <a:off x="0" y="0"/>
            <a:ext cx="9753600" cy="6858000"/>
          </a:xfrm>
          <a:custGeom>
            <a:avLst/>
            <a:gdLst>
              <a:gd name="connsiteX0" fmla="*/ 0 w 9753600"/>
              <a:gd name="connsiteY0" fmla="*/ 0 h 6858000"/>
              <a:gd name="connsiteX1" fmla="*/ 8858479 w 9753600"/>
              <a:gd name="connsiteY1" fmla="*/ 0 h 6858000"/>
              <a:gd name="connsiteX2" fmla="*/ 8960447 w 9753600"/>
              <a:gd name="connsiteY2" fmla="*/ 199091 h 6858000"/>
              <a:gd name="connsiteX3" fmla="*/ 9753600 w 9753600"/>
              <a:gd name="connsiteY3" fmla="*/ 3686175 h 6858000"/>
              <a:gd name="connsiteX4" fmla="*/ 9121521 w 9753600"/>
              <a:gd name="connsiteY4" fmla="*/ 6816974 h 6858000"/>
              <a:gd name="connsiteX5" fmla="*/ 9102973 w 9753600"/>
              <a:gd name="connsiteY5" fmla="*/ 6858000 h 6858000"/>
              <a:gd name="connsiteX6" fmla="*/ 0 w 97536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600" h="6858000">
                <a:moveTo>
                  <a:pt x="0" y="0"/>
                </a:moveTo>
                <a:lnTo>
                  <a:pt x="8858479" y="0"/>
                </a:lnTo>
                <a:lnTo>
                  <a:pt x="8960447" y="199091"/>
                </a:lnTo>
                <a:cubicBezTo>
                  <a:pt x="9468748" y="1253986"/>
                  <a:pt x="9753600" y="2436815"/>
                  <a:pt x="9753600" y="3686175"/>
                </a:cubicBezTo>
                <a:cubicBezTo>
                  <a:pt x="9753600" y="4796717"/>
                  <a:pt x="9528532" y="5854692"/>
                  <a:pt x="9121521" y="6816974"/>
                </a:cubicBezTo>
                <a:lnTo>
                  <a:pt x="9102973" y="6858000"/>
                </a:lnTo>
                <a:lnTo>
                  <a:pt x="0" y="6858000"/>
                </a:lnTo>
                <a:close/>
              </a:path>
            </a:pathLst>
          </a:cu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30" name="Freeform: Shape 29">
            <a:extLst>
              <a:ext uri="{FF2B5EF4-FFF2-40B4-BE49-F238E27FC236}">
                <a16:creationId xmlns:a16="http://schemas.microsoft.com/office/drawing/2014/main" id="{2E3EBF30-A396-449F-986D-17A5DE9F6CD1}"/>
              </a:ext>
            </a:extLst>
          </p:cNvPr>
          <p:cNvSpPr/>
          <p:nvPr/>
        </p:nvSpPr>
        <p:spPr>
          <a:xfrm>
            <a:off x="0" y="0"/>
            <a:ext cx="5969000" cy="6858000"/>
          </a:xfrm>
          <a:custGeom>
            <a:avLst/>
            <a:gdLst>
              <a:gd name="connsiteX0" fmla="*/ 0 w 5969000"/>
              <a:gd name="connsiteY0" fmla="*/ 0 h 6858000"/>
              <a:gd name="connsiteX1" fmla="*/ 3809914 w 5969000"/>
              <a:gd name="connsiteY1" fmla="*/ 0 h 6858000"/>
              <a:gd name="connsiteX2" fmla="*/ 3933964 w 5969000"/>
              <a:gd name="connsiteY2" fmla="*/ 71327 h 6858000"/>
              <a:gd name="connsiteX3" fmla="*/ 5969000 w 5969000"/>
              <a:gd name="connsiteY3" fmla="*/ 3686175 h 6858000"/>
              <a:gd name="connsiteX4" fmla="*/ 4731008 w 5969000"/>
              <a:gd name="connsiteY4" fmla="*/ 6674954 h 6858000"/>
              <a:gd name="connsiteX5" fmla="*/ 4529607 w 5969000"/>
              <a:gd name="connsiteY5" fmla="*/ 6858000 h 6858000"/>
              <a:gd name="connsiteX6" fmla="*/ 0 w 5969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9000" h="6858000">
                <a:moveTo>
                  <a:pt x="0" y="0"/>
                </a:moveTo>
                <a:lnTo>
                  <a:pt x="3809914" y="0"/>
                </a:lnTo>
                <a:lnTo>
                  <a:pt x="3933964" y="71327"/>
                </a:lnTo>
                <a:cubicBezTo>
                  <a:pt x="5154016" y="812649"/>
                  <a:pt x="5969000" y="2154237"/>
                  <a:pt x="5969000" y="3686175"/>
                </a:cubicBezTo>
                <a:cubicBezTo>
                  <a:pt x="5969000" y="4853366"/>
                  <a:pt x="5495903" y="5910059"/>
                  <a:pt x="4731008" y="6674954"/>
                </a:cubicBezTo>
                <a:lnTo>
                  <a:pt x="4529607" y="6858000"/>
                </a:lnTo>
                <a:lnTo>
                  <a:pt x="0" y="6858000"/>
                </a:lnTo>
                <a:close/>
              </a:path>
            </a:pathLst>
          </a:cu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28" name="Freeform: Shape 27">
            <a:extLst>
              <a:ext uri="{FF2B5EF4-FFF2-40B4-BE49-F238E27FC236}">
                <a16:creationId xmlns:a16="http://schemas.microsoft.com/office/drawing/2014/main" id="{8ED68B2B-45E7-4262-9607-E4FF13130B59}"/>
              </a:ext>
            </a:extLst>
          </p:cNvPr>
          <p:cNvSpPr/>
          <p:nvPr/>
        </p:nvSpPr>
        <p:spPr>
          <a:xfrm>
            <a:off x="1" y="1509485"/>
            <a:ext cx="3948339" cy="4353379"/>
          </a:xfrm>
          <a:custGeom>
            <a:avLst/>
            <a:gdLst>
              <a:gd name="connsiteX0" fmla="*/ 1771650 w 3948339"/>
              <a:gd name="connsiteY0" fmla="*/ 0 h 4353378"/>
              <a:gd name="connsiteX1" fmla="*/ 3948339 w 3948339"/>
              <a:gd name="connsiteY1" fmla="*/ 2176689 h 4353378"/>
              <a:gd name="connsiteX2" fmla="*/ 1771650 w 3948339"/>
              <a:gd name="connsiteY2" fmla="*/ 4353378 h 4353378"/>
              <a:gd name="connsiteX3" fmla="*/ 92011 w 3948339"/>
              <a:gd name="connsiteY3" fmla="*/ 3561265 h 4353378"/>
              <a:gd name="connsiteX4" fmla="*/ 0 w 3948339"/>
              <a:gd name="connsiteY4" fmla="*/ 3438221 h 4353378"/>
              <a:gd name="connsiteX5" fmla="*/ 0 w 3948339"/>
              <a:gd name="connsiteY5" fmla="*/ 915157 h 4353378"/>
              <a:gd name="connsiteX6" fmla="*/ 92011 w 3948339"/>
              <a:gd name="connsiteY6" fmla="*/ 792113 h 4353378"/>
              <a:gd name="connsiteX7" fmla="*/ 1771650 w 3948339"/>
              <a:gd name="connsiteY7" fmla="*/ 0 h 435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8339" h="4353378">
                <a:moveTo>
                  <a:pt x="1771650" y="0"/>
                </a:moveTo>
                <a:cubicBezTo>
                  <a:pt x="2973802" y="0"/>
                  <a:pt x="3948339" y="974537"/>
                  <a:pt x="3948339" y="2176689"/>
                </a:cubicBezTo>
                <a:cubicBezTo>
                  <a:pt x="3948339" y="3378841"/>
                  <a:pt x="2973802" y="4353378"/>
                  <a:pt x="1771650" y="4353378"/>
                </a:cubicBezTo>
                <a:cubicBezTo>
                  <a:pt x="1095440" y="4353378"/>
                  <a:pt x="491248" y="4045029"/>
                  <a:pt x="92011" y="3561265"/>
                </a:cubicBezTo>
                <a:lnTo>
                  <a:pt x="0" y="3438221"/>
                </a:lnTo>
                <a:lnTo>
                  <a:pt x="0" y="915157"/>
                </a:lnTo>
                <a:lnTo>
                  <a:pt x="92011" y="792113"/>
                </a:lnTo>
                <a:cubicBezTo>
                  <a:pt x="491248" y="308350"/>
                  <a:pt x="1095440" y="0"/>
                  <a:pt x="1771650"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3" name="Title 2">
            <a:extLst>
              <a:ext uri="{FF2B5EF4-FFF2-40B4-BE49-F238E27FC236}">
                <a16:creationId xmlns:a16="http://schemas.microsoft.com/office/drawing/2014/main" id="{6F8672BB-B492-4381-BCDF-1C0133B1D401}"/>
              </a:ext>
            </a:extLst>
          </p:cNvPr>
          <p:cNvSpPr>
            <a:spLocks noGrp="1"/>
          </p:cNvSpPr>
          <p:nvPr>
            <p:ph type="title"/>
          </p:nvPr>
        </p:nvSpPr>
        <p:spPr>
          <a:xfrm>
            <a:off x="504001" y="403200"/>
            <a:ext cx="11040300" cy="972000"/>
          </a:xfrm>
        </p:spPr>
        <p:txBody>
          <a:bodyPr/>
          <a:lstStyle/>
          <a:p>
            <a:r>
              <a:rPr lang="en-US"/>
              <a:t>Consumers relate sustainability most closely to health and price. But it can also ladder up further to quality and taste</a:t>
            </a:r>
          </a:p>
        </p:txBody>
      </p:sp>
      <p:sp>
        <p:nvSpPr>
          <p:cNvPr id="22" name="Oval 21">
            <a:extLst>
              <a:ext uri="{FF2B5EF4-FFF2-40B4-BE49-F238E27FC236}">
                <a16:creationId xmlns:a16="http://schemas.microsoft.com/office/drawing/2014/main" id="{DA684506-C518-4AEB-8EE6-73FAEB395CBC}"/>
              </a:ext>
            </a:extLst>
          </p:cNvPr>
          <p:cNvSpPr/>
          <p:nvPr/>
        </p:nvSpPr>
        <p:spPr>
          <a:xfrm>
            <a:off x="10696725" y="3273726"/>
            <a:ext cx="847577" cy="847161"/>
          </a:xfrm>
          <a:prstGeom prst="ellipse">
            <a:avLst/>
          </a:prstGeom>
          <a:solidFill>
            <a:schemeClr val="accent2">
              <a:lumMod val="20000"/>
              <a:lumOff val="80000"/>
            </a:schemeClr>
          </a:solidFill>
          <a:ln w="12700" cap="flat" cmpd="sng" algn="ctr">
            <a:noFill/>
            <a:prstDash val="solid"/>
          </a:ln>
          <a:effectLst/>
        </p:spPr>
        <p:txBody>
          <a:bodyPr lIns="0" rIns="0" rtlCol="0" anchor="ctr"/>
          <a:lstStyle/>
          <a:p>
            <a:pPr algn="ctr" defTabSz="914377">
              <a:defRPr/>
            </a:pPr>
            <a:r>
              <a:rPr lang="en-US" sz="1600" b="1" kern="0">
                <a:solidFill>
                  <a:srgbClr val="263133"/>
                </a:solidFill>
                <a:latin typeface="Rawline"/>
              </a:rPr>
              <a:t>Taste</a:t>
            </a:r>
          </a:p>
        </p:txBody>
      </p:sp>
      <p:sp>
        <p:nvSpPr>
          <p:cNvPr id="47" name="TextBox 46">
            <a:extLst>
              <a:ext uri="{FF2B5EF4-FFF2-40B4-BE49-F238E27FC236}">
                <a16:creationId xmlns:a16="http://schemas.microsoft.com/office/drawing/2014/main" id="{A8506094-7EF3-4C44-9C28-303295B7080F}"/>
              </a:ext>
            </a:extLst>
          </p:cNvPr>
          <p:cNvSpPr txBox="1"/>
          <p:nvPr/>
        </p:nvSpPr>
        <p:spPr>
          <a:xfrm>
            <a:off x="4618461" y="4456855"/>
            <a:ext cx="2574820" cy="1169551"/>
          </a:xfrm>
          <a:prstGeom prst="rect">
            <a:avLst/>
          </a:prstGeom>
          <a:noFill/>
        </p:spPr>
        <p:txBody>
          <a:bodyPr wrap="square" rtlCol="0">
            <a:spAutoFit/>
          </a:bodyPr>
          <a:lstStyle/>
          <a:p>
            <a:pPr algn="ctr" defTabSz="914377">
              <a:defRPr/>
            </a:pPr>
            <a:r>
              <a:rPr lang="en-US" sz="1400">
                <a:solidFill>
                  <a:srgbClr val="000000"/>
                </a:solidFill>
                <a:latin typeface="Rawline"/>
              </a:rPr>
              <a:t>More mindful production, resources and employment, less shortcuts may make sustainable products cost more</a:t>
            </a:r>
          </a:p>
        </p:txBody>
      </p:sp>
      <p:sp>
        <p:nvSpPr>
          <p:cNvPr id="49" name="TextBox 48">
            <a:extLst>
              <a:ext uri="{FF2B5EF4-FFF2-40B4-BE49-F238E27FC236}">
                <a16:creationId xmlns:a16="http://schemas.microsoft.com/office/drawing/2014/main" id="{64BE634A-4789-499D-B2D8-E9C8E4D5E113}"/>
              </a:ext>
            </a:extLst>
          </p:cNvPr>
          <p:cNvSpPr txBox="1"/>
          <p:nvPr/>
        </p:nvSpPr>
        <p:spPr>
          <a:xfrm>
            <a:off x="9806998" y="4255822"/>
            <a:ext cx="1838903" cy="738664"/>
          </a:xfrm>
          <a:prstGeom prst="rect">
            <a:avLst/>
          </a:prstGeom>
          <a:noFill/>
        </p:spPr>
        <p:txBody>
          <a:bodyPr wrap="square" rtlCol="0">
            <a:spAutoFit/>
          </a:bodyPr>
          <a:lstStyle/>
          <a:p>
            <a:pPr algn="r" defTabSz="914377">
              <a:defRPr/>
            </a:pPr>
            <a:r>
              <a:rPr lang="en-GB" sz="1400">
                <a:solidFill>
                  <a:srgbClr val="000000"/>
                </a:solidFill>
                <a:latin typeface="Rawline"/>
                <a:cs typeface="Arial"/>
              </a:rPr>
              <a:t>Less processing means fresher and better ingredients </a:t>
            </a:r>
            <a:endParaRPr lang="en-US" sz="1400">
              <a:solidFill>
                <a:srgbClr val="000000"/>
              </a:solidFill>
              <a:latin typeface="Rawline"/>
            </a:endParaRPr>
          </a:p>
        </p:txBody>
      </p:sp>
      <p:cxnSp>
        <p:nvCxnSpPr>
          <p:cNvPr id="51" name="Straight Connector 50">
            <a:extLst>
              <a:ext uri="{FF2B5EF4-FFF2-40B4-BE49-F238E27FC236}">
                <a16:creationId xmlns:a16="http://schemas.microsoft.com/office/drawing/2014/main" id="{AED3E762-B8D0-4044-A597-6755872DF984}"/>
              </a:ext>
            </a:extLst>
          </p:cNvPr>
          <p:cNvCxnSpPr>
            <a:cxnSpLocks/>
            <a:stCxn id="46" idx="3"/>
            <a:endCxn id="23" idx="1"/>
          </p:cNvCxnSpPr>
          <p:nvPr/>
        </p:nvCxnSpPr>
        <p:spPr>
          <a:xfrm>
            <a:off x="5183199" y="1887654"/>
            <a:ext cx="4208895" cy="1473430"/>
          </a:xfrm>
          <a:prstGeom prst="line">
            <a:avLst/>
          </a:prstGeom>
          <a:solidFill>
            <a:schemeClr val="accent2">
              <a:alpha val="99000"/>
            </a:schemeClr>
          </a:solidFill>
          <a:ln w="12700" cap="flat" cmpd="sng" algn="ctr">
            <a:solidFill>
              <a:schemeClr val="accent2">
                <a:lumMod val="50000"/>
              </a:schemeClr>
            </a:solidFill>
            <a:prstDash val="dash"/>
          </a:ln>
          <a:effectLst/>
        </p:spPr>
      </p:cxnSp>
      <p:cxnSp>
        <p:nvCxnSpPr>
          <p:cNvPr id="52" name="Straight Connector 51">
            <a:extLst>
              <a:ext uri="{FF2B5EF4-FFF2-40B4-BE49-F238E27FC236}">
                <a16:creationId xmlns:a16="http://schemas.microsoft.com/office/drawing/2014/main" id="{7A7B09A1-71EC-498A-80AB-72B6EA281468}"/>
              </a:ext>
            </a:extLst>
          </p:cNvPr>
          <p:cNvCxnSpPr>
            <a:cxnSpLocks/>
            <a:stCxn id="47" idx="3"/>
          </p:cNvCxnSpPr>
          <p:nvPr/>
        </p:nvCxnSpPr>
        <p:spPr>
          <a:xfrm flipV="1">
            <a:off x="7193281" y="3709883"/>
            <a:ext cx="2560319" cy="1331748"/>
          </a:xfrm>
          <a:prstGeom prst="line">
            <a:avLst/>
          </a:prstGeom>
          <a:solidFill>
            <a:schemeClr val="accent2">
              <a:alpha val="99000"/>
            </a:schemeClr>
          </a:solidFill>
          <a:ln w="12700" cap="flat" cmpd="sng" algn="ctr">
            <a:solidFill>
              <a:schemeClr val="accent2">
                <a:lumMod val="50000"/>
              </a:schemeClr>
            </a:solidFill>
            <a:prstDash val="dash"/>
          </a:ln>
          <a:effectLst/>
        </p:spPr>
      </p:cxnSp>
      <p:cxnSp>
        <p:nvCxnSpPr>
          <p:cNvPr id="26" name="Straight Connector 25">
            <a:extLst>
              <a:ext uri="{FF2B5EF4-FFF2-40B4-BE49-F238E27FC236}">
                <a16:creationId xmlns:a16="http://schemas.microsoft.com/office/drawing/2014/main" id="{1CE558A2-CFF0-4FAD-B159-57D8FDEC3A31}"/>
              </a:ext>
            </a:extLst>
          </p:cNvPr>
          <p:cNvCxnSpPr>
            <a:cxnSpLocks/>
            <a:endCxn id="22" idx="2"/>
          </p:cNvCxnSpPr>
          <p:nvPr/>
        </p:nvCxnSpPr>
        <p:spPr>
          <a:xfrm>
            <a:off x="2739558" y="3697307"/>
            <a:ext cx="7957167" cy="0"/>
          </a:xfrm>
          <a:prstGeom prst="line">
            <a:avLst/>
          </a:prstGeom>
          <a:solidFill>
            <a:schemeClr val="accent2">
              <a:alpha val="99000"/>
            </a:schemeClr>
          </a:solidFill>
          <a:ln w="12700" cap="flat" cmpd="sng" algn="ctr">
            <a:solidFill>
              <a:schemeClr val="accent2">
                <a:lumMod val="50000"/>
              </a:schemeClr>
            </a:solidFill>
            <a:prstDash val="dash"/>
          </a:ln>
          <a:effectLst/>
        </p:spPr>
      </p:cxnSp>
      <p:sp>
        <p:nvSpPr>
          <p:cNvPr id="17" name="Oval 16">
            <a:extLst>
              <a:ext uri="{FF2B5EF4-FFF2-40B4-BE49-F238E27FC236}">
                <a16:creationId xmlns:a16="http://schemas.microsoft.com/office/drawing/2014/main" id="{C8F81B4C-A078-42F2-82BF-0BF61539D83D}"/>
              </a:ext>
            </a:extLst>
          </p:cNvPr>
          <p:cNvSpPr>
            <a:spLocks noChangeAspect="1"/>
          </p:cNvSpPr>
          <p:nvPr/>
        </p:nvSpPr>
        <p:spPr>
          <a:xfrm>
            <a:off x="531545" y="2458710"/>
            <a:ext cx="2480211" cy="2477193"/>
          </a:xfrm>
          <a:prstGeom prst="ellipse">
            <a:avLst/>
          </a:prstGeom>
          <a:solidFill>
            <a:schemeClr val="accent3"/>
          </a:solidFill>
          <a:ln w="12700" cap="flat" cmpd="sng" algn="ctr">
            <a:noFill/>
            <a:prstDash val="solid"/>
          </a:ln>
          <a:effectLst/>
        </p:spPr>
        <p:txBody>
          <a:bodyPr lIns="0" rIns="0" rtlCol="0" anchor="ctr"/>
          <a:lstStyle/>
          <a:p>
            <a:pPr algn="ctr" defTabSz="914377">
              <a:defRPr/>
            </a:pPr>
            <a:endParaRPr lang="en-US" b="1" kern="0">
              <a:solidFill>
                <a:srgbClr val="FFFFFF"/>
              </a:solidFill>
              <a:latin typeface="Rawline"/>
            </a:endParaRPr>
          </a:p>
        </p:txBody>
      </p:sp>
      <p:sp>
        <p:nvSpPr>
          <p:cNvPr id="31" name="TextBox 30">
            <a:extLst>
              <a:ext uri="{FF2B5EF4-FFF2-40B4-BE49-F238E27FC236}">
                <a16:creationId xmlns:a16="http://schemas.microsoft.com/office/drawing/2014/main" id="{1AEC7C95-3562-4CB2-A4DE-5EFD1AEEF28E}"/>
              </a:ext>
            </a:extLst>
          </p:cNvPr>
          <p:cNvSpPr txBox="1"/>
          <p:nvPr/>
        </p:nvSpPr>
        <p:spPr>
          <a:xfrm>
            <a:off x="347956" y="3435695"/>
            <a:ext cx="2788547" cy="523220"/>
          </a:xfrm>
          <a:prstGeom prst="rect">
            <a:avLst/>
          </a:prstGeom>
          <a:noFill/>
        </p:spPr>
        <p:txBody>
          <a:bodyPr wrap="square">
            <a:spAutoFit/>
          </a:bodyPr>
          <a:lstStyle/>
          <a:p>
            <a:pPr algn="ctr" defTabSz="914377">
              <a:defRPr/>
            </a:pPr>
            <a:r>
              <a:rPr lang="en-US" sz="1400" b="1" kern="0">
                <a:solidFill>
                  <a:srgbClr val="FFFFFF"/>
                </a:solidFill>
                <a:latin typeface="Rawline"/>
              </a:rPr>
              <a:t>SUSTAINABILITY/</a:t>
            </a:r>
          </a:p>
          <a:p>
            <a:pPr algn="ctr" defTabSz="914377">
              <a:defRPr/>
            </a:pPr>
            <a:r>
              <a:rPr lang="en-US" sz="1400" b="1" kern="0">
                <a:solidFill>
                  <a:srgbClr val="FFFFFF"/>
                </a:solidFill>
                <a:latin typeface="Rawline"/>
              </a:rPr>
              <a:t>ECO-FRIENDLINESS</a:t>
            </a:r>
          </a:p>
        </p:txBody>
      </p:sp>
      <p:sp>
        <p:nvSpPr>
          <p:cNvPr id="18" name="Oval 17">
            <a:extLst>
              <a:ext uri="{FF2B5EF4-FFF2-40B4-BE49-F238E27FC236}">
                <a16:creationId xmlns:a16="http://schemas.microsoft.com/office/drawing/2014/main" id="{626C2F11-D1B3-4DFA-9164-63185318CD42}"/>
              </a:ext>
            </a:extLst>
          </p:cNvPr>
          <p:cNvSpPr/>
          <p:nvPr/>
        </p:nvSpPr>
        <p:spPr>
          <a:xfrm>
            <a:off x="2739558" y="2728041"/>
            <a:ext cx="1938159" cy="1938528"/>
          </a:xfrm>
          <a:prstGeom prst="ellipse">
            <a:avLst/>
          </a:prstGeom>
          <a:solidFill>
            <a:schemeClr val="accent2"/>
          </a:solidFill>
          <a:ln w="12700" cap="flat" cmpd="sng" algn="ctr">
            <a:noFill/>
            <a:prstDash val="solid"/>
          </a:ln>
          <a:effectLst/>
        </p:spPr>
        <p:txBody>
          <a:bodyPr lIns="0" rIns="0" rtlCol="0" anchor="ctr"/>
          <a:lstStyle/>
          <a:p>
            <a:pPr algn="ctr" defTabSz="914377">
              <a:defRPr/>
            </a:pPr>
            <a:r>
              <a:rPr lang="en-US" sz="1600" b="1" kern="0">
                <a:solidFill>
                  <a:srgbClr val="263133"/>
                </a:solidFill>
                <a:latin typeface="Rawline"/>
              </a:rPr>
              <a:t>Health</a:t>
            </a:r>
          </a:p>
        </p:txBody>
      </p:sp>
      <p:sp>
        <p:nvSpPr>
          <p:cNvPr id="19" name="Oval 18">
            <a:extLst>
              <a:ext uri="{FF2B5EF4-FFF2-40B4-BE49-F238E27FC236}">
                <a16:creationId xmlns:a16="http://schemas.microsoft.com/office/drawing/2014/main" id="{2C4015FF-7B84-429C-BAA7-1A4B0B7DCD7A}"/>
              </a:ext>
            </a:extLst>
          </p:cNvPr>
          <p:cNvSpPr/>
          <p:nvPr/>
        </p:nvSpPr>
        <p:spPr>
          <a:xfrm>
            <a:off x="5219769" y="2979501"/>
            <a:ext cx="1434695" cy="1435608"/>
          </a:xfrm>
          <a:prstGeom prst="ellipse">
            <a:avLst/>
          </a:prstGeom>
          <a:solidFill>
            <a:schemeClr val="accent2">
              <a:lumMod val="60000"/>
              <a:lumOff val="40000"/>
              <a:alpha val="99000"/>
            </a:schemeClr>
          </a:solidFill>
          <a:ln w="12700" cap="flat" cmpd="sng" algn="ctr">
            <a:noFill/>
            <a:prstDash val="solid"/>
          </a:ln>
          <a:effectLst/>
        </p:spPr>
        <p:txBody>
          <a:bodyPr lIns="0" rIns="0" rtlCol="0" anchor="ctr"/>
          <a:lstStyle/>
          <a:p>
            <a:pPr algn="ctr" defTabSz="914377">
              <a:defRPr/>
            </a:pPr>
            <a:r>
              <a:rPr lang="en-US" sz="1600" b="1" kern="0">
                <a:solidFill>
                  <a:srgbClr val="263133"/>
                </a:solidFill>
                <a:latin typeface="Rawline"/>
              </a:rPr>
              <a:t>Price</a:t>
            </a:r>
          </a:p>
        </p:txBody>
      </p:sp>
      <p:sp>
        <p:nvSpPr>
          <p:cNvPr id="23" name="Oval 22">
            <a:extLst>
              <a:ext uri="{FF2B5EF4-FFF2-40B4-BE49-F238E27FC236}">
                <a16:creationId xmlns:a16="http://schemas.microsoft.com/office/drawing/2014/main" id="{02B0161D-DA05-41CE-A90A-E9EA276DCC7A}"/>
              </a:ext>
            </a:extLst>
          </p:cNvPr>
          <p:cNvSpPr/>
          <p:nvPr/>
        </p:nvSpPr>
        <p:spPr>
          <a:xfrm>
            <a:off x="9252467" y="3221817"/>
            <a:ext cx="953431" cy="950976"/>
          </a:xfrm>
          <a:prstGeom prst="ellipse">
            <a:avLst/>
          </a:prstGeom>
          <a:solidFill>
            <a:schemeClr val="accent2">
              <a:lumMod val="40000"/>
              <a:lumOff val="60000"/>
            </a:schemeClr>
          </a:solidFill>
          <a:ln w="12700" cap="flat" cmpd="sng" algn="ctr">
            <a:noFill/>
            <a:prstDash val="solid"/>
          </a:ln>
          <a:effectLst/>
        </p:spPr>
        <p:txBody>
          <a:bodyPr lIns="0" rIns="0" rtlCol="0" anchor="ctr"/>
          <a:lstStyle/>
          <a:p>
            <a:pPr algn="ctr" defTabSz="914377">
              <a:defRPr/>
            </a:pPr>
            <a:endParaRPr lang="en-US" sz="1600" b="1" kern="0">
              <a:solidFill>
                <a:srgbClr val="263133"/>
              </a:solidFill>
              <a:latin typeface="Rawline"/>
            </a:endParaRPr>
          </a:p>
        </p:txBody>
      </p:sp>
      <p:sp>
        <p:nvSpPr>
          <p:cNvPr id="45" name="TextBox 44">
            <a:extLst>
              <a:ext uri="{FF2B5EF4-FFF2-40B4-BE49-F238E27FC236}">
                <a16:creationId xmlns:a16="http://schemas.microsoft.com/office/drawing/2014/main" id="{7AEA9D55-FA64-4A0D-A144-C44478926FBC}"/>
              </a:ext>
            </a:extLst>
          </p:cNvPr>
          <p:cNvSpPr txBox="1"/>
          <p:nvPr/>
        </p:nvSpPr>
        <p:spPr>
          <a:xfrm>
            <a:off x="9160074" y="3456949"/>
            <a:ext cx="1109205" cy="338554"/>
          </a:xfrm>
          <a:prstGeom prst="rect">
            <a:avLst/>
          </a:prstGeom>
          <a:noFill/>
        </p:spPr>
        <p:txBody>
          <a:bodyPr wrap="square">
            <a:spAutoFit/>
          </a:bodyPr>
          <a:lstStyle/>
          <a:p>
            <a:pPr algn="ctr" defTabSz="914377">
              <a:defRPr/>
            </a:pPr>
            <a:r>
              <a:rPr lang="en-US" sz="1600" b="1" kern="0">
                <a:solidFill>
                  <a:srgbClr val="263133"/>
                </a:solidFill>
                <a:latin typeface="Rawline"/>
              </a:rPr>
              <a:t>Quality</a:t>
            </a:r>
          </a:p>
        </p:txBody>
      </p:sp>
      <p:sp>
        <p:nvSpPr>
          <p:cNvPr id="2" name="Text Placeholder 5">
            <a:extLst>
              <a:ext uri="{FF2B5EF4-FFF2-40B4-BE49-F238E27FC236}">
                <a16:creationId xmlns:a16="http://schemas.microsoft.com/office/drawing/2014/main" id="{42B25F3B-05E4-DC69-6BFD-DC8EAAED5364}"/>
              </a:ext>
            </a:extLst>
          </p:cNvPr>
          <p:cNvSpPr txBox="1">
            <a:spLocks/>
          </p:cNvSpPr>
          <p:nvPr/>
        </p:nvSpPr>
        <p:spPr>
          <a:xfrm>
            <a:off x="840333" y="6478081"/>
            <a:ext cx="10565603" cy="213010"/>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7pPr>
            <a:lvl8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8pPr>
            <a:lvl9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9pPr>
          </a:lstStyle>
          <a:p>
            <a:pPr marL="0" lvl="0" indent="0" algn="r">
              <a:lnSpc>
                <a:spcPct val="100000"/>
              </a:lnSpc>
              <a:spcAft>
                <a:spcPts val="0"/>
              </a:spcAft>
              <a:buClr>
                <a:srgbClr val="1C6D7D"/>
              </a:buClr>
              <a:buNone/>
              <a:defRPr/>
            </a:pPr>
            <a:r>
              <a:rPr lang="en-US" sz="1000">
                <a:cs typeface="Arial" panose="020B0604020202020204" pitchFamily="34" charset="0"/>
              </a:rPr>
              <a:t>Source: SKIM study</a:t>
            </a:r>
          </a:p>
        </p:txBody>
      </p:sp>
      <p:sp>
        <p:nvSpPr>
          <p:cNvPr id="46" name="TextBox 45">
            <a:extLst>
              <a:ext uri="{FF2B5EF4-FFF2-40B4-BE49-F238E27FC236}">
                <a16:creationId xmlns:a16="http://schemas.microsoft.com/office/drawing/2014/main" id="{A17956A6-B678-4030-A517-6D95A48E4A05}"/>
              </a:ext>
            </a:extLst>
          </p:cNvPr>
          <p:cNvSpPr txBox="1"/>
          <p:nvPr/>
        </p:nvSpPr>
        <p:spPr>
          <a:xfrm>
            <a:off x="2594952" y="1518322"/>
            <a:ext cx="2588247" cy="738664"/>
          </a:xfrm>
          <a:prstGeom prst="rect">
            <a:avLst/>
          </a:prstGeom>
          <a:noFill/>
        </p:spPr>
        <p:txBody>
          <a:bodyPr wrap="square" rtlCol="0">
            <a:spAutoFit/>
          </a:bodyPr>
          <a:lstStyle/>
          <a:p>
            <a:pPr algn="ctr" defTabSz="914377">
              <a:defRPr/>
            </a:pPr>
            <a:r>
              <a:rPr lang="en-GB" sz="1400">
                <a:solidFill>
                  <a:srgbClr val="000000"/>
                </a:solidFill>
                <a:latin typeface="Rawline"/>
                <a:cs typeface="Arial"/>
              </a:rPr>
              <a:t>Sustainable products use fewer chemicals, pesticides, and preservatives</a:t>
            </a:r>
            <a:endParaRPr lang="en-US" sz="1200">
              <a:solidFill>
                <a:srgbClr val="000000"/>
              </a:solidFill>
              <a:latin typeface="Rawline"/>
            </a:endParaRPr>
          </a:p>
        </p:txBody>
      </p:sp>
      <p:sp>
        <p:nvSpPr>
          <p:cNvPr id="48" name="TextBox 47">
            <a:extLst>
              <a:ext uri="{FF2B5EF4-FFF2-40B4-BE49-F238E27FC236}">
                <a16:creationId xmlns:a16="http://schemas.microsoft.com/office/drawing/2014/main" id="{46A7C654-2DA8-48D3-B744-98548DBDD847}"/>
              </a:ext>
            </a:extLst>
          </p:cNvPr>
          <p:cNvSpPr txBox="1"/>
          <p:nvPr/>
        </p:nvSpPr>
        <p:spPr>
          <a:xfrm>
            <a:off x="8689655" y="1490785"/>
            <a:ext cx="2124295" cy="1169551"/>
          </a:xfrm>
          <a:prstGeom prst="rect">
            <a:avLst/>
          </a:prstGeom>
          <a:noFill/>
        </p:spPr>
        <p:txBody>
          <a:bodyPr wrap="square" rtlCol="0">
            <a:spAutoFit/>
          </a:bodyPr>
          <a:lstStyle/>
          <a:p>
            <a:pPr algn="ctr" defTabSz="914377">
              <a:defRPr/>
            </a:pPr>
            <a:r>
              <a:rPr lang="en-US" sz="1400">
                <a:solidFill>
                  <a:srgbClr val="000000"/>
                </a:solidFill>
                <a:latin typeface="Rawline"/>
              </a:rPr>
              <a:t>Higher-quality raw materials, locally sourced (France), and processing means a higher-quality product</a:t>
            </a:r>
          </a:p>
        </p:txBody>
      </p:sp>
    </p:spTree>
    <p:extLst>
      <p:ext uri="{BB962C8B-B14F-4D97-AF65-F5344CB8AC3E}">
        <p14:creationId xmlns:p14="http://schemas.microsoft.com/office/powerpoint/2010/main" val="376370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picture containing text, computer, indoor, person&#10;&#10;Description automatically generated">
            <a:extLst>
              <a:ext uri="{FF2B5EF4-FFF2-40B4-BE49-F238E27FC236}">
                <a16:creationId xmlns:a16="http://schemas.microsoft.com/office/drawing/2014/main" id="{33966C11-01E6-4006-8334-96CDF783D0A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6" b="46"/>
          <a:stretch>
            <a:fillRect/>
          </a:stretch>
        </p:blipFill>
        <p:spPr/>
      </p:pic>
      <p:sp>
        <p:nvSpPr>
          <p:cNvPr id="16" name="doOverlay">
            <a:extLst>
              <a:ext uri="{FF2B5EF4-FFF2-40B4-BE49-F238E27FC236}">
                <a16:creationId xmlns:a16="http://schemas.microsoft.com/office/drawing/2014/main" id="{5F529F25-E16C-4AB6-95A2-07A4C9E970E5}"/>
              </a:ext>
            </a:extLst>
          </p:cNvPr>
          <p:cNvSpPr/>
          <p:nvPr/>
        </p:nvSpPr>
        <p:spPr>
          <a:xfrm>
            <a:off x="0" y="0"/>
            <a:ext cx="12192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err="1">
              <a:solidFill>
                <a:schemeClr val="bg2"/>
              </a:solidFill>
            </a:endParaRPr>
          </a:p>
        </p:txBody>
      </p:sp>
      <p:sp>
        <p:nvSpPr>
          <p:cNvPr id="4" name="Title 3" descr="An innovative approach">
            <a:extLst>
              <a:ext uri="{FF2B5EF4-FFF2-40B4-BE49-F238E27FC236}">
                <a16:creationId xmlns:a16="http://schemas.microsoft.com/office/drawing/2014/main" id="{825F0A6F-9FCE-4813-A5D2-652158B907C3}"/>
              </a:ext>
            </a:extLst>
          </p:cNvPr>
          <p:cNvSpPr>
            <a:spLocks noGrp="1"/>
          </p:cNvSpPr>
          <p:nvPr>
            <p:ph type="ctrTitle"/>
          </p:nvPr>
        </p:nvSpPr>
        <p:spPr/>
        <p:txBody>
          <a:bodyPr/>
          <a:lstStyle/>
          <a:p>
            <a:r>
              <a:rPr lang="en-US"/>
              <a:t>Our approach in detail</a:t>
            </a:r>
          </a:p>
        </p:txBody>
      </p:sp>
      <p:pic>
        <p:nvPicPr>
          <p:cNvPr id="12" name="doLogoWhite">
            <a:extLst>
              <a:ext uri="{FF2B5EF4-FFF2-40B4-BE49-F238E27FC236}">
                <a16:creationId xmlns:a16="http://schemas.microsoft.com/office/drawing/2014/main" id="{5EB8363A-7E68-44C5-8ECD-AF3C7E3E07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Tree>
    <p:extLst>
      <p:ext uri="{BB962C8B-B14F-4D97-AF65-F5344CB8AC3E}">
        <p14:creationId xmlns:p14="http://schemas.microsoft.com/office/powerpoint/2010/main" val="2297118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6C9FA4-960D-4D15-875F-2F2BE7D55B91}"/>
              </a:ext>
            </a:extLst>
          </p:cNvPr>
          <p:cNvSpPr>
            <a:spLocks noGrp="1"/>
          </p:cNvSpPr>
          <p:nvPr>
            <p:ph type="title"/>
          </p:nvPr>
        </p:nvSpPr>
        <p:spPr>
          <a:xfrm>
            <a:off x="503238" y="346929"/>
            <a:ext cx="7354800" cy="972000"/>
          </a:xfrm>
        </p:spPr>
        <p:txBody>
          <a:bodyPr/>
          <a:lstStyle/>
          <a:p>
            <a:pPr marL="0" marR="0" lvl="0" indent="0" defTabSz="685800" rtl="0" eaLnBrk="1" fontAlgn="auto" latinLnBrk="0" hangingPunct="1">
              <a:lnSpc>
                <a:spcPct val="120000"/>
              </a:lnSpc>
              <a:spcBef>
                <a:spcPts val="0"/>
              </a:spcBef>
              <a:spcAft>
                <a:spcPts val="0"/>
              </a:spcAft>
              <a:buClr>
                <a:srgbClr val="1C6D7D"/>
              </a:buClr>
              <a:buSzPct val="100000"/>
              <a:buFont typeface="Courier New" panose="02070309020205020404" pitchFamily="49" charset="0"/>
              <a:buNone/>
              <a:tabLst/>
              <a:defRPr/>
            </a:pPr>
            <a:r>
              <a:rPr kumimoji="0" lang="en-US" sz="2800" i="0" u="none" strike="noStrike" kern="1200" cap="none" spc="0" normalizeH="0" baseline="0" noProof="0">
                <a:ln>
                  <a:noFill/>
                </a:ln>
                <a:solidFill>
                  <a:schemeClr val="bg2"/>
                </a:solidFill>
                <a:effectLst/>
                <a:uLnTx/>
                <a:uFillTx/>
                <a:latin typeface="+mj-lt"/>
              </a:rPr>
              <a:t>At SKIM, we take a consultative approach with our clients</a:t>
            </a:r>
          </a:p>
        </p:txBody>
      </p:sp>
      <p:pic>
        <p:nvPicPr>
          <p:cNvPr id="9" name="Picture Placeholder 8" descr="Kick off">
            <a:extLst>
              <a:ext uri="{FF2B5EF4-FFF2-40B4-BE49-F238E27FC236}">
                <a16:creationId xmlns:a16="http://schemas.microsoft.com/office/drawing/2014/main" id="{BDF87EB9-F001-42A0-87FD-9CDC10B9E8BF}"/>
              </a:ext>
            </a:extLst>
          </p:cNvPr>
          <p:cNvPicPr>
            <a:picLocks noGrp="1" noChangeAspect="1"/>
          </p:cNvPicPr>
          <p:nvPr>
            <p:ph type="pic" sz="quarter" idx="22"/>
          </p:nvPr>
        </p:nvPicPr>
        <p:blipFill rotWithShape="1">
          <a:blip r:embed="rId3" cstate="hqprint">
            <a:extLst>
              <a:ext uri="{28A0092B-C50C-407E-A947-70E740481C1C}">
                <a14:useLocalDpi xmlns:a14="http://schemas.microsoft.com/office/drawing/2010/main"/>
              </a:ext>
            </a:extLst>
          </a:blip>
          <a:srcRect/>
          <a:stretch/>
        </p:blipFill>
        <p:spPr>
          <a:xfrm>
            <a:off x="8127600" y="0"/>
            <a:ext cx="4064400" cy="6858000"/>
          </a:xfrm>
        </p:spPr>
      </p:pic>
      <p:sp>
        <p:nvSpPr>
          <p:cNvPr id="10" name="doOverlay">
            <a:extLst>
              <a:ext uri="{FF2B5EF4-FFF2-40B4-BE49-F238E27FC236}">
                <a16:creationId xmlns:a16="http://schemas.microsoft.com/office/drawing/2014/main" id="{EF5F9B67-FE98-493B-B8E2-F1DCAE6CB870}"/>
              </a:ext>
            </a:extLst>
          </p:cNvPr>
          <p:cNvSpPr/>
          <p:nvPr/>
        </p:nvSpPr>
        <p:spPr>
          <a:xfrm>
            <a:off x="8128000" y="0"/>
            <a:ext cx="4064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182880" rIns="274320" bIns="274320" rtlCol="0" anchor="t" anchorCtr="0">
            <a:noAutofit/>
          </a:bodyPr>
          <a:lstStyle/>
          <a:p>
            <a:pPr algn="l">
              <a:lnSpc>
                <a:spcPct val="120000"/>
              </a:lnSpc>
            </a:pPr>
            <a:endParaRPr lang="en-US" sz="1400">
              <a:solidFill>
                <a:schemeClr val="bg2"/>
              </a:solidFill>
            </a:endParaRPr>
          </a:p>
        </p:txBody>
      </p:sp>
      <p:pic>
        <p:nvPicPr>
          <p:cNvPr id="19" name="doLogoWhite">
            <a:extLst>
              <a:ext uri="{FF2B5EF4-FFF2-40B4-BE49-F238E27FC236}">
                <a16:creationId xmlns:a16="http://schemas.microsoft.com/office/drawing/2014/main" id="{A900F69A-890F-48F3-A30F-D8DBFE62263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559600" y="6364799"/>
            <a:ext cx="386197" cy="266610"/>
          </a:xfrm>
          <a:prstGeom prst="rect">
            <a:avLst/>
          </a:prstGeom>
        </p:spPr>
      </p:pic>
      <p:grpSp>
        <p:nvGrpSpPr>
          <p:cNvPr id="20" name="Group 19">
            <a:extLst>
              <a:ext uri="{FF2B5EF4-FFF2-40B4-BE49-F238E27FC236}">
                <a16:creationId xmlns:a16="http://schemas.microsoft.com/office/drawing/2014/main" id="{08B7FE03-08B0-4E8A-B327-4901D96A06D5}"/>
              </a:ext>
            </a:extLst>
          </p:cNvPr>
          <p:cNvGrpSpPr>
            <a:grpSpLocks noChangeAspect="1"/>
          </p:cNvGrpSpPr>
          <p:nvPr/>
        </p:nvGrpSpPr>
        <p:grpSpPr bwMode="auto">
          <a:xfrm>
            <a:off x="3701831" y="2014380"/>
            <a:ext cx="928030" cy="826854"/>
            <a:chOff x="5977" y="2203"/>
            <a:chExt cx="798" cy="711"/>
          </a:xfrm>
          <a:solidFill>
            <a:schemeClr val="accent1"/>
          </a:solidFill>
        </p:grpSpPr>
        <p:sp>
          <p:nvSpPr>
            <p:cNvPr id="21" name="Freeform 30">
              <a:extLst>
                <a:ext uri="{FF2B5EF4-FFF2-40B4-BE49-F238E27FC236}">
                  <a16:creationId xmlns:a16="http://schemas.microsoft.com/office/drawing/2014/main" id="{E9B39004-A0F4-4FEB-9DD9-73E645A99E78}"/>
                </a:ext>
              </a:extLst>
            </p:cNvPr>
            <p:cNvSpPr>
              <a:spLocks/>
            </p:cNvSpPr>
            <p:nvPr/>
          </p:nvSpPr>
          <p:spPr bwMode="auto">
            <a:xfrm>
              <a:off x="6225" y="2312"/>
              <a:ext cx="222" cy="602"/>
            </a:xfrm>
            <a:custGeom>
              <a:avLst/>
              <a:gdLst>
                <a:gd name="T0" fmla="*/ 253 w 1108"/>
                <a:gd name="T1" fmla="*/ 31 h 3011"/>
                <a:gd name="T2" fmla="*/ 376 w 1108"/>
                <a:gd name="T3" fmla="*/ 48 h 3011"/>
                <a:gd name="T4" fmla="*/ 472 w 1108"/>
                <a:gd name="T5" fmla="*/ 155 h 3011"/>
                <a:gd name="T6" fmla="*/ 504 w 1108"/>
                <a:gd name="T7" fmla="*/ 232 h 3011"/>
                <a:gd name="T8" fmla="*/ 542 w 1108"/>
                <a:gd name="T9" fmla="*/ 260 h 3011"/>
                <a:gd name="T10" fmla="*/ 657 w 1108"/>
                <a:gd name="T11" fmla="*/ 236 h 3011"/>
                <a:gd name="T12" fmla="*/ 862 w 1108"/>
                <a:gd name="T13" fmla="*/ 236 h 3011"/>
                <a:gd name="T14" fmla="*/ 885 w 1108"/>
                <a:gd name="T15" fmla="*/ 248 h 3011"/>
                <a:gd name="T16" fmla="*/ 939 w 1108"/>
                <a:gd name="T17" fmla="*/ 278 h 3011"/>
                <a:gd name="T18" fmla="*/ 1008 w 1108"/>
                <a:gd name="T19" fmla="*/ 315 h 3011"/>
                <a:gd name="T20" fmla="*/ 1070 w 1108"/>
                <a:gd name="T21" fmla="*/ 349 h 3011"/>
                <a:gd name="T22" fmla="*/ 1105 w 1108"/>
                <a:gd name="T23" fmla="*/ 368 h 3011"/>
                <a:gd name="T24" fmla="*/ 1107 w 1108"/>
                <a:gd name="T25" fmla="*/ 698 h 3011"/>
                <a:gd name="T26" fmla="*/ 1106 w 1108"/>
                <a:gd name="T27" fmla="*/ 755 h 3011"/>
                <a:gd name="T28" fmla="*/ 1103 w 1108"/>
                <a:gd name="T29" fmla="*/ 852 h 3011"/>
                <a:gd name="T30" fmla="*/ 1101 w 1108"/>
                <a:gd name="T31" fmla="*/ 961 h 3011"/>
                <a:gd name="T32" fmla="*/ 1100 w 1108"/>
                <a:gd name="T33" fmla="*/ 1050 h 3011"/>
                <a:gd name="T34" fmla="*/ 1096 w 1108"/>
                <a:gd name="T35" fmla="*/ 1146 h 3011"/>
                <a:gd name="T36" fmla="*/ 1084 w 1108"/>
                <a:gd name="T37" fmla="*/ 1219 h 3011"/>
                <a:gd name="T38" fmla="*/ 1072 w 1108"/>
                <a:gd name="T39" fmla="*/ 1253 h 3011"/>
                <a:gd name="T40" fmla="*/ 1068 w 1108"/>
                <a:gd name="T41" fmla="*/ 1438 h 3011"/>
                <a:gd name="T42" fmla="*/ 1067 w 1108"/>
                <a:gd name="T43" fmla="*/ 1446 h 3011"/>
                <a:gd name="T44" fmla="*/ 1054 w 1108"/>
                <a:gd name="T45" fmla="*/ 2907 h 3011"/>
                <a:gd name="T46" fmla="*/ 991 w 1108"/>
                <a:gd name="T47" fmla="*/ 2982 h 3011"/>
                <a:gd name="T48" fmla="*/ 895 w 1108"/>
                <a:gd name="T49" fmla="*/ 3011 h 3011"/>
                <a:gd name="T50" fmla="*/ 828 w 1108"/>
                <a:gd name="T51" fmla="*/ 2998 h 3011"/>
                <a:gd name="T52" fmla="*/ 753 w 1108"/>
                <a:gd name="T53" fmla="*/ 2936 h 3011"/>
                <a:gd name="T54" fmla="*/ 723 w 1108"/>
                <a:gd name="T55" fmla="*/ 2839 h 3011"/>
                <a:gd name="T56" fmla="*/ 724 w 1108"/>
                <a:gd name="T57" fmla="*/ 1438 h 3011"/>
                <a:gd name="T58" fmla="*/ 698 w 1108"/>
                <a:gd name="T59" fmla="*/ 1446 h 3011"/>
                <a:gd name="T60" fmla="*/ 685 w 1108"/>
                <a:gd name="T61" fmla="*/ 2907 h 3011"/>
                <a:gd name="T62" fmla="*/ 623 w 1108"/>
                <a:gd name="T63" fmla="*/ 2982 h 3011"/>
                <a:gd name="T64" fmla="*/ 527 w 1108"/>
                <a:gd name="T65" fmla="*/ 3011 h 3011"/>
                <a:gd name="T66" fmla="*/ 430 w 1108"/>
                <a:gd name="T67" fmla="*/ 2982 h 3011"/>
                <a:gd name="T68" fmla="*/ 368 w 1108"/>
                <a:gd name="T69" fmla="*/ 2907 h 3011"/>
                <a:gd name="T70" fmla="*/ 355 w 1108"/>
                <a:gd name="T71" fmla="*/ 1446 h 3011"/>
                <a:gd name="T72" fmla="*/ 354 w 1108"/>
                <a:gd name="T73" fmla="*/ 1438 h 3011"/>
                <a:gd name="T74" fmla="*/ 355 w 1108"/>
                <a:gd name="T75" fmla="*/ 1263 h 3011"/>
                <a:gd name="T76" fmla="*/ 327 w 1108"/>
                <a:gd name="T77" fmla="*/ 1093 h 3011"/>
                <a:gd name="T78" fmla="*/ 293 w 1108"/>
                <a:gd name="T79" fmla="*/ 370 h 3011"/>
                <a:gd name="T80" fmla="*/ 230 w 1108"/>
                <a:gd name="T81" fmla="*/ 330 h 3011"/>
                <a:gd name="T82" fmla="*/ 139 w 1108"/>
                <a:gd name="T83" fmla="*/ 278 h 3011"/>
                <a:gd name="T84" fmla="*/ 47 w 1108"/>
                <a:gd name="T85" fmla="*/ 227 h 3011"/>
                <a:gd name="T86" fmla="*/ 42 w 1108"/>
                <a:gd name="T87" fmla="*/ 179 h 3011"/>
                <a:gd name="T88" fmla="*/ 147 w 1108"/>
                <a:gd name="T89" fmla="*/ 82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8" h="3011">
                  <a:moveTo>
                    <a:pt x="198" y="0"/>
                  </a:moveTo>
                  <a:lnTo>
                    <a:pt x="224" y="16"/>
                  </a:lnTo>
                  <a:lnTo>
                    <a:pt x="253" y="31"/>
                  </a:lnTo>
                  <a:lnTo>
                    <a:pt x="285" y="49"/>
                  </a:lnTo>
                  <a:lnTo>
                    <a:pt x="353" y="6"/>
                  </a:lnTo>
                  <a:lnTo>
                    <a:pt x="376" y="48"/>
                  </a:lnTo>
                  <a:lnTo>
                    <a:pt x="403" y="88"/>
                  </a:lnTo>
                  <a:lnTo>
                    <a:pt x="436" y="123"/>
                  </a:lnTo>
                  <a:lnTo>
                    <a:pt x="472" y="155"/>
                  </a:lnTo>
                  <a:lnTo>
                    <a:pt x="511" y="181"/>
                  </a:lnTo>
                  <a:lnTo>
                    <a:pt x="555" y="204"/>
                  </a:lnTo>
                  <a:lnTo>
                    <a:pt x="504" y="232"/>
                  </a:lnTo>
                  <a:lnTo>
                    <a:pt x="506" y="257"/>
                  </a:lnTo>
                  <a:lnTo>
                    <a:pt x="504" y="281"/>
                  </a:lnTo>
                  <a:lnTo>
                    <a:pt x="542" y="260"/>
                  </a:lnTo>
                  <a:lnTo>
                    <a:pt x="579" y="242"/>
                  </a:lnTo>
                  <a:lnTo>
                    <a:pt x="611" y="226"/>
                  </a:lnTo>
                  <a:lnTo>
                    <a:pt x="657" y="236"/>
                  </a:lnTo>
                  <a:lnTo>
                    <a:pt x="733" y="307"/>
                  </a:lnTo>
                  <a:lnTo>
                    <a:pt x="790" y="255"/>
                  </a:lnTo>
                  <a:lnTo>
                    <a:pt x="862" y="236"/>
                  </a:lnTo>
                  <a:lnTo>
                    <a:pt x="865" y="237"/>
                  </a:lnTo>
                  <a:lnTo>
                    <a:pt x="872" y="242"/>
                  </a:lnTo>
                  <a:lnTo>
                    <a:pt x="885" y="248"/>
                  </a:lnTo>
                  <a:lnTo>
                    <a:pt x="900" y="257"/>
                  </a:lnTo>
                  <a:lnTo>
                    <a:pt x="918" y="267"/>
                  </a:lnTo>
                  <a:lnTo>
                    <a:pt x="939" y="278"/>
                  </a:lnTo>
                  <a:lnTo>
                    <a:pt x="962" y="290"/>
                  </a:lnTo>
                  <a:lnTo>
                    <a:pt x="985" y="303"/>
                  </a:lnTo>
                  <a:lnTo>
                    <a:pt x="1008" y="315"/>
                  </a:lnTo>
                  <a:lnTo>
                    <a:pt x="1030" y="327"/>
                  </a:lnTo>
                  <a:lnTo>
                    <a:pt x="1050" y="339"/>
                  </a:lnTo>
                  <a:lnTo>
                    <a:pt x="1070" y="349"/>
                  </a:lnTo>
                  <a:lnTo>
                    <a:pt x="1085" y="358"/>
                  </a:lnTo>
                  <a:lnTo>
                    <a:pt x="1097" y="365"/>
                  </a:lnTo>
                  <a:lnTo>
                    <a:pt x="1105" y="368"/>
                  </a:lnTo>
                  <a:lnTo>
                    <a:pt x="1108" y="371"/>
                  </a:lnTo>
                  <a:lnTo>
                    <a:pt x="1107" y="695"/>
                  </a:lnTo>
                  <a:lnTo>
                    <a:pt x="1107" y="698"/>
                  </a:lnTo>
                  <a:lnTo>
                    <a:pt x="1107" y="711"/>
                  </a:lnTo>
                  <a:lnTo>
                    <a:pt x="1107" y="730"/>
                  </a:lnTo>
                  <a:lnTo>
                    <a:pt x="1106" y="755"/>
                  </a:lnTo>
                  <a:lnTo>
                    <a:pt x="1105" y="784"/>
                  </a:lnTo>
                  <a:lnTo>
                    <a:pt x="1105" y="817"/>
                  </a:lnTo>
                  <a:lnTo>
                    <a:pt x="1103" y="852"/>
                  </a:lnTo>
                  <a:lnTo>
                    <a:pt x="1102" y="888"/>
                  </a:lnTo>
                  <a:lnTo>
                    <a:pt x="1102" y="926"/>
                  </a:lnTo>
                  <a:lnTo>
                    <a:pt x="1101" y="961"/>
                  </a:lnTo>
                  <a:lnTo>
                    <a:pt x="1100" y="993"/>
                  </a:lnTo>
                  <a:lnTo>
                    <a:pt x="1100" y="1024"/>
                  </a:lnTo>
                  <a:lnTo>
                    <a:pt x="1100" y="1050"/>
                  </a:lnTo>
                  <a:lnTo>
                    <a:pt x="1100" y="1070"/>
                  </a:lnTo>
                  <a:lnTo>
                    <a:pt x="1099" y="1111"/>
                  </a:lnTo>
                  <a:lnTo>
                    <a:pt x="1096" y="1146"/>
                  </a:lnTo>
                  <a:lnTo>
                    <a:pt x="1093" y="1176"/>
                  </a:lnTo>
                  <a:lnTo>
                    <a:pt x="1089" y="1200"/>
                  </a:lnTo>
                  <a:lnTo>
                    <a:pt x="1084" y="1219"/>
                  </a:lnTo>
                  <a:lnTo>
                    <a:pt x="1079" y="1235"/>
                  </a:lnTo>
                  <a:lnTo>
                    <a:pt x="1076" y="1246"/>
                  </a:lnTo>
                  <a:lnTo>
                    <a:pt x="1072" y="1253"/>
                  </a:lnTo>
                  <a:lnTo>
                    <a:pt x="1070" y="1257"/>
                  </a:lnTo>
                  <a:lnTo>
                    <a:pt x="1070" y="1258"/>
                  </a:lnTo>
                  <a:lnTo>
                    <a:pt x="1068" y="1438"/>
                  </a:lnTo>
                  <a:lnTo>
                    <a:pt x="1067" y="1438"/>
                  </a:lnTo>
                  <a:lnTo>
                    <a:pt x="1067" y="1442"/>
                  </a:lnTo>
                  <a:lnTo>
                    <a:pt x="1067" y="1446"/>
                  </a:lnTo>
                  <a:lnTo>
                    <a:pt x="1067" y="2839"/>
                  </a:lnTo>
                  <a:lnTo>
                    <a:pt x="1064" y="2874"/>
                  </a:lnTo>
                  <a:lnTo>
                    <a:pt x="1054" y="2907"/>
                  </a:lnTo>
                  <a:lnTo>
                    <a:pt x="1038" y="2936"/>
                  </a:lnTo>
                  <a:lnTo>
                    <a:pt x="1018" y="2961"/>
                  </a:lnTo>
                  <a:lnTo>
                    <a:pt x="991" y="2982"/>
                  </a:lnTo>
                  <a:lnTo>
                    <a:pt x="962" y="2998"/>
                  </a:lnTo>
                  <a:lnTo>
                    <a:pt x="931" y="3008"/>
                  </a:lnTo>
                  <a:lnTo>
                    <a:pt x="895" y="3011"/>
                  </a:lnTo>
                  <a:lnTo>
                    <a:pt x="895" y="3011"/>
                  </a:lnTo>
                  <a:lnTo>
                    <a:pt x="860" y="3008"/>
                  </a:lnTo>
                  <a:lnTo>
                    <a:pt x="828" y="2998"/>
                  </a:lnTo>
                  <a:lnTo>
                    <a:pt x="799" y="2982"/>
                  </a:lnTo>
                  <a:lnTo>
                    <a:pt x="773" y="2961"/>
                  </a:lnTo>
                  <a:lnTo>
                    <a:pt x="753" y="2936"/>
                  </a:lnTo>
                  <a:lnTo>
                    <a:pt x="737" y="2907"/>
                  </a:lnTo>
                  <a:lnTo>
                    <a:pt x="726" y="2874"/>
                  </a:lnTo>
                  <a:lnTo>
                    <a:pt x="723" y="2839"/>
                  </a:lnTo>
                  <a:lnTo>
                    <a:pt x="724" y="1446"/>
                  </a:lnTo>
                  <a:lnTo>
                    <a:pt x="724" y="1442"/>
                  </a:lnTo>
                  <a:lnTo>
                    <a:pt x="724" y="1438"/>
                  </a:lnTo>
                  <a:lnTo>
                    <a:pt x="698" y="1438"/>
                  </a:lnTo>
                  <a:lnTo>
                    <a:pt x="698" y="1442"/>
                  </a:lnTo>
                  <a:lnTo>
                    <a:pt x="698" y="1446"/>
                  </a:lnTo>
                  <a:lnTo>
                    <a:pt x="698" y="2839"/>
                  </a:lnTo>
                  <a:lnTo>
                    <a:pt x="695" y="2874"/>
                  </a:lnTo>
                  <a:lnTo>
                    <a:pt x="685" y="2907"/>
                  </a:lnTo>
                  <a:lnTo>
                    <a:pt x="669" y="2936"/>
                  </a:lnTo>
                  <a:lnTo>
                    <a:pt x="649" y="2961"/>
                  </a:lnTo>
                  <a:lnTo>
                    <a:pt x="623" y="2982"/>
                  </a:lnTo>
                  <a:lnTo>
                    <a:pt x="593" y="2998"/>
                  </a:lnTo>
                  <a:lnTo>
                    <a:pt x="562" y="3008"/>
                  </a:lnTo>
                  <a:lnTo>
                    <a:pt x="527" y="3011"/>
                  </a:lnTo>
                  <a:lnTo>
                    <a:pt x="492" y="3008"/>
                  </a:lnTo>
                  <a:lnTo>
                    <a:pt x="460" y="2998"/>
                  </a:lnTo>
                  <a:lnTo>
                    <a:pt x="430" y="2982"/>
                  </a:lnTo>
                  <a:lnTo>
                    <a:pt x="405" y="2961"/>
                  </a:lnTo>
                  <a:lnTo>
                    <a:pt x="384" y="2936"/>
                  </a:lnTo>
                  <a:lnTo>
                    <a:pt x="368" y="2907"/>
                  </a:lnTo>
                  <a:lnTo>
                    <a:pt x="359" y="2874"/>
                  </a:lnTo>
                  <a:lnTo>
                    <a:pt x="355" y="2839"/>
                  </a:lnTo>
                  <a:lnTo>
                    <a:pt x="355" y="1446"/>
                  </a:lnTo>
                  <a:lnTo>
                    <a:pt x="355" y="1442"/>
                  </a:lnTo>
                  <a:lnTo>
                    <a:pt x="355" y="1438"/>
                  </a:lnTo>
                  <a:lnTo>
                    <a:pt x="354" y="1438"/>
                  </a:lnTo>
                  <a:lnTo>
                    <a:pt x="354" y="1280"/>
                  </a:lnTo>
                  <a:lnTo>
                    <a:pt x="355" y="1271"/>
                  </a:lnTo>
                  <a:lnTo>
                    <a:pt x="355" y="1263"/>
                  </a:lnTo>
                  <a:lnTo>
                    <a:pt x="339" y="1209"/>
                  </a:lnTo>
                  <a:lnTo>
                    <a:pt x="331" y="1152"/>
                  </a:lnTo>
                  <a:lnTo>
                    <a:pt x="327" y="1093"/>
                  </a:lnTo>
                  <a:lnTo>
                    <a:pt x="327" y="385"/>
                  </a:lnTo>
                  <a:lnTo>
                    <a:pt x="310" y="379"/>
                  </a:lnTo>
                  <a:lnTo>
                    <a:pt x="293" y="370"/>
                  </a:lnTo>
                  <a:lnTo>
                    <a:pt x="278" y="359"/>
                  </a:lnTo>
                  <a:lnTo>
                    <a:pt x="256" y="346"/>
                  </a:lnTo>
                  <a:lnTo>
                    <a:pt x="230" y="330"/>
                  </a:lnTo>
                  <a:lnTo>
                    <a:pt x="201" y="313"/>
                  </a:lnTo>
                  <a:lnTo>
                    <a:pt x="171" y="296"/>
                  </a:lnTo>
                  <a:lnTo>
                    <a:pt x="139" y="278"/>
                  </a:lnTo>
                  <a:lnTo>
                    <a:pt x="107" y="260"/>
                  </a:lnTo>
                  <a:lnTo>
                    <a:pt x="76" y="243"/>
                  </a:lnTo>
                  <a:lnTo>
                    <a:pt x="47" y="227"/>
                  </a:lnTo>
                  <a:lnTo>
                    <a:pt x="21" y="213"/>
                  </a:lnTo>
                  <a:lnTo>
                    <a:pt x="0" y="202"/>
                  </a:lnTo>
                  <a:lnTo>
                    <a:pt x="42" y="179"/>
                  </a:lnTo>
                  <a:lnTo>
                    <a:pt x="81" y="151"/>
                  </a:lnTo>
                  <a:lnTo>
                    <a:pt x="116" y="118"/>
                  </a:lnTo>
                  <a:lnTo>
                    <a:pt x="147" y="82"/>
                  </a:lnTo>
                  <a:lnTo>
                    <a:pt x="175" y="43"/>
                  </a:lnTo>
                  <a:lnTo>
                    <a:pt x="198" y="0"/>
                  </a:lnTo>
                  <a:close/>
                </a:path>
              </a:pathLst>
            </a:custGeom>
            <a:grp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aleway" panose="020B0503030101060003" pitchFamily="34" charset="0"/>
              </a:endParaRPr>
            </a:p>
          </p:txBody>
        </p:sp>
        <p:sp>
          <p:nvSpPr>
            <p:cNvPr id="22" name="Freeform 31">
              <a:extLst>
                <a:ext uri="{FF2B5EF4-FFF2-40B4-BE49-F238E27FC236}">
                  <a16:creationId xmlns:a16="http://schemas.microsoft.com/office/drawing/2014/main" id="{8F82F5F1-4260-4033-97D7-57BB4E1D592C}"/>
                </a:ext>
              </a:extLst>
            </p:cNvPr>
            <p:cNvSpPr>
              <a:spLocks/>
            </p:cNvSpPr>
            <p:nvPr/>
          </p:nvSpPr>
          <p:spPr bwMode="auto">
            <a:xfrm>
              <a:off x="5977" y="2290"/>
              <a:ext cx="294" cy="623"/>
            </a:xfrm>
            <a:custGeom>
              <a:avLst/>
              <a:gdLst>
                <a:gd name="T0" fmla="*/ 193 w 1471"/>
                <a:gd name="T1" fmla="*/ 7 h 3116"/>
                <a:gd name="T2" fmla="*/ 261 w 1471"/>
                <a:gd name="T3" fmla="*/ 57 h 3116"/>
                <a:gd name="T4" fmla="*/ 307 w 1471"/>
                <a:gd name="T5" fmla="*/ 139 h 3116"/>
                <a:gd name="T6" fmla="*/ 378 w 1471"/>
                <a:gd name="T7" fmla="*/ 253 h 3116"/>
                <a:gd name="T8" fmla="*/ 473 w 1471"/>
                <a:gd name="T9" fmla="*/ 376 h 3116"/>
                <a:gd name="T10" fmla="*/ 585 w 1471"/>
                <a:gd name="T11" fmla="*/ 486 h 3116"/>
                <a:gd name="T12" fmla="*/ 635 w 1471"/>
                <a:gd name="T13" fmla="*/ 502 h 3116"/>
                <a:gd name="T14" fmla="*/ 730 w 1471"/>
                <a:gd name="T15" fmla="*/ 489 h 3116"/>
                <a:gd name="T16" fmla="*/ 757 w 1471"/>
                <a:gd name="T17" fmla="*/ 476 h 3116"/>
                <a:gd name="T18" fmla="*/ 822 w 1471"/>
                <a:gd name="T19" fmla="*/ 445 h 3116"/>
                <a:gd name="T20" fmla="*/ 912 w 1471"/>
                <a:gd name="T21" fmla="*/ 404 h 3116"/>
                <a:gd name="T22" fmla="*/ 1008 w 1471"/>
                <a:gd name="T23" fmla="*/ 360 h 3116"/>
                <a:gd name="T24" fmla="*/ 1155 w 1471"/>
                <a:gd name="T25" fmla="*/ 351 h 3116"/>
                <a:gd name="T26" fmla="*/ 1201 w 1471"/>
                <a:gd name="T27" fmla="*/ 337 h 3116"/>
                <a:gd name="T28" fmla="*/ 1234 w 1471"/>
                <a:gd name="T29" fmla="*/ 359 h 3116"/>
                <a:gd name="T30" fmla="*/ 1297 w 1471"/>
                <a:gd name="T31" fmla="*/ 399 h 3116"/>
                <a:gd name="T32" fmla="*/ 1371 w 1471"/>
                <a:gd name="T33" fmla="*/ 441 h 3116"/>
                <a:gd name="T34" fmla="*/ 1438 w 1471"/>
                <a:gd name="T35" fmla="*/ 473 h 3116"/>
                <a:gd name="T36" fmla="*/ 1471 w 1471"/>
                <a:gd name="T37" fmla="*/ 1197 h 3116"/>
                <a:gd name="T38" fmla="*/ 1444 w 1471"/>
                <a:gd name="T39" fmla="*/ 1369 h 3116"/>
                <a:gd name="T40" fmla="*/ 1445 w 1471"/>
                <a:gd name="T41" fmla="*/ 1544 h 3116"/>
                <a:gd name="T42" fmla="*/ 1445 w 1471"/>
                <a:gd name="T43" fmla="*/ 1551 h 3116"/>
                <a:gd name="T44" fmla="*/ 1432 w 1471"/>
                <a:gd name="T45" fmla="*/ 3011 h 3116"/>
                <a:gd name="T46" fmla="*/ 1369 w 1471"/>
                <a:gd name="T47" fmla="*/ 3087 h 3116"/>
                <a:gd name="T48" fmla="*/ 1272 w 1471"/>
                <a:gd name="T49" fmla="*/ 3116 h 3116"/>
                <a:gd name="T50" fmla="*/ 1176 w 1471"/>
                <a:gd name="T51" fmla="*/ 3087 h 3116"/>
                <a:gd name="T52" fmla="*/ 1114 w 1471"/>
                <a:gd name="T53" fmla="*/ 3011 h 3116"/>
                <a:gd name="T54" fmla="*/ 1100 w 1471"/>
                <a:gd name="T55" fmla="*/ 1551 h 3116"/>
                <a:gd name="T56" fmla="*/ 1076 w 1471"/>
                <a:gd name="T57" fmla="*/ 1547 h 3116"/>
                <a:gd name="T58" fmla="*/ 1072 w 1471"/>
                <a:gd name="T59" fmla="*/ 2980 h 3116"/>
                <a:gd name="T60" fmla="*/ 1025 w 1471"/>
                <a:gd name="T61" fmla="*/ 3067 h 3116"/>
                <a:gd name="T62" fmla="*/ 938 w 1471"/>
                <a:gd name="T63" fmla="*/ 3113 h 3116"/>
                <a:gd name="T64" fmla="*/ 837 w 1471"/>
                <a:gd name="T65" fmla="*/ 3103 h 3116"/>
                <a:gd name="T66" fmla="*/ 762 w 1471"/>
                <a:gd name="T67" fmla="*/ 3042 h 3116"/>
                <a:gd name="T68" fmla="*/ 732 w 1471"/>
                <a:gd name="T69" fmla="*/ 2945 h 3116"/>
                <a:gd name="T70" fmla="*/ 733 w 1471"/>
                <a:gd name="T71" fmla="*/ 1544 h 3116"/>
                <a:gd name="T72" fmla="*/ 729 w 1471"/>
                <a:gd name="T73" fmla="*/ 1363 h 3116"/>
                <a:gd name="T74" fmla="*/ 719 w 1471"/>
                <a:gd name="T75" fmla="*/ 1340 h 3116"/>
                <a:gd name="T76" fmla="*/ 706 w 1471"/>
                <a:gd name="T77" fmla="*/ 1280 h 3116"/>
                <a:gd name="T78" fmla="*/ 699 w 1471"/>
                <a:gd name="T79" fmla="*/ 1175 h 3116"/>
                <a:gd name="T80" fmla="*/ 698 w 1471"/>
                <a:gd name="T81" fmla="*/ 1086 h 3116"/>
                <a:gd name="T82" fmla="*/ 695 w 1471"/>
                <a:gd name="T83" fmla="*/ 965 h 3116"/>
                <a:gd name="T84" fmla="*/ 693 w 1471"/>
                <a:gd name="T85" fmla="*/ 855 h 3116"/>
                <a:gd name="T86" fmla="*/ 579 w 1471"/>
                <a:gd name="T87" fmla="*/ 821 h 3116"/>
                <a:gd name="T88" fmla="*/ 433 w 1471"/>
                <a:gd name="T89" fmla="*/ 736 h 3116"/>
                <a:gd name="T90" fmla="*/ 306 w 1471"/>
                <a:gd name="T91" fmla="*/ 625 h 3116"/>
                <a:gd name="T92" fmla="*/ 200 w 1471"/>
                <a:gd name="T93" fmla="*/ 503 h 3116"/>
                <a:gd name="T94" fmla="*/ 115 w 1471"/>
                <a:gd name="T95" fmla="*/ 383 h 3116"/>
                <a:gd name="T96" fmla="*/ 54 w 1471"/>
                <a:gd name="T97" fmla="*/ 284 h 3116"/>
                <a:gd name="T98" fmla="*/ 21 w 1471"/>
                <a:gd name="T99" fmla="*/ 220 h 3116"/>
                <a:gd name="T100" fmla="*/ 0 w 1471"/>
                <a:gd name="T101" fmla="*/ 154 h 3116"/>
                <a:gd name="T102" fmla="*/ 19 w 1471"/>
                <a:gd name="T103" fmla="*/ 73 h 3116"/>
                <a:gd name="T104" fmla="*/ 82 w 1471"/>
                <a:gd name="T105" fmla="*/ 15 h 3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1" h="3116">
                  <a:moveTo>
                    <a:pt x="138" y="0"/>
                  </a:moveTo>
                  <a:lnTo>
                    <a:pt x="166" y="1"/>
                  </a:lnTo>
                  <a:lnTo>
                    <a:pt x="193" y="7"/>
                  </a:lnTo>
                  <a:lnTo>
                    <a:pt x="219" y="20"/>
                  </a:lnTo>
                  <a:lnTo>
                    <a:pt x="242" y="36"/>
                  </a:lnTo>
                  <a:lnTo>
                    <a:pt x="261" y="57"/>
                  </a:lnTo>
                  <a:lnTo>
                    <a:pt x="277" y="82"/>
                  </a:lnTo>
                  <a:lnTo>
                    <a:pt x="290" y="108"/>
                  </a:lnTo>
                  <a:lnTo>
                    <a:pt x="307" y="139"/>
                  </a:lnTo>
                  <a:lnTo>
                    <a:pt x="328" y="174"/>
                  </a:lnTo>
                  <a:lnTo>
                    <a:pt x="352" y="213"/>
                  </a:lnTo>
                  <a:lnTo>
                    <a:pt x="378" y="253"/>
                  </a:lnTo>
                  <a:lnTo>
                    <a:pt x="407" y="294"/>
                  </a:lnTo>
                  <a:lnTo>
                    <a:pt x="439" y="335"/>
                  </a:lnTo>
                  <a:lnTo>
                    <a:pt x="473" y="376"/>
                  </a:lnTo>
                  <a:lnTo>
                    <a:pt x="509" y="416"/>
                  </a:lnTo>
                  <a:lnTo>
                    <a:pt x="545" y="452"/>
                  </a:lnTo>
                  <a:lnTo>
                    <a:pt x="585" y="486"/>
                  </a:lnTo>
                  <a:lnTo>
                    <a:pt x="585" y="486"/>
                  </a:lnTo>
                  <a:lnTo>
                    <a:pt x="609" y="496"/>
                  </a:lnTo>
                  <a:lnTo>
                    <a:pt x="635" y="502"/>
                  </a:lnTo>
                  <a:lnTo>
                    <a:pt x="660" y="504"/>
                  </a:lnTo>
                  <a:lnTo>
                    <a:pt x="696" y="501"/>
                  </a:lnTo>
                  <a:lnTo>
                    <a:pt x="730" y="489"/>
                  </a:lnTo>
                  <a:lnTo>
                    <a:pt x="734" y="487"/>
                  </a:lnTo>
                  <a:lnTo>
                    <a:pt x="742" y="484"/>
                  </a:lnTo>
                  <a:lnTo>
                    <a:pt x="757" y="476"/>
                  </a:lnTo>
                  <a:lnTo>
                    <a:pt x="775" y="468"/>
                  </a:lnTo>
                  <a:lnTo>
                    <a:pt x="797" y="457"/>
                  </a:lnTo>
                  <a:lnTo>
                    <a:pt x="822" y="445"/>
                  </a:lnTo>
                  <a:lnTo>
                    <a:pt x="851" y="433"/>
                  </a:lnTo>
                  <a:lnTo>
                    <a:pt x="880" y="418"/>
                  </a:lnTo>
                  <a:lnTo>
                    <a:pt x="912" y="404"/>
                  </a:lnTo>
                  <a:lnTo>
                    <a:pt x="944" y="389"/>
                  </a:lnTo>
                  <a:lnTo>
                    <a:pt x="976" y="375"/>
                  </a:lnTo>
                  <a:lnTo>
                    <a:pt x="1008" y="360"/>
                  </a:lnTo>
                  <a:lnTo>
                    <a:pt x="1065" y="412"/>
                  </a:lnTo>
                  <a:lnTo>
                    <a:pt x="1141" y="354"/>
                  </a:lnTo>
                  <a:lnTo>
                    <a:pt x="1155" y="351"/>
                  </a:lnTo>
                  <a:lnTo>
                    <a:pt x="1170" y="346"/>
                  </a:lnTo>
                  <a:lnTo>
                    <a:pt x="1187" y="341"/>
                  </a:lnTo>
                  <a:lnTo>
                    <a:pt x="1201" y="337"/>
                  </a:lnTo>
                  <a:lnTo>
                    <a:pt x="1208" y="341"/>
                  </a:lnTo>
                  <a:lnTo>
                    <a:pt x="1219" y="348"/>
                  </a:lnTo>
                  <a:lnTo>
                    <a:pt x="1234" y="359"/>
                  </a:lnTo>
                  <a:lnTo>
                    <a:pt x="1254" y="370"/>
                  </a:lnTo>
                  <a:lnTo>
                    <a:pt x="1274" y="385"/>
                  </a:lnTo>
                  <a:lnTo>
                    <a:pt x="1297" y="399"/>
                  </a:lnTo>
                  <a:lnTo>
                    <a:pt x="1322" y="414"/>
                  </a:lnTo>
                  <a:lnTo>
                    <a:pt x="1346" y="428"/>
                  </a:lnTo>
                  <a:lnTo>
                    <a:pt x="1371" y="441"/>
                  </a:lnTo>
                  <a:lnTo>
                    <a:pt x="1394" y="455"/>
                  </a:lnTo>
                  <a:lnTo>
                    <a:pt x="1417" y="464"/>
                  </a:lnTo>
                  <a:lnTo>
                    <a:pt x="1438" y="473"/>
                  </a:lnTo>
                  <a:lnTo>
                    <a:pt x="1457" y="476"/>
                  </a:lnTo>
                  <a:lnTo>
                    <a:pt x="1471" y="478"/>
                  </a:lnTo>
                  <a:lnTo>
                    <a:pt x="1471" y="1197"/>
                  </a:lnTo>
                  <a:lnTo>
                    <a:pt x="1468" y="1257"/>
                  </a:lnTo>
                  <a:lnTo>
                    <a:pt x="1459" y="1314"/>
                  </a:lnTo>
                  <a:lnTo>
                    <a:pt x="1444" y="1369"/>
                  </a:lnTo>
                  <a:lnTo>
                    <a:pt x="1444" y="1377"/>
                  </a:lnTo>
                  <a:lnTo>
                    <a:pt x="1445" y="1385"/>
                  </a:lnTo>
                  <a:lnTo>
                    <a:pt x="1445" y="1544"/>
                  </a:lnTo>
                  <a:lnTo>
                    <a:pt x="1444" y="1544"/>
                  </a:lnTo>
                  <a:lnTo>
                    <a:pt x="1445" y="1547"/>
                  </a:lnTo>
                  <a:lnTo>
                    <a:pt x="1445" y="1551"/>
                  </a:lnTo>
                  <a:lnTo>
                    <a:pt x="1445" y="2945"/>
                  </a:lnTo>
                  <a:lnTo>
                    <a:pt x="1441" y="2980"/>
                  </a:lnTo>
                  <a:lnTo>
                    <a:pt x="1432" y="3011"/>
                  </a:lnTo>
                  <a:lnTo>
                    <a:pt x="1415" y="3042"/>
                  </a:lnTo>
                  <a:lnTo>
                    <a:pt x="1394" y="3067"/>
                  </a:lnTo>
                  <a:lnTo>
                    <a:pt x="1369" y="3087"/>
                  </a:lnTo>
                  <a:lnTo>
                    <a:pt x="1340" y="3103"/>
                  </a:lnTo>
                  <a:lnTo>
                    <a:pt x="1307" y="3113"/>
                  </a:lnTo>
                  <a:lnTo>
                    <a:pt x="1272" y="3116"/>
                  </a:lnTo>
                  <a:lnTo>
                    <a:pt x="1238" y="3113"/>
                  </a:lnTo>
                  <a:lnTo>
                    <a:pt x="1205" y="3103"/>
                  </a:lnTo>
                  <a:lnTo>
                    <a:pt x="1176" y="3087"/>
                  </a:lnTo>
                  <a:lnTo>
                    <a:pt x="1151" y="3067"/>
                  </a:lnTo>
                  <a:lnTo>
                    <a:pt x="1129" y="3042"/>
                  </a:lnTo>
                  <a:lnTo>
                    <a:pt x="1114" y="3011"/>
                  </a:lnTo>
                  <a:lnTo>
                    <a:pt x="1104" y="2980"/>
                  </a:lnTo>
                  <a:lnTo>
                    <a:pt x="1100" y="2945"/>
                  </a:lnTo>
                  <a:lnTo>
                    <a:pt x="1100" y="1551"/>
                  </a:lnTo>
                  <a:lnTo>
                    <a:pt x="1101" y="1544"/>
                  </a:lnTo>
                  <a:lnTo>
                    <a:pt x="1075" y="1544"/>
                  </a:lnTo>
                  <a:lnTo>
                    <a:pt x="1076" y="1547"/>
                  </a:lnTo>
                  <a:lnTo>
                    <a:pt x="1076" y="1551"/>
                  </a:lnTo>
                  <a:lnTo>
                    <a:pt x="1076" y="2945"/>
                  </a:lnTo>
                  <a:lnTo>
                    <a:pt x="1072" y="2980"/>
                  </a:lnTo>
                  <a:lnTo>
                    <a:pt x="1063" y="3011"/>
                  </a:lnTo>
                  <a:lnTo>
                    <a:pt x="1047" y="3042"/>
                  </a:lnTo>
                  <a:lnTo>
                    <a:pt x="1025" y="3067"/>
                  </a:lnTo>
                  <a:lnTo>
                    <a:pt x="1000" y="3087"/>
                  </a:lnTo>
                  <a:lnTo>
                    <a:pt x="971" y="3103"/>
                  </a:lnTo>
                  <a:lnTo>
                    <a:pt x="938" y="3113"/>
                  </a:lnTo>
                  <a:lnTo>
                    <a:pt x="904" y="3116"/>
                  </a:lnTo>
                  <a:lnTo>
                    <a:pt x="869" y="3113"/>
                  </a:lnTo>
                  <a:lnTo>
                    <a:pt x="837" y="3103"/>
                  </a:lnTo>
                  <a:lnTo>
                    <a:pt x="808" y="3087"/>
                  </a:lnTo>
                  <a:lnTo>
                    <a:pt x="782" y="3067"/>
                  </a:lnTo>
                  <a:lnTo>
                    <a:pt x="762" y="3042"/>
                  </a:lnTo>
                  <a:lnTo>
                    <a:pt x="745" y="3011"/>
                  </a:lnTo>
                  <a:lnTo>
                    <a:pt x="735" y="2980"/>
                  </a:lnTo>
                  <a:lnTo>
                    <a:pt x="732" y="2945"/>
                  </a:lnTo>
                  <a:lnTo>
                    <a:pt x="732" y="1551"/>
                  </a:lnTo>
                  <a:lnTo>
                    <a:pt x="732" y="1547"/>
                  </a:lnTo>
                  <a:lnTo>
                    <a:pt x="733" y="1544"/>
                  </a:lnTo>
                  <a:lnTo>
                    <a:pt x="730" y="1544"/>
                  </a:lnTo>
                  <a:lnTo>
                    <a:pt x="730" y="1364"/>
                  </a:lnTo>
                  <a:lnTo>
                    <a:pt x="729" y="1363"/>
                  </a:lnTo>
                  <a:lnTo>
                    <a:pt x="727" y="1358"/>
                  </a:lnTo>
                  <a:lnTo>
                    <a:pt x="723" y="1350"/>
                  </a:lnTo>
                  <a:lnTo>
                    <a:pt x="719" y="1340"/>
                  </a:lnTo>
                  <a:lnTo>
                    <a:pt x="715" y="1325"/>
                  </a:lnTo>
                  <a:lnTo>
                    <a:pt x="710" y="1306"/>
                  </a:lnTo>
                  <a:lnTo>
                    <a:pt x="706" y="1280"/>
                  </a:lnTo>
                  <a:lnTo>
                    <a:pt x="702" y="1251"/>
                  </a:lnTo>
                  <a:lnTo>
                    <a:pt x="700" y="1216"/>
                  </a:lnTo>
                  <a:lnTo>
                    <a:pt x="699" y="1175"/>
                  </a:lnTo>
                  <a:lnTo>
                    <a:pt x="699" y="1152"/>
                  </a:lnTo>
                  <a:lnTo>
                    <a:pt x="699" y="1122"/>
                  </a:lnTo>
                  <a:lnTo>
                    <a:pt x="698" y="1086"/>
                  </a:lnTo>
                  <a:lnTo>
                    <a:pt x="698" y="1047"/>
                  </a:lnTo>
                  <a:lnTo>
                    <a:pt x="696" y="1006"/>
                  </a:lnTo>
                  <a:lnTo>
                    <a:pt x="695" y="965"/>
                  </a:lnTo>
                  <a:lnTo>
                    <a:pt x="694" y="925"/>
                  </a:lnTo>
                  <a:lnTo>
                    <a:pt x="694" y="887"/>
                  </a:lnTo>
                  <a:lnTo>
                    <a:pt x="693" y="855"/>
                  </a:lnTo>
                  <a:lnTo>
                    <a:pt x="661" y="849"/>
                  </a:lnTo>
                  <a:lnTo>
                    <a:pt x="631" y="840"/>
                  </a:lnTo>
                  <a:lnTo>
                    <a:pt x="579" y="821"/>
                  </a:lnTo>
                  <a:lnTo>
                    <a:pt x="528" y="797"/>
                  </a:lnTo>
                  <a:lnTo>
                    <a:pt x="480" y="769"/>
                  </a:lnTo>
                  <a:lnTo>
                    <a:pt x="433" y="736"/>
                  </a:lnTo>
                  <a:lnTo>
                    <a:pt x="388" y="703"/>
                  </a:lnTo>
                  <a:lnTo>
                    <a:pt x="346" y="665"/>
                  </a:lnTo>
                  <a:lnTo>
                    <a:pt x="306" y="625"/>
                  </a:lnTo>
                  <a:lnTo>
                    <a:pt x="268" y="585"/>
                  </a:lnTo>
                  <a:lnTo>
                    <a:pt x="232" y="544"/>
                  </a:lnTo>
                  <a:lnTo>
                    <a:pt x="200" y="503"/>
                  </a:lnTo>
                  <a:lnTo>
                    <a:pt x="168" y="462"/>
                  </a:lnTo>
                  <a:lnTo>
                    <a:pt x="140" y="422"/>
                  </a:lnTo>
                  <a:lnTo>
                    <a:pt x="115" y="383"/>
                  </a:lnTo>
                  <a:lnTo>
                    <a:pt x="92" y="348"/>
                  </a:lnTo>
                  <a:lnTo>
                    <a:pt x="71" y="315"/>
                  </a:lnTo>
                  <a:lnTo>
                    <a:pt x="54" y="284"/>
                  </a:lnTo>
                  <a:lnTo>
                    <a:pt x="40" y="259"/>
                  </a:lnTo>
                  <a:lnTo>
                    <a:pt x="29" y="237"/>
                  </a:lnTo>
                  <a:lnTo>
                    <a:pt x="21" y="220"/>
                  </a:lnTo>
                  <a:lnTo>
                    <a:pt x="15" y="209"/>
                  </a:lnTo>
                  <a:lnTo>
                    <a:pt x="5" y="182"/>
                  </a:lnTo>
                  <a:lnTo>
                    <a:pt x="0" y="154"/>
                  </a:lnTo>
                  <a:lnTo>
                    <a:pt x="1" y="125"/>
                  </a:lnTo>
                  <a:lnTo>
                    <a:pt x="8" y="98"/>
                  </a:lnTo>
                  <a:lnTo>
                    <a:pt x="19" y="73"/>
                  </a:lnTo>
                  <a:lnTo>
                    <a:pt x="36" y="50"/>
                  </a:lnTo>
                  <a:lnTo>
                    <a:pt x="57" y="30"/>
                  </a:lnTo>
                  <a:lnTo>
                    <a:pt x="82" y="15"/>
                  </a:lnTo>
                  <a:lnTo>
                    <a:pt x="110" y="5"/>
                  </a:lnTo>
                  <a:lnTo>
                    <a:pt x="138" y="0"/>
                  </a:lnTo>
                  <a:close/>
                </a:path>
              </a:pathLst>
            </a:custGeom>
            <a:grp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aleway" panose="020B0503030101060003" pitchFamily="34" charset="0"/>
              </a:endParaRPr>
            </a:p>
          </p:txBody>
        </p:sp>
        <p:sp>
          <p:nvSpPr>
            <p:cNvPr id="23" name="Freeform 32">
              <a:extLst>
                <a:ext uri="{FF2B5EF4-FFF2-40B4-BE49-F238E27FC236}">
                  <a16:creationId xmlns:a16="http://schemas.microsoft.com/office/drawing/2014/main" id="{77CD5A08-C4A6-4DC1-8F0A-F77751E408A0}"/>
                </a:ext>
              </a:extLst>
            </p:cNvPr>
            <p:cNvSpPr>
              <a:spLocks/>
            </p:cNvSpPr>
            <p:nvPr/>
          </p:nvSpPr>
          <p:spPr bwMode="auto">
            <a:xfrm>
              <a:off x="6081" y="2320"/>
              <a:ext cx="86" cy="62"/>
            </a:xfrm>
            <a:custGeom>
              <a:avLst/>
              <a:gdLst>
                <a:gd name="T0" fmla="*/ 186 w 431"/>
                <a:gd name="T1" fmla="*/ 0 h 309"/>
                <a:gd name="T2" fmla="*/ 217 w 431"/>
                <a:gd name="T3" fmla="*/ 43 h 309"/>
                <a:gd name="T4" fmla="*/ 252 w 431"/>
                <a:gd name="T5" fmla="*/ 82 h 309"/>
                <a:gd name="T6" fmla="*/ 290 w 431"/>
                <a:gd name="T7" fmla="*/ 116 h 309"/>
                <a:gd name="T8" fmla="*/ 334 w 431"/>
                <a:gd name="T9" fmla="*/ 145 h 309"/>
                <a:gd name="T10" fmla="*/ 381 w 431"/>
                <a:gd name="T11" fmla="*/ 168 h 309"/>
                <a:gd name="T12" fmla="*/ 431 w 431"/>
                <a:gd name="T13" fmla="*/ 186 h 309"/>
                <a:gd name="T14" fmla="*/ 399 w 431"/>
                <a:gd name="T15" fmla="*/ 201 h 309"/>
                <a:gd name="T16" fmla="*/ 368 w 431"/>
                <a:gd name="T17" fmla="*/ 215 h 309"/>
                <a:gd name="T18" fmla="*/ 337 w 431"/>
                <a:gd name="T19" fmla="*/ 228 h 309"/>
                <a:gd name="T20" fmla="*/ 308 w 431"/>
                <a:gd name="T21" fmla="*/ 242 h 309"/>
                <a:gd name="T22" fmla="*/ 282 w 431"/>
                <a:gd name="T23" fmla="*/ 255 h 309"/>
                <a:gd name="T24" fmla="*/ 258 w 431"/>
                <a:gd name="T25" fmla="*/ 266 h 309"/>
                <a:gd name="T26" fmla="*/ 236 w 431"/>
                <a:gd name="T27" fmla="*/ 277 h 309"/>
                <a:gd name="T28" fmla="*/ 218 w 431"/>
                <a:gd name="T29" fmla="*/ 284 h 309"/>
                <a:gd name="T30" fmla="*/ 204 w 431"/>
                <a:gd name="T31" fmla="*/ 291 h 309"/>
                <a:gd name="T32" fmla="*/ 196 w 431"/>
                <a:gd name="T33" fmla="*/ 295 h 309"/>
                <a:gd name="T34" fmla="*/ 192 w 431"/>
                <a:gd name="T35" fmla="*/ 296 h 309"/>
                <a:gd name="T36" fmla="*/ 165 w 431"/>
                <a:gd name="T37" fmla="*/ 306 h 309"/>
                <a:gd name="T38" fmla="*/ 136 w 431"/>
                <a:gd name="T39" fmla="*/ 309 h 309"/>
                <a:gd name="T40" fmla="*/ 110 w 431"/>
                <a:gd name="T41" fmla="*/ 307 h 309"/>
                <a:gd name="T42" fmla="*/ 86 w 431"/>
                <a:gd name="T43" fmla="*/ 300 h 309"/>
                <a:gd name="T44" fmla="*/ 63 w 431"/>
                <a:gd name="T45" fmla="*/ 289 h 309"/>
                <a:gd name="T46" fmla="*/ 44 w 431"/>
                <a:gd name="T47" fmla="*/ 274 h 309"/>
                <a:gd name="T48" fmla="*/ 26 w 431"/>
                <a:gd name="T49" fmla="*/ 255 h 309"/>
                <a:gd name="T50" fmla="*/ 12 w 431"/>
                <a:gd name="T51" fmla="*/ 232 h 309"/>
                <a:gd name="T52" fmla="*/ 4 w 431"/>
                <a:gd name="T53" fmla="*/ 207 h 309"/>
                <a:gd name="T54" fmla="*/ 0 w 431"/>
                <a:gd name="T55" fmla="*/ 180 h 309"/>
                <a:gd name="T56" fmla="*/ 1 w 431"/>
                <a:gd name="T57" fmla="*/ 153 h 309"/>
                <a:gd name="T58" fmla="*/ 7 w 431"/>
                <a:gd name="T59" fmla="*/ 128 h 309"/>
                <a:gd name="T60" fmla="*/ 18 w 431"/>
                <a:gd name="T61" fmla="*/ 105 h 309"/>
                <a:gd name="T62" fmla="*/ 34 w 431"/>
                <a:gd name="T63" fmla="*/ 83 h 309"/>
                <a:gd name="T64" fmla="*/ 53 w 431"/>
                <a:gd name="T65" fmla="*/ 66 h 309"/>
                <a:gd name="T66" fmla="*/ 78 w 431"/>
                <a:gd name="T67" fmla="*/ 52 h 309"/>
                <a:gd name="T68" fmla="*/ 81 w 431"/>
                <a:gd name="T69" fmla="*/ 49 h 309"/>
                <a:gd name="T70" fmla="*/ 91 w 431"/>
                <a:gd name="T71" fmla="*/ 46 h 309"/>
                <a:gd name="T72" fmla="*/ 103 w 431"/>
                <a:gd name="T73" fmla="*/ 40 h 309"/>
                <a:gd name="T74" fmla="*/ 120 w 431"/>
                <a:gd name="T75" fmla="*/ 31 h 309"/>
                <a:gd name="T76" fmla="*/ 139 w 431"/>
                <a:gd name="T77" fmla="*/ 23 h 309"/>
                <a:gd name="T78" fmla="*/ 162 w 431"/>
                <a:gd name="T79" fmla="*/ 12 h 309"/>
                <a:gd name="T80" fmla="*/ 186 w 431"/>
                <a:gd name="T8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1" h="309">
                  <a:moveTo>
                    <a:pt x="186" y="0"/>
                  </a:moveTo>
                  <a:lnTo>
                    <a:pt x="217" y="43"/>
                  </a:lnTo>
                  <a:lnTo>
                    <a:pt x="252" y="82"/>
                  </a:lnTo>
                  <a:lnTo>
                    <a:pt x="290" y="116"/>
                  </a:lnTo>
                  <a:lnTo>
                    <a:pt x="334" y="145"/>
                  </a:lnTo>
                  <a:lnTo>
                    <a:pt x="381" y="168"/>
                  </a:lnTo>
                  <a:lnTo>
                    <a:pt x="431" y="186"/>
                  </a:lnTo>
                  <a:lnTo>
                    <a:pt x="399" y="201"/>
                  </a:lnTo>
                  <a:lnTo>
                    <a:pt x="368" y="215"/>
                  </a:lnTo>
                  <a:lnTo>
                    <a:pt x="337" y="228"/>
                  </a:lnTo>
                  <a:lnTo>
                    <a:pt x="308" y="242"/>
                  </a:lnTo>
                  <a:lnTo>
                    <a:pt x="282" y="255"/>
                  </a:lnTo>
                  <a:lnTo>
                    <a:pt x="258" y="266"/>
                  </a:lnTo>
                  <a:lnTo>
                    <a:pt x="236" y="277"/>
                  </a:lnTo>
                  <a:lnTo>
                    <a:pt x="218" y="284"/>
                  </a:lnTo>
                  <a:lnTo>
                    <a:pt x="204" y="291"/>
                  </a:lnTo>
                  <a:lnTo>
                    <a:pt x="196" y="295"/>
                  </a:lnTo>
                  <a:lnTo>
                    <a:pt x="192" y="296"/>
                  </a:lnTo>
                  <a:lnTo>
                    <a:pt x="165" y="306"/>
                  </a:lnTo>
                  <a:lnTo>
                    <a:pt x="136" y="309"/>
                  </a:lnTo>
                  <a:lnTo>
                    <a:pt x="110" y="307"/>
                  </a:lnTo>
                  <a:lnTo>
                    <a:pt x="86" y="300"/>
                  </a:lnTo>
                  <a:lnTo>
                    <a:pt x="63" y="289"/>
                  </a:lnTo>
                  <a:lnTo>
                    <a:pt x="44" y="274"/>
                  </a:lnTo>
                  <a:lnTo>
                    <a:pt x="26" y="255"/>
                  </a:lnTo>
                  <a:lnTo>
                    <a:pt x="12" y="232"/>
                  </a:lnTo>
                  <a:lnTo>
                    <a:pt x="4" y="207"/>
                  </a:lnTo>
                  <a:lnTo>
                    <a:pt x="0" y="180"/>
                  </a:lnTo>
                  <a:lnTo>
                    <a:pt x="1" y="153"/>
                  </a:lnTo>
                  <a:lnTo>
                    <a:pt x="7" y="128"/>
                  </a:lnTo>
                  <a:lnTo>
                    <a:pt x="18" y="105"/>
                  </a:lnTo>
                  <a:lnTo>
                    <a:pt x="34" y="83"/>
                  </a:lnTo>
                  <a:lnTo>
                    <a:pt x="53" y="66"/>
                  </a:lnTo>
                  <a:lnTo>
                    <a:pt x="78" y="52"/>
                  </a:lnTo>
                  <a:lnTo>
                    <a:pt x="81" y="49"/>
                  </a:lnTo>
                  <a:lnTo>
                    <a:pt x="91" y="46"/>
                  </a:lnTo>
                  <a:lnTo>
                    <a:pt x="103" y="40"/>
                  </a:lnTo>
                  <a:lnTo>
                    <a:pt x="120" y="31"/>
                  </a:lnTo>
                  <a:lnTo>
                    <a:pt x="139" y="23"/>
                  </a:lnTo>
                  <a:lnTo>
                    <a:pt x="162" y="12"/>
                  </a:lnTo>
                  <a:lnTo>
                    <a:pt x="186" y="0"/>
                  </a:lnTo>
                  <a:close/>
                </a:path>
              </a:pathLst>
            </a:custGeom>
            <a:grp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aleway" panose="020B0503030101060003" pitchFamily="34" charset="0"/>
              </a:endParaRPr>
            </a:p>
          </p:txBody>
        </p:sp>
        <p:sp>
          <p:nvSpPr>
            <p:cNvPr id="24" name="Freeform 29">
              <a:extLst>
                <a:ext uri="{FF2B5EF4-FFF2-40B4-BE49-F238E27FC236}">
                  <a16:creationId xmlns:a16="http://schemas.microsoft.com/office/drawing/2014/main" id="{7A25E55D-D70C-419E-9C34-ACECAFE7D1D8}"/>
                </a:ext>
              </a:extLst>
            </p:cNvPr>
            <p:cNvSpPr>
              <a:spLocks/>
            </p:cNvSpPr>
            <p:nvPr/>
          </p:nvSpPr>
          <p:spPr bwMode="auto">
            <a:xfrm>
              <a:off x="6297" y="2203"/>
              <a:ext cx="150" cy="150"/>
            </a:xfrm>
            <a:custGeom>
              <a:avLst/>
              <a:gdLst>
                <a:gd name="T0" fmla="*/ 374 w 749"/>
                <a:gd name="T1" fmla="*/ 0 h 750"/>
                <a:gd name="T2" fmla="*/ 374 w 749"/>
                <a:gd name="T3" fmla="*/ 0 h 750"/>
                <a:gd name="T4" fmla="*/ 425 w 749"/>
                <a:gd name="T5" fmla="*/ 4 h 750"/>
                <a:gd name="T6" fmla="*/ 474 w 749"/>
                <a:gd name="T7" fmla="*/ 14 h 750"/>
                <a:gd name="T8" fmla="*/ 521 w 749"/>
                <a:gd name="T9" fmla="*/ 29 h 750"/>
                <a:gd name="T10" fmla="*/ 563 w 749"/>
                <a:gd name="T11" fmla="*/ 51 h 750"/>
                <a:gd name="T12" fmla="*/ 603 w 749"/>
                <a:gd name="T13" fmla="*/ 78 h 750"/>
                <a:gd name="T14" fmla="*/ 639 w 749"/>
                <a:gd name="T15" fmla="*/ 110 h 750"/>
                <a:gd name="T16" fmla="*/ 671 w 749"/>
                <a:gd name="T17" fmla="*/ 146 h 750"/>
                <a:gd name="T18" fmla="*/ 698 w 749"/>
                <a:gd name="T19" fmla="*/ 185 h 750"/>
                <a:gd name="T20" fmla="*/ 720 w 749"/>
                <a:gd name="T21" fmla="*/ 229 h 750"/>
                <a:gd name="T22" fmla="*/ 736 w 749"/>
                <a:gd name="T23" fmla="*/ 275 h 750"/>
                <a:gd name="T24" fmla="*/ 746 w 749"/>
                <a:gd name="T25" fmla="*/ 324 h 750"/>
                <a:gd name="T26" fmla="*/ 749 w 749"/>
                <a:gd name="T27" fmla="*/ 375 h 750"/>
                <a:gd name="T28" fmla="*/ 746 w 749"/>
                <a:gd name="T29" fmla="*/ 426 h 750"/>
                <a:gd name="T30" fmla="*/ 736 w 749"/>
                <a:gd name="T31" fmla="*/ 474 h 750"/>
                <a:gd name="T32" fmla="*/ 720 w 749"/>
                <a:gd name="T33" fmla="*/ 521 h 750"/>
                <a:gd name="T34" fmla="*/ 698 w 749"/>
                <a:gd name="T35" fmla="*/ 565 h 750"/>
                <a:gd name="T36" fmla="*/ 671 w 749"/>
                <a:gd name="T37" fmla="*/ 605 h 750"/>
                <a:gd name="T38" fmla="*/ 639 w 749"/>
                <a:gd name="T39" fmla="*/ 640 h 750"/>
                <a:gd name="T40" fmla="*/ 603 w 749"/>
                <a:gd name="T41" fmla="*/ 673 h 750"/>
                <a:gd name="T42" fmla="*/ 563 w 749"/>
                <a:gd name="T43" fmla="*/ 699 h 750"/>
                <a:gd name="T44" fmla="*/ 521 w 749"/>
                <a:gd name="T45" fmla="*/ 721 h 750"/>
                <a:gd name="T46" fmla="*/ 474 w 749"/>
                <a:gd name="T47" fmla="*/ 737 h 750"/>
                <a:gd name="T48" fmla="*/ 425 w 749"/>
                <a:gd name="T49" fmla="*/ 746 h 750"/>
                <a:gd name="T50" fmla="*/ 374 w 749"/>
                <a:gd name="T51" fmla="*/ 750 h 750"/>
                <a:gd name="T52" fmla="*/ 324 w 749"/>
                <a:gd name="T53" fmla="*/ 746 h 750"/>
                <a:gd name="T54" fmla="*/ 274 w 749"/>
                <a:gd name="T55" fmla="*/ 737 h 750"/>
                <a:gd name="T56" fmla="*/ 228 w 749"/>
                <a:gd name="T57" fmla="*/ 721 h 750"/>
                <a:gd name="T58" fmla="*/ 185 w 749"/>
                <a:gd name="T59" fmla="*/ 699 h 750"/>
                <a:gd name="T60" fmla="*/ 145 w 749"/>
                <a:gd name="T61" fmla="*/ 673 h 750"/>
                <a:gd name="T62" fmla="*/ 108 w 749"/>
                <a:gd name="T63" fmla="*/ 640 h 750"/>
                <a:gd name="T64" fmla="*/ 77 w 749"/>
                <a:gd name="T65" fmla="*/ 605 h 750"/>
                <a:gd name="T66" fmla="*/ 50 w 749"/>
                <a:gd name="T67" fmla="*/ 565 h 750"/>
                <a:gd name="T68" fmla="*/ 29 w 749"/>
                <a:gd name="T69" fmla="*/ 521 h 750"/>
                <a:gd name="T70" fmla="*/ 13 w 749"/>
                <a:gd name="T71" fmla="*/ 474 h 750"/>
                <a:gd name="T72" fmla="*/ 2 w 749"/>
                <a:gd name="T73" fmla="*/ 426 h 750"/>
                <a:gd name="T74" fmla="*/ 0 w 749"/>
                <a:gd name="T75" fmla="*/ 375 h 750"/>
                <a:gd name="T76" fmla="*/ 2 w 749"/>
                <a:gd name="T77" fmla="*/ 324 h 750"/>
                <a:gd name="T78" fmla="*/ 13 w 749"/>
                <a:gd name="T79" fmla="*/ 275 h 750"/>
                <a:gd name="T80" fmla="*/ 29 w 749"/>
                <a:gd name="T81" fmla="*/ 229 h 750"/>
                <a:gd name="T82" fmla="*/ 50 w 749"/>
                <a:gd name="T83" fmla="*/ 185 h 750"/>
                <a:gd name="T84" fmla="*/ 77 w 749"/>
                <a:gd name="T85" fmla="*/ 146 h 750"/>
                <a:gd name="T86" fmla="*/ 108 w 749"/>
                <a:gd name="T87" fmla="*/ 110 h 750"/>
                <a:gd name="T88" fmla="*/ 145 w 749"/>
                <a:gd name="T89" fmla="*/ 78 h 750"/>
                <a:gd name="T90" fmla="*/ 185 w 749"/>
                <a:gd name="T91" fmla="*/ 51 h 750"/>
                <a:gd name="T92" fmla="*/ 228 w 749"/>
                <a:gd name="T93" fmla="*/ 29 h 750"/>
                <a:gd name="T94" fmla="*/ 274 w 749"/>
                <a:gd name="T95" fmla="*/ 14 h 750"/>
                <a:gd name="T96" fmla="*/ 324 w 749"/>
                <a:gd name="T97" fmla="*/ 4 h 750"/>
                <a:gd name="T98" fmla="*/ 374 w 749"/>
                <a:gd name="T99"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9" h="750">
                  <a:moveTo>
                    <a:pt x="374" y="0"/>
                  </a:moveTo>
                  <a:lnTo>
                    <a:pt x="374" y="0"/>
                  </a:lnTo>
                  <a:lnTo>
                    <a:pt x="425" y="4"/>
                  </a:lnTo>
                  <a:lnTo>
                    <a:pt x="474" y="14"/>
                  </a:lnTo>
                  <a:lnTo>
                    <a:pt x="521" y="29"/>
                  </a:lnTo>
                  <a:lnTo>
                    <a:pt x="563" y="51"/>
                  </a:lnTo>
                  <a:lnTo>
                    <a:pt x="603" y="78"/>
                  </a:lnTo>
                  <a:lnTo>
                    <a:pt x="639" y="110"/>
                  </a:lnTo>
                  <a:lnTo>
                    <a:pt x="671" y="146"/>
                  </a:lnTo>
                  <a:lnTo>
                    <a:pt x="698" y="185"/>
                  </a:lnTo>
                  <a:lnTo>
                    <a:pt x="720" y="229"/>
                  </a:lnTo>
                  <a:lnTo>
                    <a:pt x="736" y="275"/>
                  </a:lnTo>
                  <a:lnTo>
                    <a:pt x="746" y="324"/>
                  </a:lnTo>
                  <a:lnTo>
                    <a:pt x="749" y="375"/>
                  </a:lnTo>
                  <a:lnTo>
                    <a:pt x="746" y="426"/>
                  </a:lnTo>
                  <a:lnTo>
                    <a:pt x="736" y="474"/>
                  </a:lnTo>
                  <a:lnTo>
                    <a:pt x="720" y="521"/>
                  </a:lnTo>
                  <a:lnTo>
                    <a:pt x="698" y="565"/>
                  </a:lnTo>
                  <a:lnTo>
                    <a:pt x="671" y="605"/>
                  </a:lnTo>
                  <a:lnTo>
                    <a:pt x="639" y="640"/>
                  </a:lnTo>
                  <a:lnTo>
                    <a:pt x="603" y="673"/>
                  </a:lnTo>
                  <a:lnTo>
                    <a:pt x="563" y="699"/>
                  </a:lnTo>
                  <a:lnTo>
                    <a:pt x="521" y="721"/>
                  </a:lnTo>
                  <a:lnTo>
                    <a:pt x="474" y="737"/>
                  </a:lnTo>
                  <a:lnTo>
                    <a:pt x="425" y="746"/>
                  </a:lnTo>
                  <a:lnTo>
                    <a:pt x="374" y="750"/>
                  </a:lnTo>
                  <a:lnTo>
                    <a:pt x="324" y="746"/>
                  </a:lnTo>
                  <a:lnTo>
                    <a:pt x="274" y="737"/>
                  </a:lnTo>
                  <a:lnTo>
                    <a:pt x="228" y="721"/>
                  </a:lnTo>
                  <a:lnTo>
                    <a:pt x="185" y="699"/>
                  </a:lnTo>
                  <a:lnTo>
                    <a:pt x="145" y="673"/>
                  </a:lnTo>
                  <a:lnTo>
                    <a:pt x="108" y="640"/>
                  </a:lnTo>
                  <a:lnTo>
                    <a:pt x="77" y="605"/>
                  </a:lnTo>
                  <a:lnTo>
                    <a:pt x="50" y="565"/>
                  </a:lnTo>
                  <a:lnTo>
                    <a:pt x="29" y="521"/>
                  </a:lnTo>
                  <a:lnTo>
                    <a:pt x="13" y="474"/>
                  </a:lnTo>
                  <a:lnTo>
                    <a:pt x="2" y="426"/>
                  </a:lnTo>
                  <a:lnTo>
                    <a:pt x="0" y="375"/>
                  </a:lnTo>
                  <a:lnTo>
                    <a:pt x="2" y="324"/>
                  </a:lnTo>
                  <a:lnTo>
                    <a:pt x="13" y="275"/>
                  </a:lnTo>
                  <a:lnTo>
                    <a:pt x="29" y="229"/>
                  </a:lnTo>
                  <a:lnTo>
                    <a:pt x="50" y="185"/>
                  </a:lnTo>
                  <a:lnTo>
                    <a:pt x="77" y="146"/>
                  </a:lnTo>
                  <a:lnTo>
                    <a:pt x="108" y="110"/>
                  </a:lnTo>
                  <a:lnTo>
                    <a:pt x="145" y="78"/>
                  </a:lnTo>
                  <a:lnTo>
                    <a:pt x="185" y="51"/>
                  </a:lnTo>
                  <a:lnTo>
                    <a:pt x="228" y="29"/>
                  </a:lnTo>
                  <a:lnTo>
                    <a:pt x="274" y="14"/>
                  </a:lnTo>
                  <a:lnTo>
                    <a:pt x="324" y="4"/>
                  </a:lnTo>
                  <a:lnTo>
                    <a:pt x="374" y="0"/>
                  </a:lnTo>
                  <a:close/>
                </a:path>
              </a:pathLst>
            </a:custGeom>
            <a:grp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aleway" panose="020B0503030101060003" pitchFamily="34" charset="0"/>
              </a:endParaRPr>
            </a:p>
          </p:txBody>
        </p:sp>
        <p:sp>
          <p:nvSpPr>
            <p:cNvPr id="25" name="Freeform 30">
              <a:extLst>
                <a:ext uri="{FF2B5EF4-FFF2-40B4-BE49-F238E27FC236}">
                  <a16:creationId xmlns:a16="http://schemas.microsoft.com/office/drawing/2014/main" id="{1E3ED650-D518-471C-84E7-54C77C7E2DA1}"/>
                </a:ext>
              </a:extLst>
            </p:cNvPr>
            <p:cNvSpPr>
              <a:spLocks/>
            </p:cNvSpPr>
            <p:nvPr/>
          </p:nvSpPr>
          <p:spPr bwMode="auto">
            <a:xfrm>
              <a:off x="6116" y="2203"/>
              <a:ext cx="150" cy="150"/>
            </a:xfrm>
            <a:custGeom>
              <a:avLst/>
              <a:gdLst>
                <a:gd name="T0" fmla="*/ 376 w 751"/>
                <a:gd name="T1" fmla="*/ 0 h 750"/>
                <a:gd name="T2" fmla="*/ 376 w 751"/>
                <a:gd name="T3" fmla="*/ 0 h 750"/>
                <a:gd name="T4" fmla="*/ 427 w 751"/>
                <a:gd name="T5" fmla="*/ 4 h 750"/>
                <a:gd name="T6" fmla="*/ 475 w 751"/>
                <a:gd name="T7" fmla="*/ 14 h 750"/>
                <a:gd name="T8" fmla="*/ 521 w 751"/>
                <a:gd name="T9" fmla="*/ 29 h 750"/>
                <a:gd name="T10" fmla="*/ 565 w 751"/>
                <a:gd name="T11" fmla="*/ 51 h 750"/>
                <a:gd name="T12" fmla="*/ 605 w 751"/>
                <a:gd name="T13" fmla="*/ 78 h 750"/>
                <a:gd name="T14" fmla="*/ 641 w 751"/>
                <a:gd name="T15" fmla="*/ 110 h 750"/>
                <a:gd name="T16" fmla="*/ 672 w 751"/>
                <a:gd name="T17" fmla="*/ 146 h 750"/>
                <a:gd name="T18" fmla="*/ 699 w 751"/>
                <a:gd name="T19" fmla="*/ 185 h 750"/>
                <a:gd name="T20" fmla="*/ 721 w 751"/>
                <a:gd name="T21" fmla="*/ 229 h 750"/>
                <a:gd name="T22" fmla="*/ 738 w 751"/>
                <a:gd name="T23" fmla="*/ 275 h 750"/>
                <a:gd name="T24" fmla="*/ 747 w 751"/>
                <a:gd name="T25" fmla="*/ 324 h 750"/>
                <a:gd name="T26" fmla="*/ 751 w 751"/>
                <a:gd name="T27" fmla="*/ 375 h 750"/>
                <a:gd name="T28" fmla="*/ 747 w 751"/>
                <a:gd name="T29" fmla="*/ 426 h 750"/>
                <a:gd name="T30" fmla="*/ 738 w 751"/>
                <a:gd name="T31" fmla="*/ 474 h 750"/>
                <a:gd name="T32" fmla="*/ 721 w 751"/>
                <a:gd name="T33" fmla="*/ 521 h 750"/>
                <a:gd name="T34" fmla="*/ 699 w 751"/>
                <a:gd name="T35" fmla="*/ 565 h 750"/>
                <a:gd name="T36" fmla="*/ 672 w 751"/>
                <a:gd name="T37" fmla="*/ 605 h 750"/>
                <a:gd name="T38" fmla="*/ 641 w 751"/>
                <a:gd name="T39" fmla="*/ 640 h 750"/>
                <a:gd name="T40" fmla="*/ 605 w 751"/>
                <a:gd name="T41" fmla="*/ 673 h 750"/>
                <a:gd name="T42" fmla="*/ 565 w 751"/>
                <a:gd name="T43" fmla="*/ 699 h 750"/>
                <a:gd name="T44" fmla="*/ 521 w 751"/>
                <a:gd name="T45" fmla="*/ 721 h 750"/>
                <a:gd name="T46" fmla="*/ 475 w 751"/>
                <a:gd name="T47" fmla="*/ 737 h 750"/>
                <a:gd name="T48" fmla="*/ 427 w 751"/>
                <a:gd name="T49" fmla="*/ 746 h 750"/>
                <a:gd name="T50" fmla="*/ 376 w 751"/>
                <a:gd name="T51" fmla="*/ 750 h 750"/>
                <a:gd name="T52" fmla="*/ 324 w 751"/>
                <a:gd name="T53" fmla="*/ 746 h 750"/>
                <a:gd name="T54" fmla="*/ 276 w 751"/>
                <a:gd name="T55" fmla="*/ 737 h 750"/>
                <a:gd name="T56" fmla="*/ 230 w 751"/>
                <a:gd name="T57" fmla="*/ 721 h 750"/>
                <a:gd name="T58" fmla="*/ 186 w 751"/>
                <a:gd name="T59" fmla="*/ 699 h 750"/>
                <a:gd name="T60" fmla="*/ 146 w 751"/>
                <a:gd name="T61" fmla="*/ 673 h 750"/>
                <a:gd name="T62" fmla="*/ 110 w 751"/>
                <a:gd name="T63" fmla="*/ 640 h 750"/>
                <a:gd name="T64" fmla="*/ 79 w 751"/>
                <a:gd name="T65" fmla="*/ 605 h 750"/>
                <a:gd name="T66" fmla="*/ 52 w 751"/>
                <a:gd name="T67" fmla="*/ 565 h 750"/>
                <a:gd name="T68" fmla="*/ 30 w 751"/>
                <a:gd name="T69" fmla="*/ 521 h 750"/>
                <a:gd name="T70" fmla="*/ 13 w 751"/>
                <a:gd name="T71" fmla="*/ 474 h 750"/>
                <a:gd name="T72" fmla="*/ 4 w 751"/>
                <a:gd name="T73" fmla="*/ 426 h 750"/>
                <a:gd name="T74" fmla="*/ 0 w 751"/>
                <a:gd name="T75" fmla="*/ 375 h 750"/>
                <a:gd name="T76" fmla="*/ 4 w 751"/>
                <a:gd name="T77" fmla="*/ 324 h 750"/>
                <a:gd name="T78" fmla="*/ 13 w 751"/>
                <a:gd name="T79" fmla="*/ 275 h 750"/>
                <a:gd name="T80" fmla="*/ 30 w 751"/>
                <a:gd name="T81" fmla="*/ 229 h 750"/>
                <a:gd name="T82" fmla="*/ 52 w 751"/>
                <a:gd name="T83" fmla="*/ 185 h 750"/>
                <a:gd name="T84" fmla="*/ 79 w 751"/>
                <a:gd name="T85" fmla="*/ 146 h 750"/>
                <a:gd name="T86" fmla="*/ 110 w 751"/>
                <a:gd name="T87" fmla="*/ 110 h 750"/>
                <a:gd name="T88" fmla="*/ 146 w 751"/>
                <a:gd name="T89" fmla="*/ 78 h 750"/>
                <a:gd name="T90" fmla="*/ 186 w 751"/>
                <a:gd name="T91" fmla="*/ 51 h 750"/>
                <a:gd name="T92" fmla="*/ 230 w 751"/>
                <a:gd name="T93" fmla="*/ 29 h 750"/>
                <a:gd name="T94" fmla="*/ 276 w 751"/>
                <a:gd name="T95" fmla="*/ 14 h 750"/>
                <a:gd name="T96" fmla="*/ 324 w 751"/>
                <a:gd name="T97" fmla="*/ 4 h 750"/>
                <a:gd name="T98" fmla="*/ 376 w 751"/>
                <a:gd name="T99"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1" h="750">
                  <a:moveTo>
                    <a:pt x="376" y="0"/>
                  </a:moveTo>
                  <a:lnTo>
                    <a:pt x="376" y="0"/>
                  </a:lnTo>
                  <a:lnTo>
                    <a:pt x="427" y="4"/>
                  </a:lnTo>
                  <a:lnTo>
                    <a:pt x="475" y="14"/>
                  </a:lnTo>
                  <a:lnTo>
                    <a:pt x="521" y="29"/>
                  </a:lnTo>
                  <a:lnTo>
                    <a:pt x="565" y="51"/>
                  </a:lnTo>
                  <a:lnTo>
                    <a:pt x="605" y="78"/>
                  </a:lnTo>
                  <a:lnTo>
                    <a:pt x="641" y="110"/>
                  </a:lnTo>
                  <a:lnTo>
                    <a:pt x="672" y="146"/>
                  </a:lnTo>
                  <a:lnTo>
                    <a:pt x="699" y="185"/>
                  </a:lnTo>
                  <a:lnTo>
                    <a:pt x="721" y="229"/>
                  </a:lnTo>
                  <a:lnTo>
                    <a:pt x="738" y="275"/>
                  </a:lnTo>
                  <a:lnTo>
                    <a:pt x="747" y="324"/>
                  </a:lnTo>
                  <a:lnTo>
                    <a:pt x="751" y="375"/>
                  </a:lnTo>
                  <a:lnTo>
                    <a:pt x="747" y="426"/>
                  </a:lnTo>
                  <a:lnTo>
                    <a:pt x="738" y="474"/>
                  </a:lnTo>
                  <a:lnTo>
                    <a:pt x="721" y="521"/>
                  </a:lnTo>
                  <a:lnTo>
                    <a:pt x="699" y="565"/>
                  </a:lnTo>
                  <a:lnTo>
                    <a:pt x="672" y="605"/>
                  </a:lnTo>
                  <a:lnTo>
                    <a:pt x="641" y="640"/>
                  </a:lnTo>
                  <a:lnTo>
                    <a:pt x="605" y="673"/>
                  </a:lnTo>
                  <a:lnTo>
                    <a:pt x="565" y="699"/>
                  </a:lnTo>
                  <a:lnTo>
                    <a:pt x="521" y="721"/>
                  </a:lnTo>
                  <a:lnTo>
                    <a:pt x="475" y="737"/>
                  </a:lnTo>
                  <a:lnTo>
                    <a:pt x="427" y="746"/>
                  </a:lnTo>
                  <a:lnTo>
                    <a:pt x="376" y="750"/>
                  </a:lnTo>
                  <a:lnTo>
                    <a:pt x="324" y="746"/>
                  </a:lnTo>
                  <a:lnTo>
                    <a:pt x="276" y="737"/>
                  </a:lnTo>
                  <a:lnTo>
                    <a:pt x="230" y="721"/>
                  </a:lnTo>
                  <a:lnTo>
                    <a:pt x="186" y="699"/>
                  </a:lnTo>
                  <a:lnTo>
                    <a:pt x="146" y="673"/>
                  </a:lnTo>
                  <a:lnTo>
                    <a:pt x="110" y="640"/>
                  </a:lnTo>
                  <a:lnTo>
                    <a:pt x="79" y="605"/>
                  </a:lnTo>
                  <a:lnTo>
                    <a:pt x="52" y="565"/>
                  </a:lnTo>
                  <a:lnTo>
                    <a:pt x="30" y="521"/>
                  </a:lnTo>
                  <a:lnTo>
                    <a:pt x="13" y="474"/>
                  </a:lnTo>
                  <a:lnTo>
                    <a:pt x="4" y="426"/>
                  </a:lnTo>
                  <a:lnTo>
                    <a:pt x="0" y="375"/>
                  </a:lnTo>
                  <a:lnTo>
                    <a:pt x="4" y="324"/>
                  </a:lnTo>
                  <a:lnTo>
                    <a:pt x="13" y="275"/>
                  </a:lnTo>
                  <a:lnTo>
                    <a:pt x="30" y="229"/>
                  </a:lnTo>
                  <a:lnTo>
                    <a:pt x="52" y="185"/>
                  </a:lnTo>
                  <a:lnTo>
                    <a:pt x="79" y="146"/>
                  </a:lnTo>
                  <a:lnTo>
                    <a:pt x="110" y="110"/>
                  </a:lnTo>
                  <a:lnTo>
                    <a:pt x="146" y="78"/>
                  </a:lnTo>
                  <a:lnTo>
                    <a:pt x="186" y="51"/>
                  </a:lnTo>
                  <a:lnTo>
                    <a:pt x="230" y="29"/>
                  </a:lnTo>
                  <a:lnTo>
                    <a:pt x="276" y="14"/>
                  </a:lnTo>
                  <a:lnTo>
                    <a:pt x="324" y="4"/>
                  </a:lnTo>
                  <a:lnTo>
                    <a:pt x="376" y="0"/>
                  </a:lnTo>
                  <a:close/>
                </a:path>
              </a:pathLst>
            </a:custGeom>
            <a:grp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aleway" panose="020B0503030101060003" pitchFamily="34" charset="0"/>
              </a:endParaRPr>
            </a:p>
          </p:txBody>
        </p:sp>
        <p:sp>
          <p:nvSpPr>
            <p:cNvPr id="26" name="Freeform 31">
              <a:extLst>
                <a:ext uri="{FF2B5EF4-FFF2-40B4-BE49-F238E27FC236}">
                  <a16:creationId xmlns:a16="http://schemas.microsoft.com/office/drawing/2014/main" id="{612AA02C-0CCC-42B2-BC13-B6E7027AEFF9}"/>
                </a:ext>
              </a:extLst>
            </p:cNvPr>
            <p:cNvSpPr>
              <a:spLocks/>
            </p:cNvSpPr>
            <p:nvPr/>
          </p:nvSpPr>
          <p:spPr bwMode="auto">
            <a:xfrm>
              <a:off x="6575" y="2319"/>
              <a:ext cx="87" cy="63"/>
            </a:xfrm>
            <a:custGeom>
              <a:avLst/>
              <a:gdLst>
                <a:gd name="T0" fmla="*/ 239 w 435"/>
                <a:gd name="T1" fmla="*/ 0 h 313"/>
                <a:gd name="T2" fmla="*/ 266 w 435"/>
                <a:gd name="T3" fmla="*/ 12 h 313"/>
                <a:gd name="T4" fmla="*/ 290 w 435"/>
                <a:gd name="T5" fmla="*/ 24 h 313"/>
                <a:gd name="T6" fmla="*/ 312 w 435"/>
                <a:gd name="T7" fmla="*/ 34 h 313"/>
                <a:gd name="T8" fmla="*/ 330 w 435"/>
                <a:gd name="T9" fmla="*/ 43 h 313"/>
                <a:gd name="T10" fmla="*/ 343 w 435"/>
                <a:gd name="T11" fmla="*/ 49 h 313"/>
                <a:gd name="T12" fmla="*/ 353 w 435"/>
                <a:gd name="T13" fmla="*/ 53 h 313"/>
                <a:gd name="T14" fmla="*/ 358 w 435"/>
                <a:gd name="T15" fmla="*/ 56 h 313"/>
                <a:gd name="T16" fmla="*/ 382 w 435"/>
                <a:gd name="T17" fmla="*/ 70 h 313"/>
                <a:gd name="T18" fmla="*/ 401 w 435"/>
                <a:gd name="T19" fmla="*/ 87 h 313"/>
                <a:gd name="T20" fmla="*/ 417 w 435"/>
                <a:gd name="T21" fmla="*/ 109 h 313"/>
                <a:gd name="T22" fmla="*/ 428 w 435"/>
                <a:gd name="T23" fmla="*/ 132 h 313"/>
                <a:gd name="T24" fmla="*/ 434 w 435"/>
                <a:gd name="T25" fmla="*/ 157 h 313"/>
                <a:gd name="T26" fmla="*/ 435 w 435"/>
                <a:gd name="T27" fmla="*/ 184 h 313"/>
                <a:gd name="T28" fmla="*/ 432 w 435"/>
                <a:gd name="T29" fmla="*/ 211 h 313"/>
                <a:gd name="T30" fmla="*/ 423 w 435"/>
                <a:gd name="T31" fmla="*/ 236 h 313"/>
                <a:gd name="T32" fmla="*/ 409 w 435"/>
                <a:gd name="T33" fmla="*/ 259 h 313"/>
                <a:gd name="T34" fmla="*/ 392 w 435"/>
                <a:gd name="T35" fmla="*/ 278 h 313"/>
                <a:gd name="T36" fmla="*/ 371 w 435"/>
                <a:gd name="T37" fmla="*/ 293 h 313"/>
                <a:gd name="T38" fmla="*/ 349 w 435"/>
                <a:gd name="T39" fmla="*/ 304 h 313"/>
                <a:gd name="T40" fmla="*/ 325 w 435"/>
                <a:gd name="T41" fmla="*/ 311 h 313"/>
                <a:gd name="T42" fmla="*/ 300 w 435"/>
                <a:gd name="T43" fmla="*/ 313 h 313"/>
                <a:gd name="T44" fmla="*/ 271 w 435"/>
                <a:gd name="T45" fmla="*/ 310 h 313"/>
                <a:gd name="T46" fmla="*/ 242 w 435"/>
                <a:gd name="T47" fmla="*/ 300 h 313"/>
                <a:gd name="T48" fmla="*/ 239 w 435"/>
                <a:gd name="T49" fmla="*/ 299 h 313"/>
                <a:gd name="T50" fmla="*/ 230 w 435"/>
                <a:gd name="T51" fmla="*/ 295 h 313"/>
                <a:gd name="T52" fmla="*/ 216 w 435"/>
                <a:gd name="T53" fmla="*/ 288 h 313"/>
                <a:gd name="T54" fmla="*/ 198 w 435"/>
                <a:gd name="T55" fmla="*/ 280 h 313"/>
                <a:gd name="T56" fmla="*/ 176 w 435"/>
                <a:gd name="T57" fmla="*/ 270 h 313"/>
                <a:gd name="T58" fmla="*/ 151 w 435"/>
                <a:gd name="T59" fmla="*/ 258 h 313"/>
                <a:gd name="T60" fmla="*/ 124 w 435"/>
                <a:gd name="T61" fmla="*/ 244 h 313"/>
                <a:gd name="T62" fmla="*/ 94 w 435"/>
                <a:gd name="T63" fmla="*/ 231 h 313"/>
                <a:gd name="T64" fmla="*/ 64 w 435"/>
                <a:gd name="T65" fmla="*/ 217 h 313"/>
                <a:gd name="T66" fmla="*/ 33 w 435"/>
                <a:gd name="T67" fmla="*/ 202 h 313"/>
                <a:gd name="T68" fmla="*/ 0 w 435"/>
                <a:gd name="T69" fmla="*/ 188 h 313"/>
                <a:gd name="T70" fmla="*/ 49 w 435"/>
                <a:gd name="T71" fmla="*/ 170 h 313"/>
                <a:gd name="T72" fmla="*/ 95 w 435"/>
                <a:gd name="T73" fmla="*/ 145 h 313"/>
                <a:gd name="T74" fmla="*/ 138 w 435"/>
                <a:gd name="T75" fmla="*/ 116 h 313"/>
                <a:gd name="T76" fmla="*/ 176 w 435"/>
                <a:gd name="T77" fmla="*/ 82 h 313"/>
                <a:gd name="T78" fmla="*/ 210 w 435"/>
                <a:gd name="T79" fmla="*/ 43 h 313"/>
                <a:gd name="T80" fmla="*/ 239 w 435"/>
                <a:gd name="T8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5" h="313">
                  <a:moveTo>
                    <a:pt x="239" y="0"/>
                  </a:moveTo>
                  <a:lnTo>
                    <a:pt x="266" y="12"/>
                  </a:lnTo>
                  <a:lnTo>
                    <a:pt x="290" y="24"/>
                  </a:lnTo>
                  <a:lnTo>
                    <a:pt x="312" y="34"/>
                  </a:lnTo>
                  <a:lnTo>
                    <a:pt x="330" y="43"/>
                  </a:lnTo>
                  <a:lnTo>
                    <a:pt x="343" y="49"/>
                  </a:lnTo>
                  <a:lnTo>
                    <a:pt x="353" y="53"/>
                  </a:lnTo>
                  <a:lnTo>
                    <a:pt x="358" y="56"/>
                  </a:lnTo>
                  <a:lnTo>
                    <a:pt x="382" y="70"/>
                  </a:lnTo>
                  <a:lnTo>
                    <a:pt x="401" y="87"/>
                  </a:lnTo>
                  <a:lnTo>
                    <a:pt x="417" y="109"/>
                  </a:lnTo>
                  <a:lnTo>
                    <a:pt x="428" y="132"/>
                  </a:lnTo>
                  <a:lnTo>
                    <a:pt x="434" y="157"/>
                  </a:lnTo>
                  <a:lnTo>
                    <a:pt x="435" y="184"/>
                  </a:lnTo>
                  <a:lnTo>
                    <a:pt x="432" y="211"/>
                  </a:lnTo>
                  <a:lnTo>
                    <a:pt x="423" y="236"/>
                  </a:lnTo>
                  <a:lnTo>
                    <a:pt x="409" y="259"/>
                  </a:lnTo>
                  <a:lnTo>
                    <a:pt x="392" y="278"/>
                  </a:lnTo>
                  <a:lnTo>
                    <a:pt x="371" y="293"/>
                  </a:lnTo>
                  <a:lnTo>
                    <a:pt x="349" y="304"/>
                  </a:lnTo>
                  <a:lnTo>
                    <a:pt x="325" y="311"/>
                  </a:lnTo>
                  <a:lnTo>
                    <a:pt x="300" y="313"/>
                  </a:lnTo>
                  <a:lnTo>
                    <a:pt x="271" y="310"/>
                  </a:lnTo>
                  <a:lnTo>
                    <a:pt x="242" y="300"/>
                  </a:lnTo>
                  <a:lnTo>
                    <a:pt x="239" y="299"/>
                  </a:lnTo>
                  <a:lnTo>
                    <a:pt x="230" y="295"/>
                  </a:lnTo>
                  <a:lnTo>
                    <a:pt x="216" y="288"/>
                  </a:lnTo>
                  <a:lnTo>
                    <a:pt x="198" y="280"/>
                  </a:lnTo>
                  <a:lnTo>
                    <a:pt x="176" y="270"/>
                  </a:lnTo>
                  <a:lnTo>
                    <a:pt x="151" y="258"/>
                  </a:lnTo>
                  <a:lnTo>
                    <a:pt x="124" y="244"/>
                  </a:lnTo>
                  <a:lnTo>
                    <a:pt x="94" y="231"/>
                  </a:lnTo>
                  <a:lnTo>
                    <a:pt x="64" y="217"/>
                  </a:lnTo>
                  <a:lnTo>
                    <a:pt x="33" y="202"/>
                  </a:lnTo>
                  <a:lnTo>
                    <a:pt x="0" y="188"/>
                  </a:lnTo>
                  <a:lnTo>
                    <a:pt x="49" y="170"/>
                  </a:lnTo>
                  <a:lnTo>
                    <a:pt x="95" y="145"/>
                  </a:lnTo>
                  <a:lnTo>
                    <a:pt x="138" y="116"/>
                  </a:lnTo>
                  <a:lnTo>
                    <a:pt x="176" y="82"/>
                  </a:lnTo>
                  <a:lnTo>
                    <a:pt x="210" y="43"/>
                  </a:lnTo>
                  <a:lnTo>
                    <a:pt x="239" y="0"/>
                  </a:lnTo>
                  <a:close/>
                </a:path>
              </a:pathLst>
            </a:custGeom>
            <a:grp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aleway" panose="020B0503030101060003" pitchFamily="34" charset="0"/>
              </a:endParaRPr>
            </a:p>
          </p:txBody>
        </p:sp>
        <p:sp>
          <p:nvSpPr>
            <p:cNvPr id="27" name="Freeform 32">
              <a:extLst>
                <a:ext uri="{FF2B5EF4-FFF2-40B4-BE49-F238E27FC236}">
                  <a16:creationId xmlns:a16="http://schemas.microsoft.com/office/drawing/2014/main" id="{ECB3243B-4972-401A-BE45-E7FD4763D588}"/>
                </a:ext>
              </a:extLst>
            </p:cNvPr>
            <p:cNvSpPr>
              <a:spLocks/>
            </p:cNvSpPr>
            <p:nvPr/>
          </p:nvSpPr>
          <p:spPr bwMode="auto">
            <a:xfrm>
              <a:off x="6478" y="2203"/>
              <a:ext cx="150" cy="150"/>
            </a:xfrm>
            <a:custGeom>
              <a:avLst/>
              <a:gdLst>
                <a:gd name="T0" fmla="*/ 375 w 750"/>
                <a:gd name="T1" fmla="*/ 0 h 750"/>
                <a:gd name="T2" fmla="*/ 375 w 750"/>
                <a:gd name="T3" fmla="*/ 0 h 750"/>
                <a:gd name="T4" fmla="*/ 426 w 750"/>
                <a:gd name="T5" fmla="*/ 4 h 750"/>
                <a:gd name="T6" fmla="*/ 474 w 750"/>
                <a:gd name="T7" fmla="*/ 14 h 750"/>
                <a:gd name="T8" fmla="*/ 521 w 750"/>
                <a:gd name="T9" fmla="*/ 29 h 750"/>
                <a:gd name="T10" fmla="*/ 565 w 750"/>
                <a:gd name="T11" fmla="*/ 51 h 750"/>
                <a:gd name="T12" fmla="*/ 605 w 750"/>
                <a:gd name="T13" fmla="*/ 78 h 750"/>
                <a:gd name="T14" fmla="*/ 640 w 750"/>
                <a:gd name="T15" fmla="*/ 110 h 750"/>
                <a:gd name="T16" fmla="*/ 672 w 750"/>
                <a:gd name="T17" fmla="*/ 146 h 750"/>
                <a:gd name="T18" fmla="*/ 699 w 750"/>
                <a:gd name="T19" fmla="*/ 185 h 750"/>
                <a:gd name="T20" fmla="*/ 721 w 750"/>
                <a:gd name="T21" fmla="*/ 229 h 750"/>
                <a:gd name="T22" fmla="*/ 736 w 750"/>
                <a:gd name="T23" fmla="*/ 275 h 750"/>
                <a:gd name="T24" fmla="*/ 746 w 750"/>
                <a:gd name="T25" fmla="*/ 324 h 750"/>
                <a:gd name="T26" fmla="*/ 750 w 750"/>
                <a:gd name="T27" fmla="*/ 375 h 750"/>
                <a:gd name="T28" fmla="*/ 746 w 750"/>
                <a:gd name="T29" fmla="*/ 426 h 750"/>
                <a:gd name="T30" fmla="*/ 736 w 750"/>
                <a:gd name="T31" fmla="*/ 474 h 750"/>
                <a:gd name="T32" fmla="*/ 721 w 750"/>
                <a:gd name="T33" fmla="*/ 521 h 750"/>
                <a:gd name="T34" fmla="*/ 699 w 750"/>
                <a:gd name="T35" fmla="*/ 565 h 750"/>
                <a:gd name="T36" fmla="*/ 672 w 750"/>
                <a:gd name="T37" fmla="*/ 605 h 750"/>
                <a:gd name="T38" fmla="*/ 640 w 750"/>
                <a:gd name="T39" fmla="*/ 640 h 750"/>
                <a:gd name="T40" fmla="*/ 605 w 750"/>
                <a:gd name="T41" fmla="*/ 673 h 750"/>
                <a:gd name="T42" fmla="*/ 565 w 750"/>
                <a:gd name="T43" fmla="*/ 699 h 750"/>
                <a:gd name="T44" fmla="*/ 521 w 750"/>
                <a:gd name="T45" fmla="*/ 721 h 750"/>
                <a:gd name="T46" fmla="*/ 474 w 750"/>
                <a:gd name="T47" fmla="*/ 737 h 750"/>
                <a:gd name="T48" fmla="*/ 426 w 750"/>
                <a:gd name="T49" fmla="*/ 746 h 750"/>
                <a:gd name="T50" fmla="*/ 375 w 750"/>
                <a:gd name="T51" fmla="*/ 750 h 750"/>
                <a:gd name="T52" fmla="*/ 324 w 750"/>
                <a:gd name="T53" fmla="*/ 746 h 750"/>
                <a:gd name="T54" fmla="*/ 276 w 750"/>
                <a:gd name="T55" fmla="*/ 737 h 750"/>
                <a:gd name="T56" fmla="*/ 229 w 750"/>
                <a:gd name="T57" fmla="*/ 721 h 750"/>
                <a:gd name="T58" fmla="*/ 185 w 750"/>
                <a:gd name="T59" fmla="*/ 699 h 750"/>
                <a:gd name="T60" fmla="*/ 145 w 750"/>
                <a:gd name="T61" fmla="*/ 673 h 750"/>
                <a:gd name="T62" fmla="*/ 110 w 750"/>
                <a:gd name="T63" fmla="*/ 640 h 750"/>
                <a:gd name="T64" fmla="*/ 77 w 750"/>
                <a:gd name="T65" fmla="*/ 605 h 750"/>
                <a:gd name="T66" fmla="*/ 51 w 750"/>
                <a:gd name="T67" fmla="*/ 565 h 750"/>
                <a:gd name="T68" fmla="*/ 29 w 750"/>
                <a:gd name="T69" fmla="*/ 521 h 750"/>
                <a:gd name="T70" fmla="*/ 13 w 750"/>
                <a:gd name="T71" fmla="*/ 474 h 750"/>
                <a:gd name="T72" fmla="*/ 4 w 750"/>
                <a:gd name="T73" fmla="*/ 426 h 750"/>
                <a:gd name="T74" fmla="*/ 0 w 750"/>
                <a:gd name="T75" fmla="*/ 375 h 750"/>
                <a:gd name="T76" fmla="*/ 4 w 750"/>
                <a:gd name="T77" fmla="*/ 324 h 750"/>
                <a:gd name="T78" fmla="*/ 13 w 750"/>
                <a:gd name="T79" fmla="*/ 275 h 750"/>
                <a:gd name="T80" fmla="*/ 29 w 750"/>
                <a:gd name="T81" fmla="*/ 229 h 750"/>
                <a:gd name="T82" fmla="*/ 51 w 750"/>
                <a:gd name="T83" fmla="*/ 185 h 750"/>
                <a:gd name="T84" fmla="*/ 77 w 750"/>
                <a:gd name="T85" fmla="*/ 146 h 750"/>
                <a:gd name="T86" fmla="*/ 110 w 750"/>
                <a:gd name="T87" fmla="*/ 110 h 750"/>
                <a:gd name="T88" fmla="*/ 145 w 750"/>
                <a:gd name="T89" fmla="*/ 78 h 750"/>
                <a:gd name="T90" fmla="*/ 185 w 750"/>
                <a:gd name="T91" fmla="*/ 51 h 750"/>
                <a:gd name="T92" fmla="*/ 229 w 750"/>
                <a:gd name="T93" fmla="*/ 29 h 750"/>
                <a:gd name="T94" fmla="*/ 276 w 750"/>
                <a:gd name="T95" fmla="*/ 14 h 750"/>
                <a:gd name="T96" fmla="*/ 324 w 750"/>
                <a:gd name="T97" fmla="*/ 4 h 750"/>
                <a:gd name="T98" fmla="*/ 375 w 750"/>
                <a:gd name="T99"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0" h="750">
                  <a:moveTo>
                    <a:pt x="375" y="0"/>
                  </a:moveTo>
                  <a:lnTo>
                    <a:pt x="375" y="0"/>
                  </a:lnTo>
                  <a:lnTo>
                    <a:pt x="426" y="4"/>
                  </a:lnTo>
                  <a:lnTo>
                    <a:pt x="474" y="14"/>
                  </a:lnTo>
                  <a:lnTo>
                    <a:pt x="521" y="29"/>
                  </a:lnTo>
                  <a:lnTo>
                    <a:pt x="565" y="51"/>
                  </a:lnTo>
                  <a:lnTo>
                    <a:pt x="605" y="78"/>
                  </a:lnTo>
                  <a:lnTo>
                    <a:pt x="640" y="110"/>
                  </a:lnTo>
                  <a:lnTo>
                    <a:pt x="672" y="146"/>
                  </a:lnTo>
                  <a:lnTo>
                    <a:pt x="699" y="185"/>
                  </a:lnTo>
                  <a:lnTo>
                    <a:pt x="721" y="229"/>
                  </a:lnTo>
                  <a:lnTo>
                    <a:pt x="736" y="275"/>
                  </a:lnTo>
                  <a:lnTo>
                    <a:pt x="746" y="324"/>
                  </a:lnTo>
                  <a:lnTo>
                    <a:pt x="750" y="375"/>
                  </a:lnTo>
                  <a:lnTo>
                    <a:pt x="746" y="426"/>
                  </a:lnTo>
                  <a:lnTo>
                    <a:pt x="736" y="474"/>
                  </a:lnTo>
                  <a:lnTo>
                    <a:pt x="721" y="521"/>
                  </a:lnTo>
                  <a:lnTo>
                    <a:pt x="699" y="565"/>
                  </a:lnTo>
                  <a:lnTo>
                    <a:pt x="672" y="605"/>
                  </a:lnTo>
                  <a:lnTo>
                    <a:pt x="640" y="640"/>
                  </a:lnTo>
                  <a:lnTo>
                    <a:pt x="605" y="673"/>
                  </a:lnTo>
                  <a:lnTo>
                    <a:pt x="565" y="699"/>
                  </a:lnTo>
                  <a:lnTo>
                    <a:pt x="521" y="721"/>
                  </a:lnTo>
                  <a:lnTo>
                    <a:pt x="474" y="737"/>
                  </a:lnTo>
                  <a:lnTo>
                    <a:pt x="426" y="746"/>
                  </a:lnTo>
                  <a:lnTo>
                    <a:pt x="375" y="750"/>
                  </a:lnTo>
                  <a:lnTo>
                    <a:pt x="324" y="746"/>
                  </a:lnTo>
                  <a:lnTo>
                    <a:pt x="276" y="737"/>
                  </a:lnTo>
                  <a:lnTo>
                    <a:pt x="229" y="721"/>
                  </a:lnTo>
                  <a:lnTo>
                    <a:pt x="185" y="699"/>
                  </a:lnTo>
                  <a:lnTo>
                    <a:pt x="145" y="673"/>
                  </a:lnTo>
                  <a:lnTo>
                    <a:pt x="110" y="640"/>
                  </a:lnTo>
                  <a:lnTo>
                    <a:pt x="77" y="605"/>
                  </a:lnTo>
                  <a:lnTo>
                    <a:pt x="51" y="565"/>
                  </a:lnTo>
                  <a:lnTo>
                    <a:pt x="29" y="521"/>
                  </a:lnTo>
                  <a:lnTo>
                    <a:pt x="13" y="474"/>
                  </a:lnTo>
                  <a:lnTo>
                    <a:pt x="4" y="426"/>
                  </a:lnTo>
                  <a:lnTo>
                    <a:pt x="0" y="375"/>
                  </a:lnTo>
                  <a:lnTo>
                    <a:pt x="4" y="324"/>
                  </a:lnTo>
                  <a:lnTo>
                    <a:pt x="13" y="275"/>
                  </a:lnTo>
                  <a:lnTo>
                    <a:pt x="29" y="229"/>
                  </a:lnTo>
                  <a:lnTo>
                    <a:pt x="51" y="185"/>
                  </a:lnTo>
                  <a:lnTo>
                    <a:pt x="77" y="146"/>
                  </a:lnTo>
                  <a:lnTo>
                    <a:pt x="110" y="110"/>
                  </a:lnTo>
                  <a:lnTo>
                    <a:pt x="145" y="78"/>
                  </a:lnTo>
                  <a:lnTo>
                    <a:pt x="185" y="51"/>
                  </a:lnTo>
                  <a:lnTo>
                    <a:pt x="229" y="29"/>
                  </a:lnTo>
                  <a:lnTo>
                    <a:pt x="276" y="14"/>
                  </a:lnTo>
                  <a:lnTo>
                    <a:pt x="324" y="4"/>
                  </a:lnTo>
                  <a:lnTo>
                    <a:pt x="375" y="0"/>
                  </a:lnTo>
                  <a:close/>
                </a:path>
              </a:pathLst>
            </a:custGeom>
            <a:grp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aleway" panose="020B0503030101060003" pitchFamily="34" charset="0"/>
              </a:endParaRPr>
            </a:p>
          </p:txBody>
        </p:sp>
        <p:sp>
          <p:nvSpPr>
            <p:cNvPr id="28" name="Freeform 33">
              <a:extLst>
                <a:ext uri="{FF2B5EF4-FFF2-40B4-BE49-F238E27FC236}">
                  <a16:creationId xmlns:a16="http://schemas.microsoft.com/office/drawing/2014/main" id="{72D59062-F87D-4599-92F8-8C95B6298CBB}"/>
                </a:ext>
              </a:extLst>
            </p:cNvPr>
            <p:cNvSpPr>
              <a:spLocks/>
            </p:cNvSpPr>
            <p:nvPr/>
          </p:nvSpPr>
          <p:spPr bwMode="auto">
            <a:xfrm>
              <a:off x="6406" y="2284"/>
              <a:ext cx="369" cy="630"/>
            </a:xfrm>
            <a:custGeom>
              <a:avLst/>
              <a:gdLst>
                <a:gd name="T0" fmla="*/ 1760 w 1843"/>
                <a:gd name="T1" fmla="*/ 15 h 3149"/>
                <a:gd name="T2" fmla="*/ 1823 w 1843"/>
                <a:gd name="T3" fmla="*/ 73 h 3149"/>
                <a:gd name="T4" fmla="*/ 1843 w 1843"/>
                <a:gd name="T5" fmla="*/ 153 h 3149"/>
                <a:gd name="T6" fmla="*/ 1822 w 1843"/>
                <a:gd name="T7" fmla="*/ 220 h 3149"/>
                <a:gd name="T8" fmla="*/ 1788 w 1843"/>
                <a:gd name="T9" fmla="*/ 284 h 3149"/>
                <a:gd name="T10" fmla="*/ 1728 w 1843"/>
                <a:gd name="T11" fmla="*/ 383 h 3149"/>
                <a:gd name="T12" fmla="*/ 1643 w 1843"/>
                <a:gd name="T13" fmla="*/ 502 h 3149"/>
                <a:gd name="T14" fmla="*/ 1537 w 1843"/>
                <a:gd name="T15" fmla="*/ 625 h 3149"/>
                <a:gd name="T16" fmla="*/ 1410 w 1843"/>
                <a:gd name="T17" fmla="*/ 736 h 3149"/>
                <a:gd name="T18" fmla="*/ 1263 w 1843"/>
                <a:gd name="T19" fmla="*/ 820 h 3149"/>
                <a:gd name="T20" fmla="*/ 1161 w 1843"/>
                <a:gd name="T21" fmla="*/ 854 h 3149"/>
                <a:gd name="T22" fmla="*/ 1106 w 1843"/>
                <a:gd name="T23" fmla="*/ 887 h 3149"/>
                <a:gd name="T24" fmla="*/ 1104 w 1843"/>
                <a:gd name="T25" fmla="*/ 997 h 3149"/>
                <a:gd name="T26" fmla="*/ 1101 w 1843"/>
                <a:gd name="T27" fmla="*/ 1118 h 3149"/>
                <a:gd name="T28" fmla="*/ 1100 w 1843"/>
                <a:gd name="T29" fmla="*/ 1207 h 3149"/>
                <a:gd name="T30" fmla="*/ 1093 w 1843"/>
                <a:gd name="T31" fmla="*/ 1313 h 3149"/>
                <a:gd name="T32" fmla="*/ 1080 w 1843"/>
                <a:gd name="T33" fmla="*/ 1372 h 3149"/>
                <a:gd name="T34" fmla="*/ 1070 w 1843"/>
                <a:gd name="T35" fmla="*/ 1394 h 3149"/>
                <a:gd name="T36" fmla="*/ 1068 w 1843"/>
                <a:gd name="T37" fmla="*/ 1575 h 3149"/>
                <a:gd name="T38" fmla="*/ 1068 w 1843"/>
                <a:gd name="T39" fmla="*/ 2976 h 3149"/>
                <a:gd name="T40" fmla="*/ 1039 w 1843"/>
                <a:gd name="T41" fmla="*/ 3073 h 3149"/>
                <a:gd name="T42" fmla="*/ 962 w 1843"/>
                <a:gd name="T43" fmla="*/ 3135 h 3149"/>
                <a:gd name="T44" fmla="*/ 861 w 1843"/>
                <a:gd name="T45" fmla="*/ 3145 h 3149"/>
                <a:gd name="T46" fmla="*/ 774 w 1843"/>
                <a:gd name="T47" fmla="*/ 3098 h 3149"/>
                <a:gd name="T48" fmla="*/ 728 w 1843"/>
                <a:gd name="T49" fmla="*/ 3011 h 3149"/>
                <a:gd name="T50" fmla="*/ 724 w 1843"/>
                <a:gd name="T51" fmla="*/ 1579 h 3149"/>
                <a:gd name="T52" fmla="*/ 699 w 1843"/>
                <a:gd name="T53" fmla="*/ 1579 h 3149"/>
                <a:gd name="T54" fmla="*/ 696 w 1843"/>
                <a:gd name="T55" fmla="*/ 3011 h 3149"/>
                <a:gd name="T56" fmla="*/ 649 w 1843"/>
                <a:gd name="T57" fmla="*/ 3098 h 3149"/>
                <a:gd name="T58" fmla="*/ 562 w 1843"/>
                <a:gd name="T59" fmla="*/ 3145 h 3149"/>
                <a:gd name="T60" fmla="*/ 461 w 1843"/>
                <a:gd name="T61" fmla="*/ 3135 h 3149"/>
                <a:gd name="T62" fmla="*/ 384 w 1843"/>
                <a:gd name="T63" fmla="*/ 3073 h 3149"/>
                <a:gd name="T64" fmla="*/ 355 w 1843"/>
                <a:gd name="T65" fmla="*/ 2976 h 3149"/>
                <a:gd name="T66" fmla="*/ 355 w 1843"/>
                <a:gd name="T67" fmla="*/ 1575 h 3149"/>
                <a:gd name="T68" fmla="*/ 355 w 1843"/>
                <a:gd name="T69" fmla="*/ 1408 h 3149"/>
                <a:gd name="T70" fmla="*/ 331 w 1843"/>
                <a:gd name="T71" fmla="*/ 1289 h 3149"/>
                <a:gd name="T72" fmla="*/ 311 w 1843"/>
                <a:gd name="T73" fmla="*/ 516 h 3149"/>
                <a:gd name="T74" fmla="*/ 256 w 1843"/>
                <a:gd name="T75" fmla="*/ 483 h 3149"/>
                <a:gd name="T76" fmla="*/ 172 w 1843"/>
                <a:gd name="T77" fmla="*/ 433 h 3149"/>
                <a:gd name="T78" fmla="*/ 76 w 1843"/>
                <a:gd name="T79" fmla="*/ 380 h 3149"/>
                <a:gd name="T80" fmla="*/ 0 w 1843"/>
                <a:gd name="T81" fmla="*/ 339 h 3149"/>
                <a:gd name="T82" fmla="*/ 116 w 1843"/>
                <a:gd name="T83" fmla="*/ 255 h 3149"/>
                <a:gd name="T84" fmla="*/ 198 w 1843"/>
                <a:gd name="T85" fmla="*/ 137 h 3149"/>
                <a:gd name="T86" fmla="*/ 285 w 1843"/>
                <a:gd name="T87" fmla="*/ 186 h 3149"/>
                <a:gd name="T88" fmla="*/ 405 w 1843"/>
                <a:gd name="T89" fmla="*/ 225 h 3149"/>
                <a:gd name="T90" fmla="*/ 513 w 1843"/>
                <a:gd name="T91" fmla="*/ 318 h 3149"/>
                <a:gd name="T92" fmla="*/ 507 w 1843"/>
                <a:gd name="T93" fmla="*/ 394 h 3149"/>
                <a:gd name="T94" fmla="*/ 579 w 1843"/>
                <a:gd name="T95" fmla="*/ 379 h 3149"/>
                <a:gd name="T96" fmla="*/ 734 w 1843"/>
                <a:gd name="T97" fmla="*/ 444 h 3149"/>
                <a:gd name="T98" fmla="*/ 855 w 1843"/>
                <a:gd name="T99" fmla="*/ 421 h 3149"/>
                <a:gd name="T100" fmla="*/ 948 w 1843"/>
                <a:gd name="T101" fmla="*/ 464 h 3149"/>
                <a:gd name="T102" fmla="*/ 1024 w 1843"/>
                <a:gd name="T103" fmla="*/ 499 h 3149"/>
                <a:gd name="T104" fmla="*/ 1065 w 1843"/>
                <a:gd name="T105" fmla="*/ 519 h 3149"/>
                <a:gd name="T106" fmla="*/ 1115 w 1843"/>
                <a:gd name="T107" fmla="*/ 534 h 3149"/>
                <a:gd name="T108" fmla="*/ 1190 w 1843"/>
                <a:gd name="T109" fmla="*/ 528 h 3149"/>
                <a:gd name="T110" fmla="*/ 1288 w 1843"/>
                <a:gd name="T111" fmla="*/ 461 h 3149"/>
                <a:gd name="T112" fmla="*/ 1389 w 1843"/>
                <a:gd name="T113" fmla="*/ 353 h 3149"/>
                <a:gd name="T114" fmla="*/ 1474 w 1843"/>
                <a:gd name="T115" fmla="*/ 238 h 3149"/>
                <a:gd name="T116" fmla="*/ 1538 w 1843"/>
                <a:gd name="T117" fmla="*/ 134 h 3149"/>
                <a:gd name="T118" fmla="*/ 1581 w 1843"/>
                <a:gd name="T119" fmla="*/ 56 h 3149"/>
                <a:gd name="T120" fmla="*/ 1649 w 1843"/>
                <a:gd name="T121" fmla="*/ 7 h 3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3" h="3149">
                  <a:moveTo>
                    <a:pt x="1705" y="0"/>
                  </a:moveTo>
                  <a:lnTo>
                    <a:pt x="1733" y="4"/>
                  </a:lnTo>
                  <a:lnTo>
                    <a:pt x="1760" y="15"/>
                  </a:lnTo>
                  <a:lnTo>
                    <a:pt x="1786" y="30"/>
                  </a:lnTo>
                  <a:lnTo>
                    <a:pt x="1806" y="50"/>
                  </a:lnTo>
                  <a:lnTo>
                    <a:pt x="1823" y="73"/>
                  </a:lnTo>
                  <a:lnTo>
                    <a:pt x="1834" y="98"/>
                  </a:lnTo>
                  <a:lnTo>
                    <a:pt x="1841" y="125"/>
                  </a:lnTo>
                  <a:lnTo>
                    <a:pt x="1843" y="153"/>
                  </a:lnTo>
                  <a:lnTo>
                    <a:pt x="1838" y="182"/>
                  </a:lnTo>
                  <a:lnTo>
                    <a:pt x="1828" y="209"/>
                  </a:lnTo>
                  <a:lnTo>
                    <a:pt x="1822" y="220"/>
                  </a:lnTo>
                  <a:lnTo>
                    <a:pt x="1814" y="236"/>
                  </a:lnTo>
                  <a:lnTo>
                    <a:pt x="1803" y="258"/>
                  </a:lnTo>
                  <a:lnTo>
                    <a:pt x="1788" y="284"/>
                  </a:lnTo>
                  <a:lnTo>
                    <a:pt x="1770" y="314"/>
                  </a:lnTo>
                  <a:lnTo>
                    <a:pt x="1751" y="347"/>
                  </a:lnTo>
                  <a:lnTo>
                    <a:pt x="1728" y="383"/>
                  </a:lnTo>
                  <a:lnTo>
                    <a:pt x="1702" y="422"/>
                  </a:lnTo>
                  <a:lnTo>
                    <a:pt x="1673" y="462"/>
                  </a:lnTo>
                  <a:lnTo>
                    <a:pt x="1643" y="502"/>
                  </a:lnTo>
                  <a:lnTo>
                    <a:pt x="1610" y="544"/>
                  </a:lnTo>
                  <a:lnTo>
                    <a:pt x="1574" y="585"/>
                  </a:lnTo>
                  <a:lnTo>
                    <a:pt x="1537" y="625"/>
                  </a:lnTo>
                  <a:lnTo>
                    <a:pt x="1497" y="664"/>
                  </a:lnTo>
                  <a:lnTo>
                    <a:pt x="1453" y="701"/>
                  </a:lnTo>
                  <a:lnTo>
                    <a:pt x="1410" y="736"/>
                  </a:lnTo>
                  <a:lnTo>
                    <a:pt x="1363" y="768"/>
                  </a:lnTo>
                  <a:lnTo>
                    <a:pt x="1314" y="797"/>
                  </a:lnTo>
                  <a:lnTo>
                    <a:pt x="1263" y="820"/>
                  </a:lnTo>
                  <a:lnTo>
                    <a:pt x="1211" y="839"/>
                  </a:lnTo>
                  <a:lnTo>
                    <a:pt x="1161" y="852"/>
                  </a:lnTo>
                  <a:lnTo>
                    <a:pt x="1161" y="854"/>
                  </a:lnTo>
                  <a:lnTo>
                    <a:pt x="1159" y="852"/>
                  </a:lnTo>
                  <a:lnTo>
                    <a:pt x="1107" y="861"/>
                  </a:lnTo>
                  <a:lnTo>
                    <a:pt x="1106" y="887"/>
                  </a:lnTo>
                  <a:lnTo>
                    <a:pt x="1105" y="920"/>
                  </a:lnTo>
                  <a:lnTo>
                    <a:pt x="1105" y="958"/>
                  </a:lnTo>
                  <a:lnTo>
                    <a:pt x="1104" y="997"/>
                  </a:lnTo>
                  <a:lnTo>
                    <a:pt x="1103" y="1039"/>
                  </a:lnTo>
                  <a:lnTo>
                    <a:pt x="1101" y="1080"/>
                  </a:lnTo>
                  <a:lnTo>
                    <a:pt x="1101" y="1118"/>
                  </a:lnTo>
                  <a:lnTo>
                    <a:pt x="1100" y="1153"/>
                  </a:lnTo>
                  <a:lnTo>
                    <a:pt x="1100" y="1184"/>
                  </a:lnTo>
                  <a:lnTo>
                    <a:pt x="1100" y="1207"/>
                  </a:lnTo>
                  <a:lnTo>
                    <a:pt x="1099" y="1248"/>
                  </a:lnTo>
                  <a:lnTo>
                    <a:pt x="1097" y="1283"/>
                  </a:lnTo>
                  <a:lnTo>
                    <a:pt x="1093" y="1313"/>
                  </a:lnTo>
                  <a:lnTo>
                    <a:pt x="1089" y="1337"/>
                  </a:lnTo>
                  <a:lnTo>
                    <a:pt x="1084" y="1356"/>
                  </a:lnTo>
                  <a:lnTo>
                    <a:pt x="1080" y="1372"/>
                  </a:lnTo>
                  <a:lnTo>
                    <a:pt x="1076" y="1383"/>
                  </a:lnTo>
                  <a:lnTo>
                    <a:pt x="1072" y="1390"/>
                  </a:lnTo>
                  <a:lnTo>
                    <a:pt x="1070" y="1394"/>
                  </a:lnTo>
                  <a:lnTo>
                    <a:pt x="1070" y="1395"/>
                  </a:lnTo>
                  <a:lnTo>
                    <a:pt x="1069" y="1575"/>
                  </a:lnTo>
                  <a:lnTo>
                    <a:pt x="1068" y="1575"/>
                  </a:lnTo>
                  <a:lnTo>
                    <a:pt x="1068" y="1579"/>
                  </a:lnTo>
                  <a:lnTo>
                    <a:pt x="1068" y="1583"/>
                  </a:lnTo>
                  <a:lnTo>
                    <a:pt x="1068" y="2976"/>
                  </a:lnTo>
                  <a:lnTo>
                    <a:pt x="1064" y="3011"/>
                  </a:lnTo>
                  <a:lnTo>
                    <a:pt x="1054" y="3044"/>
                  </a:lnTo>
                  <a:lnTo>
                    <a:pt x="1039" y="3073"/>
                  </a:lnTo>
                  <a:lnTo>
                    <a:pt x="1018" y="3098"/>
                  </a:lnTo>
                  <a:lnTo>
                    <a:pt x="993" y="3119"/>
                  </a:lnTo>
                  <a:lnTo>
                    <a:pt x="962" y="3135"/>
                  </a:lnTo>
                  <a:lnTo>
                    <a:pt x="931" y="3145"/>
                  </a:lnTo>
                  <a:lnTo>
                    <a:pt x="896" y="3149"/>
                  </a:lnTo>
                  <a:lnTo>
                    <a:pt x="861" y="3145"/>
                  </a:lnTo>
                  <a:lnTo>
                    <a:pt x="829" y="3135"/>
                  </a:lnTo>
                  <a:lnTo>
                    <a:pt x="799" y="3119"/>
                  </a:lnTo>
                  <a:lnTo>
                    <a:pt x="774" y="3098"/>
                  </a:lnTo>
                  <a:lnTo>
                    <a:pt x="753" y="3073"/>
                  </a:lnTo>
                  <a:lnTo>
                    <a:pt x="737" y="3044"/>
                  </a:lnTo>
                  <a:lnTo>
                    <a:pt x="728" y="3011"/>
                  </a:lnTo>
                  <a:lnTo>
                    <a:pt x="724" y="2976"/>
                  </a:lnTo>
                  <a:lnTo>
                    <a:pt x="724" y="1583"/>
                  </a:lnTo>
                  <a:lnTo>
                    <a:pt x="724" y="1579"/>
                  </a:lnTo>
                  <a:lnTo>
                    <a:pt x="724" y="1575"/>
                  </a:lnTo>
                  <a:lnTo>
                    <a:pt x="699" y="1575"/>
                  </a:lnTo>
                  <a:lnTo>
                    <a:pt x="699" y="1579"/>
                  </a:lnTo>
                  <a:lnTo>
                    <a:pt x="699" y="1583"/>
                  </a:lnTo>
                  <a:lnTo>
                    <a:pt x="700" y="2976"/>
                  </a:lnTo>
                  <a:lnTo>
                    <a:pt x="696" y="3011"/>
                  </a:lnTo>
                  <a:lnTo>
                    <a:pt x="685" y="3044"/>
                  </a:lnTo>
                  <a:lnTo>
                    <a:pt x="670" y="3073"/>
                  </a:lnTo>
                  <a:lnTo>
                    <a:pt x="649" y="3098"/>
                  </a:lnTo>
                  <a:lnTo>
                    <a:pt x="624" y="3119"/>
                  </a:lnTo>
                  <a:lnTo>
                    <a:pt x="595" y="3135"/>
                  </a:lnTo>
                  <a:lnTo>
                    <a:pt x="562" y="3145"/>
                  </a:lnTo>
                  <a:lnTo>
                    <a:pt x="527" y="3148"/>
                  </a:lnTo>
                  <a:lnTo>
                    <a:pt x="493" y="3145"/>
                  </a:lnTo>
                  <a:lnTo>
                    <a:pt x="461" y="3135"/>
                  </a:lnTo>
                  <a:lnTo>
                    <a:pt x="432" y="3119"/>
                  </a:lnTo>
                  <a:lnTo>
                    <a:pt x="406" y="3098"/>
                  </a:lnTo>
                  <a:lnTo>
                    <a:pt x="384" y="3073"/>
                  </a:lnTo>
                  <a:lnTo>
                    <a:pt x="369" y="3044"/>
                  </a:lnTo>
                  <a:lnTo>
                    <a:pt x="359" y="3011"/>
                  </a:lnTo>
                  <a:lnTo>
                    <a:pt x="355" y="2976"/>
                  </a:lnTo>
                  <a:lnTo>
                    <a:pt x="355" y="1583"/>
                  </a:lnTo>
                  <a:lnTo>
                    <a:pt x="355" y="1579"/>
                  </a:lnTo>
                  <a:lnTo>
                    <a:pt x="355" y="1575"/>
                  </a:lnTo>
                  <a:lnTo>
                    <a:pt x="355" y="1575"/>
                  </a:lnTo>
                  <a:lnTo>
                    <a:pt x="355" y="1417"/>
                  </a:lnTo>
                  <a:lnTo>
                    <a:pt x="355" y="1408"/>
                  </a:lnTo>
                  <a:lnTo>
                    <a:pt x="355" y="1400"/>
                  </a:lnTo>
                  <a:lnTo>
                    <a:pt x="340" y="1346"/>
                  </a:lnTo>
                  <a:lnTo>
                    <a:pt x="331" y="1289"/>
                  </a:lnTo>
                  <a:lnTo>
                    <a:pt x="328" y="1230"/>
                  </a:lnTo>
                  <a:lnTo>
                    <a:pt x="328" y="522"/>
                  </a:lnTo>
                  <a:lnTo>
                    <a:pt x="311" y="516"/>
                  </a:lnTo>
                  <a:lnTo>
                    <a:pt x="294" y="507"/>
                  </a:lnTo>
                  <a:lnTo>
                    <a:pt x="278" y="496"/>
                  </a:lnTo>
                  <a:lnTo>
                    <a:pt x="256" y="483"/>
                  </a:lnTo>
                  <a:lnTo>
                    <a:pt x="231" y="467"/>
                  </a:lnTo>
                  <a:lnTo>
                    <a:pt x="202" y="450"/>
                  </a:lnTo>
                  <a:lnTo>
                    <a:pt x="172" y="433"/>
                  </a:lnTo>
                  <a:lnTo>
                    <a:pt x="139" y="415"/>
                  </a:lnTo>
                  <a:lnTo>
                    <a:pt x="108" y="397"/>
                  </a:lnTo>
                  <a:lnTo>
                    <a:pt x="76" y="380"/>
                  </a:lnTo>
                  <a:lnTo>
                    <a:pt x="47" y="364"/>
                  </a:lnTo>
                  <a:lnTo>
                    <a:pt x="22" y="350"/>
                  </a:lnTo>
                  <a:lnTo>
                    <a:pt x="0" y="339"/>
                  </a:lnTo>
                  <a:lnTo>
                    <a:pt x="42" y="316"/>
                  </a:lnTo>
                  <a:lnTo>
                    <a:pt x="81" y="288"/>
                  </a:lnTo>
                  <a:lnTo>
                    <a:pt x="116" y="255"/>
                  </a:lnTo>
                  <a:lnTo>
                    <a:pt x="149" y="219"/>
                  </a:lnTo>
                  <a:lnTo>
                    <a:pt x="175" y="180"/>
                  </a:lnTo>
                  <a:lnTo>
                    <a:pt x="198" y="137"/>
                  </a:lnTo>
                  <a:lnTo>
                    <a:pt x="225" y="153"/>
                  </a:lnTo>
                  <a:lnTo>
                    <a:pt x="254" y="168"/>
                  </a:lnTo>
                  <a:lnTo>
                    <a:pt x="285" y="186"/>
                  </a:lnTo>
                  <a:lnTo>
                    <a:pt x="353" y="143"/>
                  </a:lnTo>
                  <a:lnTo>
                    <a:pt x="376" y="185"/>
                  </a:lnTo>
                  <a:lnTo>
                    <a:pt x="405" y="225"/>
                  </a:lnTo>
                  <a:lnTo>
                    <a:pt x="436" y="260"/>
                  </a:lnTo>
                  <a:lnTo>
                    <a:pt x="473" y="292"/>
                  </a:lnTo>
                  <a:lnTo>
                    <a:pt x="513" y="318"/>
                  </a:lnTo>
                  <a:lnTo>
                    <a:pt x="555" y="341"/>
                  </a:lnTo>
                  <a:lnTo>
                    <a:pt x="504" y="369"/>
                  </a:lnTo>
                  <a:lnTo>
                    <a:pt x="507" y="394"/>
                  </a:lnTo>
                  <a:lnTo>
                    <a:pt x="505" y="418"/>
                  </a:lnTo>
                  <a:lnTo>
                    <a:pt x="543" y="397"/>
                  </a:lnTo>
                  <a:lnTo>
                    <a:pt x="579" y="379"/>
                  </a:lnTo>
                  <a:lnTo>
                    <a:pt x="612" y="363"/>
                  </a:lnTo>
                  <a:lnTo>
                    <a:pt x="658" y="373"/>
                  </a:lnTo>
                  <a:lnTo>
                    <a:pt x="734" y="444"/>
                  </a:lnTo>
                  <a:lnTo>
                    <a:pt x="791" y="392"/>
                  </a:lnTo>
                  <a:lnTo>
                    <a:pt x="823" y="406"/>
                  </a:lnTo>
                  <a:lnTo>
                    <a:pt x="855" y="421"/>
                  </a:lnTo>
                  <a:lnTo>
                    <a:pt x="887" y="435"/>
                  </a:lnTo>
                  <a:lnTo>
                    <a:pt x="919" y="450"/>
                  </a:lnTo>
                  <a:lnTo>
                    <a:pt x="948" y="464"/>
                  </a:lnTo>
                  <a:lnTo>
                    <a:pt x="977" y="478"/>
                  </a:lnTo>
                  <a:lnTo>
                    <a:pt x="1002" y="490"/>
                  </a:lnTo>
                  <a:lnTo>
                    <a:pt x="1024" y="499"/>
                  </a:lnTo>
                  <a:lnTo>
                    <a:pt x="1042" y="508"/>
                  </a:lnTo>
                  <a:lnTo>
                    <a:pt x="1057" y="515"/>
                  </a:lnTo>
                  <a:lnTo>
                    <a:pt x="1065" y="519"/>
                  </a:lnTo>
                  <a:lnTo>
                    <a:pt x="1069" y="521"/>
                  </a:lnTo>
                  <a:lnTo>
                    <a:pt x="1092" y="530"/>
                  </a:lnTo>
                  <a:lnTo>
                    <a:pt x="1115" y="534"/>
                  </a:lnTo>
                  <a:lnTo>
                    <a:pt x="1139" y="537"/>
                  </a:lnTo>
                  <a:lnTo>
                    <a:pt x="1164" y="534"/>
                  </a:lnTo>
                  <a:lnTo>
                    <a:pt x="1190" y="528"/>
                  </a:lnTo>
                  <a:lnTo>
                    <a:pt x="1214" y="518"/>
                  </a:lnTo>
                  <a:lnTo>
                    <a:pt x="1251" y="491"/>
                  </a:lnTo>
                  <a:lnTo>
                    <a:pt x="1288" y="461"/>
                  </a:lnTo>
                  <a:lnTo>
                    <a:pt x="1323" y="427"/>
                  </a:lnTo>
                  <a:lnTo>
                    <a:pt x="1357" y="391"/>
                  </a:lnTo>
                  <a:lnTo>
                    <a:pt x="1389" y="353"/>
                  </a:lnTo>
                  <a:lnTo>
                    <a:pt x="1419" y="314"/>
                  </a:lnTo>
                  <a:lnTo>
                    <a:pt x="1447" y="276"/>
                  </a:lnTo>
                  <a:lnTo>
                    <a:pt x="1474" y="238"/>
                  </a:lnTo>
                  <a:lnTo>
                    <a:pt x="1498" y="201"/>
                  </a:lnTo>
                  <a:lnTo>
                    <a:pt x="1520" y="166"/>
                  </a:lnTo>
                  <a:lnTo>
                    <a:pt x="1538" y="134"/>
                  </a:lnTo>
                  <a:lnTo>
                    <a:pt x="1554" y="105"/>
                  </a:lnTo>
                  <a:lnTo>
                    <a:pt x="1566" y="81"/>
                  </a:lnTo>
                  <a:lnTo>
                    <a:pt x="1581" y="56"/>
                  </a:lnTo>
                  <a:lnTo>
                    <a:pt x="1601" y="35"/>
                  </a:lnTo>
                  <a:lnTo>
                    <a:pt x="1624" y="20"/>
                  </a:lnTo>
                  <a:lnTo>
                    <a:pt x="1649" y="7"/>
                  </a:lnTo>
                  <a:lnTo>
                    <a:pt x="1677" y="1"/>
                  </a:lnTo>
                  <a:lnTo>
                    <a:pt x="1705" y="0"/>
                  </a:lnTo>
                  <a:close/>
                </a:path>
              </a:pathLst>
            </a:custGeom>
            <a:grpFill/>
            <a:ln w="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aleway" panose="020B0503030101060003" pitchFamily="34" charset="0"/>
              </a:endParaRPr>
            </a:p>
          </p:txBody>
        </p:sp>
      </p:grpSp>
      <p:graphicFrame>
        <p:nvGraphicFramePr>
          <p:cNvPr id="29" name="Table 28">
            <a:extLst>
              <a:ext uri="{FF2B5EF4-FFF2-40B4-BE49-F238E27FC236}">
                <a16:creationId xmlns:a16="http://schemas.microsoft.com/office/drawing/2014/main" id="{8F1F93C5-DFA9-4687-8A50-360A25BE552C}"/>
              </a:ext>
            </a:extLst>
          </p:cNvPr>
          <p:cNvGraphicFramePr>
            <a:graphicFrameLocks noGrp="1"/>
          </p:cNvGraphicFramePr>
          <p:nvPr>
            <p:extLst>
              <p:ext uri="{D42A27DB-BD31-4B8C-83A1-F6EECF244321}">
                <p14:modId xmlns:p14="http://schemas.microsoft.com/office/powerpoint/2010/main" val="655490803"/>
              </p:ext>
            </p:extLst>
          </p:nvPr>
        </p:nvGraphicFramePr>
        <p:xfrm>
          <a:off x="503238" y="2902064"/>
          <a:ext cx="7354800" cy="3346831"/>
        </p:xfrm>
        <a:graphic>
          <a:graphicData uri="http://schemas.openxmlformats.org/drawingml/2006/table">
            <a:tbl>
              <a:tblPr firstRow="1" bandRow="1">
                <a:tableStyleId>{5940675A-B579-460E-94D1-54222C63F5DA}</a:tableStyleId>
              </a:tblPr>
              <a:tblGrid>
                <a:gridCol w="2517369">
                  <a:extLst>
                    <a:ext uri="{9D8B030D-6E8A-4147-A177-3AD203B41FA5}">
                      <a16:colId xmlns:a16="http://schemas.microsoft.com/office/drawing/2014/main" val="20000"/>
                    </a:ext>
                  </a:extLst>
                </a:gridCol>
                <a:gridCol w="2290272">
                  <a:extLst>
                    <a:ext uri="{9D8B030D-6E8A-4147-A177-3AD203B41FA5}">
                      <a16:colId xmlns:a16="http://schemas.microsoft.com/office/drawing/2014/main" val="20001"/>
                    </a:ext>
                  </a:extLst>
                </a:gridCol>
                <a:gridCol w="2547159">
                  <a:extLst>
                    <a:ext uri="{9D8B030D-6E8A-4147-A177-3AD203B41FA5}">
                      <a16:colId xmlns:a16="http://schemas.microsoft.com/office/drawing/2014/main" val="20002"/>
                    </a:ext>
                  </a:extLst>
                </a:gridCol>
              </a:tblGrid>
              <a:tr h="184947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b="1">
                          <a:solidFill>
                            <a:schemeClr val="accent1"/>
                          </a:solidFill>
                          <a:latin typeface="+mj-lt"/>
                        </a:rPr>
                        <a:t>Understanding </a:t>
                      </a:r>
                      <a:br>
                        <a:rPr lang="en-US" sz="1800" b="1">
                          <a:solidFill>
                            <a:schemeClr val="accent1"/>
                          </a:solidFill>
                          <a:latin typeface="+mj-lt"/>
                        </a:rPr>
                      </a:br>
                      <a:r>
                        <a:rPr lang="en-US" sz="1800" b="1">
                          <a:solidFill>
                            <a:schemeClr val="accent1"/>
                          </a:solidFill>
                          <a:latin typeface="+mj-lt"/>
                        </a:rPr>
                        <a:t>Your Needs </a:t>
                      </a:r>
                    </a:p>
                    <a:p>
                      <a:pPr marL="0" marR="0" lvl="0" indent="0" algn="ctr" defTabSz="685800" rtl="0" eaLnBrk="1" fontAlgn="auto" latinLnBrk="0" hangingPunct="1">
                        <a:lnSpc>
                          <a:spcPct val="150000"/>
                        </a:lnSpc>
                        <a:spcBef>
                          <a:spcPts val="0"/>
                        </a:spcBef>
                        <a:spcAft>
                          <a:spcPts val="0"/>
                        </a:spcAft>
                        <a:buClrTx/>
                        <a:buSzTx/>
                        <a:buFontTx/>
                        <a:buNone/>
                        <a:tabLst/>
                        <a:defRPr/>
                      </a:pPr>
                      <a:endParaRPr lang="en-US" sz="1200" kern="0">
                        <a:solidFill>
                          <a:schemeClr val="tx1">
                            <a:lumMod val="75000"/>
                            <a:lumOff val="25000"/>
                          </a:schemeClr>
                        </a:solidFill>
                        <a:latin typeface="+mj-lt"/>
                      </a:endParaRPr>
                    </a:p>
                    <a:p>
                      <a:pPr marL="0" marR="0" lvl="0" indent="0" algn="ctr" defTabSz="685800" rtl="0" eaLnBrk="1" fontAlgn="auto" latinLnBrk="0" hangingPunct="1">
                        <a:lnSpc>
                          <a:spcPct val="150000"/>
                        </a:lnSpc>
                        <a:spcBef>
                          <a:spcPts val="0"/>
                        </a:spcBef>
                        <a:spcAft>
                          <a:spcPts val="0"/>
                        </a:spcAft>
                        <a:buClrTx/>
                        <a:buSzTx/>
                        <a:buFontTx/>
                        <a:buNone/>
                        <a:tabLst/>
                        <a:defRPr/>
                      </a:pPr>
                      <a:r>
                        <a:rPr lang="en-US" sz="1200" kern="0">
                          <a:solidFill>
                            <a:schemeClr val="tx1">
                              <a:lumMod val="75000"/>
                              <a:lumOff val="25000"/>
                            </a:schemeClr>
                          </a:solidFill>
                          <a:latin typeface="+mj-lt"/>
                        </a:rPr>
                        <a:t>Our starting point will be consultation and collaboration with the Alpro team. This collaboration starts with a kick-off session and then flows through everything we do, from </a:t>
                      </a:r>
                      <a:r>
                        <a:rPr lang="en-US" sz="1200" kern="0" baseline="0">
                          <a:solidFill>
                            <a:schemeClr val="tx1">
                              <a:lumMod val="75000"/>
                              <a:lumOff val="25000"/>
                            </a:schemeClr>
                          </a:solidFill>
                          <a:latin typeface="+mj-lt"/>
                        </a:rPr>
                        <a:t>stakeholder alignment </a:t>
                      </a:r>
                      <a:r>
                        <a:rPr lang="en-US" sz="1200" kern="0">
                          <a:solidFill>
                            <a:schemeClr val="tx1">
                              <a:lumMod val="75000"/>
                              <a:lumOff val="25000"/>
                            </a:schemeClr>
                          </a:solidFill>
                          <a:latin typeface="+mj-lt"/>
                        </a:rPr>
                        <a:t>to</a:t>
                      </a:r>
                      <a:r>
                        <a:rPr lang="en-US" sz="1200" kern="0" baseline="0">
                          <a:solidFill>
                            <a:schemeClr val="tx1">
                              <a:lumMod val="75000"/>
                              <a:lumOff val="25000"/>
                            </a:schemeClr>
                          </a:solidFill>
                          <a:latin typeface="+mj-lt"/>
                        </a:rPr>
                        <a:t> a final presentation.</a:t>
                      </a:r>
                      <a:endParaRPr lang="en-US" sz="1200" kern="0">
                        <a:solidFill>
                          <a:schemeClr val="tx1">
                            <a:lumMod val="75000"/>
                            <a:lumOff val="25000"/>
                          </a:schemeClr>
                        </a:solidFill>
                        <a:latin typeface="+mj-lt"/>
                      </a:endParaRPr>
                    </a:p>
                  </a:txBody>
                  <a:tcPr marL="182880" marR="18288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b="1">
                          <a:solidFill>
                            <a:schemeClr val="accent1"/>
                          </a:solidFill>
                          <a:latin typeface="+mj-lt"/>
                        </a:rPr>
                        <a:t>Upfront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b="1">
                          <a:solidFill>
                            <a:schemeClr val="accent1"/>
                          </a:solidFill>
                          <a:latin typeface="+mj-lt"/>
                        </a:rPr>
                        <a:t>Alignment</a:t>
                      </a:r>
                    </a:p>
                    <a:p>
                      <a:pPr marL="0" marR="0" lvl="0" indent="0" algn="ctr" defTabSz="685800" rtl="0" eaLnBrk="1" fontAlgn="auto" latinLnBrk="0" hangingPunct="1">
                        <a:lnSpc>
                          <a:spcPct val="150000"/>
                        </a:lnSpc>
                        <a:spcBef>
                          <a:spcPts val="0"/>
                        </a:spcBef>
                        <a:spcAft>
                          <a:spcPts val="0"/>
                        </a:spcAft>
                        <a:buClrTx/>
                        <a:buSzTx/>
                        <a:buFontTx/>
                        <a:buNone/>
                        <a:tabLst/>
                        <a:defRPr/>
                      </a:pPr>
                      <a:endParaRPr lang="en-US" sz="1200" kern="0">
                        <a:solidFill>
                          <a:schemeClr val="tx1">
                            <a:lumMod val="75000"/>
                            <a:lumOff val="25000"/>
                          </a:schemeClr>
                        </a:solidFill>
                        <a:latin typeface="+mj-lt"/>
                      </a:endParaRPr>
                    </a:p>
                    <a:p>
                      <a:pPr marL="0" marR="0" lvl="0" indent="0" algn="ctr" defTabSz="685800" rtl="0" eaLnBrk="1" fontAlgn="auto" latinLnBrk="0" hangingPunct="1">
                        <a:lnSpc>
                          <a:spcPct val="150000"/>
                        </a:lnSpc>
                        <a:spcBef>
                          <a:spcPts val="0"/>
                        </a:spcBef>
                        <a:spcAft>
                          <a:spcPts val="0"/>
                        </a:spcAft>
                        <a:buClrTx/>
                        <a:buSzTx/>
                        <a:buFontTx/>
                        <a:buNone/>
                        <a:tabLst/>
                        <a:defRPr/>
                      </a:pPr>
                      <a:r>
                        <a:rPr lang="en-US" sz="1200" kern="0">
                          <a:solidFill>
                            <a:schemeClr val="tx1">
                              <a:lumMod val="75000"/>
                              <a:lumOff val="25000"/>
                            </a:schemeClr>
                          </a:solidFill>
                          <a:latin typeface="+mj-lt"/>
                        </a:rPr>
                        <a:t>Kicking off the project</a:t>
                      </a:r>
                      <a:r>
                        <a:rPr lang="en-US" sz="1200" kern="0" baseline="0">
                          <a:solidFill>
                            <a:schemeClr val="tx1">
                              <a:lumMod val="75000"/>
                              <a:lumOff val="25000"/>
                            </a:schemeClr>
                          </a:solidFill>
                          <a:latin typeface="+mj-lt"/>
                        </a:rPr>
                        <a:t> between SKIM and Alpro </a:t>
                      </a:r>
                      <a:r>
                        <a:rPr lang="en-US" sz="1200">
                          <a:solidFill>
                            <a:schemeClr val="tx1">
                              <a:lumMod val="75000"/>
                              <a:lumOff val="25000"/>
                            </a:schemeClr>
                          </a:solidFill>
                          <a:latin typeface="+mj-lt"/>
                        </a:rPr>
                        <a:t>research teams </a:t>
                      </a:r>
                      <a:r>
                        <a:rPr lang="en-US" sz="1200" kern="0">
                          <a:solidFill>
                            <a:schemeClr val="tx1">
                              <a:lumMod val="75000"/>
                              <a:lumOff val="25000"/>
                            </a:schemeClr>
                          </a:solidFill>
                          <a:latin typeface="+mj-lt"/>
                        </a:rPr>
                        <a:t>ensures that we have everything we need to tailor this research to</a:t>
                      </a:r>
                      <a:r>
                        <a:rPr lang="en-US" sz="1200" kern="0" baseline="0">
                          <a:solidFill>
                            <a:schemeClr val="tx1">
                              <a:lumMod val="75000"/>
                              <a:lumOff val="25000"/>
                            </a:schemeClr>
                          </a:solidFill>
                          <a:latin typeface="+mj-lt"/>
                        </a:rPr>
                        <a:t> your needs.</a:t>
                      </a:r>
                      <a:endParaRPr lang="en-US" sz="1200" kern="0">
                        <a:solidFill>
                          <a:schemeClr val="tx1">
                            <a:lumMod val="75000"/>
                            <a:lumOff val="25000"/>
                          </a:schemeClr>
                        </a:solidFill>
                        <a:latin typeface="+mj-lt"/>
                      </a:endParaRPr>
                    </a:p>
                  </a:txBody>
                  <a:tcPr marL="182880" marR="18288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sz="1800" b="1">
                          <a:solidFill>
                            <a:schemeClr val="accent1"/>
                          </a:solidFill>
                          <a:latin typeface="+mj-lt"/>
                        </a:rPr>
                        <a:t>Collating Inputs</a:t>
                      </a:r>
                      <a:br>
                        <a:rPr lang="en-US" sz="1800" b="1">
                          <a:solidFill>
                            <a:schemeClr val="accent1"/>
                          </a:solidFill>
                          <a:latin typeface="+mj-lt"/>
                        </a:rPr>
                      </a:br>
                      <a:endParaRPr lang="en-US" sz="1800" b="1">
                        <a:solidFill>
                          <a:schemeClr val="accent1"/>
                        </a:solidFill>
                        <a:latin typeface="+mj-lt"/>
                      </a:endParaRPr>
                    </a:p>
                    <a:p>
                      <a:pPr marL="0" marR="0" lvl="0" indent="0" algn="ctr" defTabSz="685800" rtl="0" eaLnBrk="1" fontAlgn="auto" latinLnBrk="0" hangingPunct="1">
                        <a:lnSpc>
                          <a:spcPct val="150000"/>
                        </a:lnSpc>
                        <a:spcBef>
                          <a:spcPts val="0"/>
                        </a:spcBef>
                        <a:spcAft>
                          <a:spcPts val="0"/>
                        </a:spcAft>
                        <a:buClrTx/>
                        <a:buSzTx/>
                        <a:buFontTx/>
                        <a:buNone/>
                        <a:tabLst/>
                        <a:defRPr/>
                      </a:pPr>
                      <a:r>
                        <a:rPr lang="en-US" sz="1200" kern="0">
                          <a:solidFill>
                            <a:schemeClr val="tx1">
                              <a:lumMod val="75000"/>
                              <a:lumOff val="25000"/>
                            </a:schemeClr>
                          </a:solidFill>
                          <a:latin typeface="+mj-lt"/>
                        </a:rPr>
                        <a:t>Creating and gathering the inputs (i.e., the claims to be used) for the study will be a collaborative process. Together, we will collate the final inputs from the workshop and integrate them into the consumer study.</a:t>
                      </a:r>
                    </a:p>
                  </a:txBody>
                  <a:tcPr marL="182880" marR="18288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pSp>
        <p:nvGrpSpPr>
          <p:cNvPr id="30" name="Group 29">
            <a:extLst>
              <a:ext uri="{FF2B5EF4-FFF2-40B4-BE49-F238E27FC236}">
                <a16:creationId xmlns:a16="http://schemas.microsoft.com/office/drawing/2014/main" id="{DF0A736D-24D3-4566-AA5A-F82A428ABB9C}"/>
              </a:ext>
            </a:extLst>
          </p:cNvPr>
          <p:cNvGrpSpPr/>
          <p:nvPr/>
        </p:nvGrpSpPr>
        <p:grpSpPr>
          <a:xfrm>
            <a:off x="1389966" y="2101601"/>
            <a:ext cx="683942" cy="685237"/>
            <a:chOff x="2775316" y="1574988"/>
            <a:chExt cx="753889" cy="851443"/>
          </a:xfrm>
          <a:solidFill>
            <a:schemeClr val="accent1"/>
          </a:solidFill>
        </p:grpSpPr>
        <p:sp>
          <p:nvSpPr>
            <p:cNvPr id="31" name="Freeform 44">
              <a:extLst>
                <a:ext uri="{FF2B5EF4-FFF2-40B4-BE49-F238E27FC236}">
                  <a16:creationId xmlns:a16="http://schemas.microsoft.com/office/drawing/2014/main" id="{306F3826-CC42-4427-8F63-873CC3A369B4}"/>
                </a:ext>
              </a:extLst>
            </p:cNvPr>
            <p:cNvSpPr>
              <a:spLocks/>
            </p:cNvSpPr>
            <p:nvPr/>
          </p:nvSpPr>
          <p:spPr bwMode="auto">
            <a:xfrm flipH="1">
              <a:off x="2775316" y="1574988"/>
              <a:ext cx="753889" cy="851443"/>
            </a:xfrm>
            <a:custGeom>
              <a:avLst/>
              <a:gdLst>
                <a:gd name="T0" fmla="*/ 1613 w 3152"/>
                <a:gd name="T1" fmla="*/ 6 h 3559"/>
                <a:gd name="T2" fmla="*/ 1942 w 3152"/>
                <a:gd name="T3" fmla="*/ 61 h 3559"/>
                <a:gd name="T4" fmla="*/ 2235 w 3152"/>
                <a:gd name="T5" fmla="*/ 171 h 3559"/>
                <a:gd name="T6" fmla="*/ 2484 w 3152"/>
                <a:gd name="T7" fmla="*/ 336 h 3559"/>
                <a:gd name="T8" fmla="*/ 2678 w 3152"/>
                <a:gd name="T9" fmla="*/ 556 h 3559"/>
                <a:gd name="T10" fmla="*/ 2805 w 3152"/>
                <a:gd name="T11" fmla="*/ 828 h 3559"/>
                <a:gd name="T12" fmla="*/ 2856 w 3152"/>
                <a:gd name="T13" fmla="*/ 1153 h 3559"/>
                <a:gd name="T14" fmla="*/ 2819 w 3152"/>
                <a:gd name="T15" fmla="*/ 1530 h 3559"/>
                <a:gd name="T16" fmla="*/ 2856 w 3152"/>
                <a:gd name="T17" fmla="*/ 1654 h 3559"/>
                <a:gd name="T18" fmla="*/ 2940 w 3152"/>
                <a:gd name="T19" fmla="*/ 1787 h 3559"/>
                <a:gd name="T20" fmla="*/ 3040 w 3152"/>
                <a:gd name="T21" fmla="*/ 1920 h 3559"/>
                <a:gd name="T22" fmla="*/ 3121 w 3152"/>
                <a:gd name="T23" fmla="*/ 2040 h 3559"/>
                <a:gd name="T24" fmla="*/ 3152 w 3152"/>
                <a:gd name="T25" fmla="*/ 2136 h 3559"/>
                <a:gd name="T26" fmla="*/ 3077 w 3152"/>
                <a:gd name="T27" fmla="*/ 2221 h 3559"/>
                <a:gd name="T28" fmla="*/ 2948 w 3152"/>
                <a:gd name="T29" fmla="*/ 2273 h 3559"/>
                <a:gd name="T30" fmla="*/ 2869 w 3152"/>
                <a:gd name="T31" fmla="*/ 2284 h 3559"/>
                <a:gd name="T32" fmla="*/ 2876 w 3152"/>
                <a:gd name="T33" fmla="*/ 2306 h 3559"/>
                <a:gd name="T34" fmla="*/ 2910 w 3152"/>
                <a:gd name="T35" fmla="*/ 2385 h 3559"/>
                <a:gd name="T36" fmla="*/ 2937 w 3152"/>
                <a:gd name="T37" fmla="*/ 2479 h 3559"/>
                <a:gd name="T38" fmla="*/ 2927 w 3152"/>
                <a:gd name="T39" fmla="*/ 2550 h 3559"/>
                <a:gd name="T40" fmla="*/ 2848 w 3152"/>
                <a:gd name="T41" fmla="*/ 2585 h 3559"/>
                <a:gd name="T42" fmla="*/ 2765 w 3152"/>
                <a:gd name="T43" fmla="*/ 2587 h 3559"/>
                <a:gd name="T44" fmla="*/ 2740 w 3152"/>
                <a:gd name="T45" fmla="*/ 2585 h 3559"/>
                <a:gd name="T46" fmla="*/ 2786 w 3152"/>
                <a:gd name="T47" fmla="*/ 2623 h 3559"/>
                <a:gd name="T48" fmla="*/ 2847 w 3152"/>
                <a:gd name="T49" fmla="*/ 2690 h 3559"/>
                <a:gd name="T50" fmla="*/ 2864 w 3152"/>
                <a:gd name="T51" fmla="*/ 2761 h 3559"/>
                <a:gd name="T52" fmla="*/ 2810 w 3152"/>
                <a:gd name="T53" fmla="*/ 2821 h 3559"/>
                <a:gd name="T54" fmla="*/ 2726 w 3152"/>
                <a:gd name="T55" fmla="*/ 2874 h 3559"/>
                <a:gd name="T56" fmla="*/ 2660 w 3152"/>
                <a:gd name="T57" fmla="*/ 2908 h 3559"/>
                <a:gd name="T58" fmla="*/ 2651 w 3152"/>
                <a:gd name="T59" fmla="*/ 2920 h 3559"/>
                <a:gd name="T60" fmla="*/ 2651 w 3152"/>
                <a:gd name="T61" fmla="*/ 2979 h 3559"/>
                <a:gd name="T62" fmla="*/ 2639 w 3152"/>
                <a:gd name="T63" fmla="*/ 3069 h 3559"/>
                <a:gd name="T64" fmla="*/ 2602 w 3152"/>
                <a:gd name="T65" fmla="*/ 3167 h 3559"/>
                <a:gd name="T66" fmla="*/ 2528 w 3152"/>
                <a:gd name="T67" fmla="*/ 3245 h 3559"/>
                <a:gd name="T68" fmla="*/ 2404 w 3152"/>
                <a:gd name="T69" fmla="*/ 3280 h 3559"/>
                <a:gd name="T70" fmla="*/ 2198 w 3152"/>
                <a:gd name="T71" fmla="*/ 3257 h 3559"/>
                <a:gd name="T72" fmla="*/ 2062 w 3152"/>
                <a:gd name="T73" fmla="*/ 3215 h 3559"/>
                <a:gd name="T74" fmla="*/ 1998 w 3152"/>
                <a:gd name="T75" fmla="*/ 3177 h 3559"/>
                <a:gd name="T76" fmla="*/ 1982 w 3152"/>
                <a:gd name="T77" fmla="*/ 3161 h 3559"/>
                <a:gd name="T78" fmla="*/ 664 w 3152"/>
                <a:gd name="T79" fmla="*/ 2690 h 3559"/>
                <a:gd name="T80" fmla="*/ 619 w 3152"/>
                <a:gd name="T81" fmla="*/ 2638 h 3559"/>
                <a:gd name="T82" fmla="*/ 527 w 3152"/>
                <a:gd name="T83" fmla="*/ 2526 h 3559"/>
                <a:gd name="T84" fmla="*/ 408 w 3152"/>
                <a:gd name="T85" fmla="*/ 2361 h 3559"/>
                <a:gd name="T86" fmla="*/ 278 w 3152"/>
                <a:gd name="T87" fmla="*/ 2156 h 3559"/>
                <a:gd name="T88" fmla="*/ 156 w 3152"/>
                <a:gd name="T89" fmla="*/ 1918 h 3559"/>
                <a:gd name="T90" fmla="*/ 59 w 3152"/>
                <a:gd name="T91" fmla="*/ 1659 h 3559"/>
                <a:gd name="T92" fmla="*/ 5 w 3152"/>
                <a:gd name="T93" fmla="*/ 1388 h 3559"/>
                <a:gd name="T94" fmla="*/ 13 w 3152"/>
                <a:gd name="T95" fmla="*/ 1115 h 3559"/>
                <a:gd name="T96" fmla="*/ 33 w 3152"/>
                <a:gd name="T97" fmla="*/ 990 h 3559"/>
                <a:gd name="T98" fmla="*/ 59 w 3152"/>
                <a:gd name="T99" fmla="*/ 843 h 3559"/>
                <a:gd name="T100" fmla="*/ 101 w 3152"/>
                <a:gd name="T101" fmla="*/ 684 h 3559"/>
                <a:gd name="T102" fmla="*/ 177 w 3152"/>
                <a:gd name="T103" fmla="*/ 522 h 3559"/>
                <a:gd name="T104" fmla="*/ 298 w 3152"/>
                <a:gd name="T105" fmla="*/ 366 h 3559"/>
                <a:gd name="T106" fmla="*/ 480 w 3152"/>
                <a:gd name="T107" fmla="*/ 226 h 3559"/>
                <a:gd name="T108" fmla="*/ 735 w 3152"/>
                <a:gd name="T109" fmla="*/ 111 h 3559"/>
                <a:gd name="T110" fmla="*/ 1077 w 3152"/>
                <a:gd name="T111" fmla="*/ 29 h 3559"/>
                <a:gd name="T112" fmla="*/ 1438 w 3152"/>
                <a:gd name="T113" fmla="*/ 0 h 3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2" h="3559">
                  <a:moveTo>
                    <a:pt x="1438" y="0"/>
                  </a:moveTo>
                  <a:lnTo>
                    <a:pt x="1438" y="0"/>
                  </a:lnTo>
                  <a:lnTo>
                    <a:pt x="1526" y="1"/>
                  </a:lnTo>
                  <a:lnTo>
                    <a:pt x="1613" y="6"/>
                  </a:lnTo>
                  <a:lnTo>
                    <a:pt x="1698" y="15"/>
                  </a:lnTo>
                  <a:lnTo>
                    <a:pt x="1780" y="27"/>
                  </a:lnTo>
                  <a:lnTo>
                    <a:pt x="1861" y="42"/>
                  </a:lnTo>
                  <a:lnTo>
                    <a:pt x="1942" y="61"/>
                  </a:lnTo>
                  <a:lnTo>
                    <a:pt x="2018" y="84"/>
                  </a:lnTo>
                  <a:lnTo>
                    <a:pt x="2094" y="110"/>
                  </a:lnTo>
                  <a:lnTo>
                    <a:pt x="2166" y="139"/>
                  </a:lnTo>
                  <a:lnTo>
                    <a:pt x="2235" y="171"/>
                  </a:lnTo>
                  <a:lnTo>
                    <a:pt x="2303" y="208"/>
                  </a:lnTo>
                  <a:lnTo>
                    <a:pt x="2366" y="247"/>
                  </a:lnTo>
                  <a:lnTo>
                    <a:pt x="2428" y="289"/>
                  </a:lnTo>
                  <a:lnTo>
                    <a:pt x="2484" y="336"/>
                  </a:lnTo>
                  <a:lnTo>
                    <a:pt x="2539" y="386"/>
                  </a:lnTo>
                  <a:lnTo>
                    <a:pt x="2589" y="439"/>
                  </a:lnTo>
                  <a:lnTo>
                    <a:pt x="2635" y="496"/>
                  </a:lnTo>
                  <a:lnTo>
                    <a:pt x="2678" y="556"/>
                  </a:lnTo>
                  <a:lnTo>
                    <a:pt x="2717" y="619"/>
                  </a:lnTo>
                  <a:lnTo>
                    <a:pt x="2751" y="685"/>
                  </a:lnTo>
                  <a:lnTo>
                    <a:pt x="2780" y="755"/>
                  </a:lnTo>
                  <a:lnTo>
                    <a:pt x="2805" y="828"/>
                  </a:lnTo>
                  <a:lnTo>
                    <a:pt x="2825" y="905"/>
                  </a:lnTo>
                  <a:lnTo>
                    <a:pt x="2841" y="984"/>
                  </a:lnTo>
                  <a:lnTo>
                    <a:pt x="2851" y="1067"/>
                  </a:lnTo>
                  <a:lnTo>
                    <a:pt x="2856" y="1153"/>
                  </a:lnTo>
                  <a:lnTo>
                    <a:pt x="2856" y="1243"/>
                  </a:lnTo>
                  <a:lnTo>
                    <a:pt x="2850" y="1335"/>
                  </a:lnTo>
                  <a:lnTo>
                    <a:pt x="2837" y="1431"/>
                  </a:lnTo>
                  <a:lnTo>
                    <a:pt x="2819" y="1530"/>
                  </a:lnTo>
                  <a:lnTo>
                    <a:pt x="2823" y="1559"/>
                  </a:lnTo>
                  <a:lnTo>
                    <a:pt x="2830" y="1590"/>
                  </a:lnTo>
                  <a:lnTo>
                    <a:pt x="2841" y="1621"/>
                  </a:lnTo>
                  <a:lnTo>
                    <a:pt x="2856" y="1654"/>
                  </a:lnTo>
                  <a:lnTo>
                    <a:pt x="2874" y="1687"/>
                  </a:lnTo>
                  <a:lnTo>
                    <a:pt x="2894" y="1719"/>
                  </a:lnTo>
                  <a:lnTo>
                    <a:pt x="2916" y="1753"/>
                  </a:lnTo>
                  <a:lnTo>
                    <a:pt x="2940" y="1787"/>
                  </a:lnTo>
                  <a:lnTo>
                    <a:pt x="2966" y="1821"/>
                  </a:lnTo>
                  <a:lnTo>
                    <a:pt x="2990" y="1855"/>
                  </a:lnTo>
                  <a:lnTo>
                    <a:pt x="3015" y="1887"/>
                  </a:lnTo>
                  <a:lnTo>
                    <a:pt x="3040" y="1920"/>
                  </a:lnTo>
                  <a:lnTo>
                    <a:pt x="3064" y="1952"/>
                  </a:lnTo>
                  <a:lnTo>
                    <a:pt x="3086" y="1983"/>
                  </a:lnTo>
                  <a:lnTo>
                    <a:pt x="3105" y="2012"/>
                  </a:lnTo>
                  <a:lnTo>
                    <a:pt x="3121" y="2040"/>
                  </a:lnTo>
                  <a:lnTo>
                    <a:pt x="3136" y="2067"/>
                  </a:lnTo>
                  <a:lnTo>
                    <a:pt x="3145" y="2092"/>
                  </a:lnTo>
                  <a:lnTo>
                    <a:pt x="3151" y="2115"/>
                  </a:lnTo>
                  <a:lnTo>
                    <a:pt x="3152" y="2136"/>
                  </a:lnTo>
                  <a:lnTo>
                    <a:pt x="3147" y="2155"/>
                  </a:lnTo>
                  <a:lnTo>
                    <a:pt x="3137" y="2171"/>
                  </a:lnTo>
                  <a:lnTo>
                    <a:pt x="3107" y="2198"/>
                  </a:lnTo>
                  <a:lnTo>
                    <a:pt x="3077" y="2221"/>
                  </a:lnTo>
                  <a:lnTo>
                    <a:pt x="3044" y="2239"/>
                  </a:lnTo>
                  <a:lnTo>
                    <a:pt x="3010" y="2254"/>
                  </a:lnTo>
                  <a:lnTo>
                    <a:pt x="2979" y="2264"/>
                  </a:lnTo>
                  <a:lnTo>
                    <a:pt x="2948" y="2273"/>
                  </a:lnTo>
                  <a:lnTo>
                    <a:pt x="2922" y="2278"/>
                  </a:lnTo>
                  <a:lnTo>
                    <a:pt x="2898" y="2282"/>
                  </a:lnTo>
                  <a:lnTo>
                    <a:pt x="2881" y="2283"/>
                  </a:lnTo>
                  <a:lnTo>
                    <a:pt x="2869" y="2284"/>
                  </a:lnTo>
                  <a:lnTo>
                    <a:pt x="2865" y="2284"/>
                  </a:lnTo>
                  <a:lnTo>
                    <a:pt x="2867" y="2288"/>
                  </a:lnTo>
                  <a:lnTo>
                    <a:pt x="2871" y="2295"/>
                  </a:lnTo>
                  <a:lnTo>
                    <a:pt x="2876" y="2306"/>
                  </a:lnTo>
                  <a:lnTo>
                    <a:pt x="2884" y="2322"/>
                  </a:lnTo>
                  <a:lnTo>
                    <a:pt x="2893" y="2340"/>
                  </a:lnTo>
                  <a:lnTo>
                    <a:pt x="2901" y="2361"/>
                  </a:lnTo>
                  <a:lnTo>
                    <a:pt x="2910" y="2385"/>
                  </a:lnTo>
                  <a:lnTo>
                    <a:pt x="2918" y="2408"/>
                  </a:lnTo>
                  <a:lnTo>
                    <a:pt x="2927" y="2433"/>
                  </a:lnTo>
                  <a:lnTo>
                    <a:pt x="2933" y="2456"/>
                  </a:lnTo>
                  <a:lnTo>
                    <a:pt x="2937" y="2479"/>
                  </a:lnTo>
                  <a:lnTo>
                    <a:pt x="2940" y="2500"/>
                  </a:lnTo>
                  <a:lnTo>
                    <a:pt x="2939" y="2520"/>
                  </a:lnTo>
                  <a:lnTo>
                    <a:pt x="2935" y="2538"/>
                  </a:lnTo>
                  <a:lnTo>
                    <a:pt x="2927" y="2550"/>
                  </a:lnTo>
                  <a:lnTo>
                    <a:pt x="2911" y="2564"/>
                  </a:lnTo>
                  <a:lnTo>
                    <a:pt x="2893" y="2575"/>
                  </a:lnTo>
                  <a:lnTo>
                    <a:pt x="2871" y="2581"/>
                  </a:lnTo>
                  <a:lnTo>
                    <a:pt x="2848" y="2585"/>
                  </a:lnTo>
                  <a:lnTo>
                    <a:pt x="2825" y="2588"/>
                  </a:lnTo>
                  <a:lnTo>
                    <a:pt x="2803" y="2589"/>
                  </a:lnTo>
                  <a:lnTo>
                    <a:pt x="2783" y="2588"/>
                  </a:lnTo>
                  <a:lnTo>
                    <a:pt x="2765" y="2587"/>
                  </a:lnTo>
                  <a:lnTo>
                    <a:pt x="2751" y="2585"/>
                  </a:lnTo>
                  <a:lnTo>
                    <a:pt x="2742" y="2583"/>
                  </a:lnTo>
                  <a:lnTo>
                    <a:pt x="2738" y="2583"/>
                  </a:lnTo>
                  <a:lnTo>
                    <a:pt x="2740" y="2585"/>
                  </a:lnTo>
                  <a:lnTo>
                    <a:pt x="2747" y="2590"/>
                  </a:lnTo>
                  <a:lnTo>
                    <a:pt x="2758" y="2598"/>
                  </a:lnTo>
                  <a:lnTo>
                    <a:pt x="2772" y="2610"/>
                  </a:lnTo>
                  <a:lnTo>
                    <a:pt x="2786" y="2623"/>
                  </a:lnTo>
                  <a:lnTo>
                    <a:pt x="2803" y="2638"/>
                  </a:lnTo>
                  <a:lnTo>
                    <a:pt x="2818" y="2654"/>
                  </a:lnTo>
                  <a:lnTo>
                    <a:pt x="2834" y="2672"/>
                  </a:lnTo>
                  <a:lnTo>
                    <a:pt x="2847" y="2690"/>
                  </a:lnTo>
                  <a:lnTo>
                    <a:pt x="2857" y="2709"/>
                  </a:lnTo>
                  <a:lnTo>
                    <a:pt x="2864" y="2728"/>
                  </a:lnTo>
                  <a:lnTo>
                    <a:pt x="2867" y="2746"/>
                  </a:lnTo>
                  <a:lnTo>
                    <a:pt x="2864" y="2761"/>
                  </a:lnTo>
                  <a:lnTo>
                    <a:pt x="2856" y="2776"/>
                  </a:lnTo>
                  <a:lnTo>
                    <a:pt x="2844" y="2791"/>
                  </a:lnTo>
                  <a:lnTo>
                    <a:pt x="2829" y="2806"/>
                  </a:lnTo>
                  <a:lnTo>
                    <a:pt x="2810" y="2821"/>
                  </a:lnTo>
                  <a:lnTo>
                    <a:pt x="2790" y="2835"/>
                  </a:lnTo>
                  <a:lnTo>
                    <a:pt x="2769" y="2849"/>
                  </a:lnTo>
                  <a:lnTo>
                    <a:pt x="2747" y="2862"/>
                  </a:lnTo>
                  <a:lnTo>
                    <a:pt x="2726" y="2874"/>
                  </a:lnTo>
                  <a:lnTo>
                    <a:pt x="2706" y="2885"/>
                  </a:lnTo>
                  <a:lnTo>
                    <a:pt x="2687" y="2895"/>
                  </a:lnTo>
                  <a:lnTo>
                    <a:pt x="2672" y="2902"/>
                  </a:lnTo>
                  <a:lnTo>
                    <a:pt x="2660" y="2908"/>
                  </a:lnTo>
                  <a:lnTo>
                    <a:pt x="2652" y="2911"/>
                  </a:lnTo>
                  <a:lnTo>
                    <a:pt x="2650" y="2912"/>
                  </a:lnTo>
                  <a:lnTo>
                    <a:pt x="2650" y="2915"/>
                  </a:lnTo>
                  <a:lnTo>
                    <a:pt x="2651" y="2920"/>
                  </a:lnTo>
                  <a:lnTo>
                    <a:pt x="2651" y="2931"/>
                  </a:lnTo>
                  <a:lnTo>
                    <a:pt x="2651" y="2944"/>
                  </a:lnTo>
                  <a:lnTo>
                    <a:pt x="2651" y="2960"/>
                  </a:lnTo>
                  <a:lnTo>
                    <a:pt x="2651" y="2979"/>
                  </a:lnTo>
                  <a:lnTo>
                    <a:pt x="2650" y="2999"/>
                  </a:lnTo>
                  <a:lnTo>
                    <a:pt x="2647" y="3021"/>
                  </a:lnTo>
                  <a:lnTo>
                    <a:pt x="2644" y="3044"/>
                  </a:lnTo>
                  <a:lnTo>
                    <a:pt x="2639" y="3069"/>
                  </a:lnTo>
                  <a:lnTo>
                    <a:pt x="2633" y="3093"/>
                  </a:lnTo>
                  <a:lnTo>
                    <a:pt x="2625" y="3119"/>
                  </a:lnTo>
                  <a:lnTo>
                    <a:pt x="2614" y="3142"/>
                  </a:lnTo>
                  <a:lnTo>
                    <a:pt x="2602" y="3167"/>
                  </a:lnTo>
                  <a:lnTo>
                    <a:pt x="2588" y="3189"/>
                  </a:lnTo>
                  <a:lnTo>
                    <a:pt x="2570" y="3210"/>
                  </a:lnTo>
                  <a:lnTo>
                    <a:pt x="2552" y="3229"/>
                  </a:lnTo>
                  <a:lnTo>
                    <a:pt x="2528" y="3245"/>
                  </a:lnTo>
                  <a:lnTo>
                    <a:pt x="2502" y="3259"/>
                  </a:lnTo>
                  <a:lnTo>
                    <a:pt x="2473" y="3269"/>
                  </a:lnTo>
                  <a:lnTo>
                    <a:pt x="2441" y="3276"/>
                  </a:lnTo>
                  <a:lnTo>
                    <a:pt x="2404" y="3280"/>
                  </a:lnTo>
                  <a:lnTo>
                    <a:pt x="2363" y="3279"/>
                  </a:lnTo>
                  <a:lnTo>
                    <a:pt x="2302" y="3273"/>
                  </a:lnTo>
                  <a:lnTo>
                    <a:pt x="2246" y="3265"/>
                  </a:lnTo>
                  <a:lnTo>
                    <a:pt x="2198" y="3257"/>
                  </a:lnTo>
                  <a:lnTo>
                    <a:pt x="2155" y="3246"/>
                  </a:lnTo>
                  <a:lnTo>
                    <a:pt x="2119" y="3237"/>
                  </a:lnTo>
                  <a:lnTo>
                    <a:pt x="2088" y="3225"/>
                  </a:lnTo>
                  <a:lnTo>
                    <a:pt x="2062" y="3215"/>
                  </a:lnTo>
                  <a:lnTo>
                    <a:pt x="2040" y="3204"/>
                  </a:lnTo>
                  <a:lnTo>
                    <a:pt x="2022" y="3195"/>
                  </a:lnTo>
                  <a:lnTo>
                    <a:pt x="2009" y="3185"/>
                  </a:lnTo>
                  <a:lnTo>
                    <a:pt x="1998" y="3177"/>
                  </a:lnTo>
                  <a:lnTo>
                    <a:pt x="1990" y="3170"/>
                  </a:lnTo>
                  <a:lnTo>
                    <a:pt x="1985" y="3166"/>
                  </a:lnTo>
                  <a:lnTo>
                    <a:pt x="1983" y="3162"/>
                  </a:lnTo>
                  <a:lnTo>
                    <a:pt x="1982" y="3161"/>
                  </a:lnTo>
                  <a:lnTo>
                    <a:pt x="1885" y="3559"/>
                  </a:lnTo>
                  <a:lnTo>
                    <a:pt x="622" y="3559"/>
                  </a:lnTo>
                  <a:lnTo>
                    <a:pt x="667" y="2693"/>
                  </a:lnTo>
                  <a:lnTo>
                    <a:pt x="664" y="2690"/>
                  </a:lnTo>
                  <a:lnTo>
                    <a:pt x="658" y="2683"/>
                  </a:lnTo>
                  <a:lnTo>
                    <a:pt x="649" y="2673"/>
                  </a:lnTo>
                  <a:lnTo>
                    <a:pt x="636" y="2658"/>
                  </a:lnTo>
                  <a:lnTo>
                    <a:pt x="619" y="2638"/>
                  </a:lnTo>
                  <a:lnTo>
                    <a:pt x="599" y="2616"/>
                  </a:lnTo>
                  <a:lnTo>
                    <a:pt x="578" y="2589"/>
                  </a:lnTo>
                  <a:lnTo>
                    <a:pt x="553" y="2559"/>
                  </a:lnTo>
                  <a:lnTo>
                    <a:pt x="527" y="2526"/>
                  </a:lnTo>
                  <a:lnTo>
                    <a:pt x="499" y="2489"/>
                  </a:lnTo>
                  <a:lnTo>
                    <a:pt x="470" y="2449"/>
                  </a:lnTo>
                  <a:lnTo>
                    <a:pt x="439" y="2407"/>
                  </a:lnTo>
                  <a:lnTo>
                    <a:pt x="408" y="2361"/>
                  </a:lnTo>
                  <a:lnTo>
                    <a:pt x="375" y="2313"/>
                  </a:lnTo>
                  <a:lnTo>
                    <a:pt x="343" y="2263"/>
                  </a:lnTo>
                  <a:lnTo>
                    <a:pt x="310" y="2210"/>
                  </a:lnTo>
                  <a:lnTo>
                    <a:pt x="278" y="2156"/>
                  </a:lnTo>
                  <a:lnTo>
                    <a:pt x="245" y="2099"/>
                  </a:lnTo>
                  <a:lnTo>
                    <a:pt x="215" y="2040"/>
                  </a:lnTo>
                  <a:lnTo>
                    <a:pt x="184" y="1980"/>
                  </a:lnTo>
                  <a:lnTo>
                    <a:pt x="156" y="1918"/>
                  </a:lnTo>
                  <a:lnTo>
                    <a:pt x="129" y="1855"/>
                  </a:lnTo>
                  <a:lnTo>
                    <a:pt x="103" y="1791"/>
                  </a:lnTo>
                  <a:lnTo>
                    <a:pt x="79" y="1725"/>
                  </a:lnTo>
                  <a:lnTo>
                    <a:pt x="59" y="1659"/>
                  </a:lnTo>
                  <a:lnTo>
                    <a:pt x="40" y="1592"/>
                  </a:lnTo>
                  <a:lnTo>
                    <a:pt x="25" y="1524"/>
                  </a:lnTo>
                  <a:lnTo>
                    <a:pt x="13" y="1455"/>
                  </a:lnTo>
                  <a:lnTo>
                    <a:pt x="5" y="1388"/>
                  </a:lnTo>
                  <a:lnTo>
                    <a:pt x="0" y="1319"/>
                  </a:lnTo>
                  <a:lnTo>
                    <a:pt x="0" y="1251"/>
                  </a:lnTo>
                  <a:lnTo>
                    <a:pt x="5" y="1182"/>
                  </a:lnTo>
                  <a:lnTo>
                    <a:pt x="13" y="1115"/>
                  </a:lnTo>
                  <a:lnTo>
                    <a:pt x="18" y="1085"/>
                  </a:lnTo>
                  <a:lnTo>
                    <a:pt x="24" y="1055"/>
                  </a:lnTo>
                  <a:lnTo>
                    <a:pt x="28" y="1022"/>
                  </a:lnTo>
                  <a:lnTo>
                    <a:pt x="33" y="990"/>
                  </a:lnTo>
                  <a:lnTo>
                    <a:pt x="39" y="955"/>
                  </a:lnTo>
                  <a:lnTo>
                    <a:pt x="45" y="919"/>
                  </a:lnTo>
                  <a:lnTo>
                    <a:pt x="51" y="881"/>
                  </a:lnTo>
                  <a:lnTo>
                    <a:pt x="59" y="843"/>
                  </a:lnTo>
                  <a:lnTo>
                    <a:pt x="67" y="804"/>
                  </a:lnTo>
                  <a:lnTo>
                    <a:pt x="77" y="764"/>
                  </a:lnTo>
                  <a:lnTo>
                    <a:pt x="88" y="724"/>
                  </a:lnTo>
                  <a:lnTo>
                    <a:pt x="101" y="684"/>
                  </a:lnTo>
                  <a:lnTo>
                    <a:pt x="117" y="643"/>
                  </a:lnTo>
                  <a:lnTo>
                    <a:pt x="134" y="602"/>
                  </a:lnTo>
                  <a:lnTo>
                    <a:pt x="155" y="563"/>
                  </a:lnTo>
                  <a:lnTo>
                    <a:pt x="177" y="522"/>
                  </a:lnTo>
                  <a:lnTo>
                    <a:pt x="203" y="482"/>
                  </a:lnTo>
                  <a:lnTo>
                    <a:pt x="231" y="443"/>
                  </a:lnTo>
                  <a:lnTo>
                    <a:pt x="263" y="404"/>
                  </a:lnTo>
                  <a:lnTo>
                    <a:pt x="298" y="366"/>
                  </a:lnTo>
                  <a:lnTo>
                    <a:pt x="337" y="330"/>
                  </a:lnTo>
                  <a:lnTo>
                    <a:pt x="381" y="294"/>
                  </a:lnTo>
                  <a:lnTo>
                    <a:pt x="428" y="259"/>
                  </a:lnTo>
                  <a:lnTo>
                    <a:pt x="480" y="226"/>
                  </a:lnTo>
                  <a:lnTo>
                    <a:pt x="536" y="195"/>
                  </a:lnTo>
                  <a:lnTo>
                    <a:pt x="597" y="164"/>
                  </a:lnTo>
                  <a:lnTo>
                    <a:pt x="663" y="136"/>
                  </a:lnTo>
                  <a:lnTo>
                    <a:pt x="735" y="111"/>
                  </a:lnTo>
                  <a:lnTo>
                    <a:pt x="812" y="87"/>
                  </a:lnTo>
                  <a:lnTo>
                    <a:pt x="894" y="65"/>
                  </a:lnTo>
                  <a:lnTo>
                    <a:pt x="983" y="47"/>
                  </a:lnTo>
                  <a:lnTo>
                    <a:pt x="1077" y="29"/>
                  </a:lnTo>
                  <a:lnTo>
                    <a:pt x="1168" y="16"/>
                  </a:lnTo>
                  <a:lnTo>
                    <a:pt x="1259" y="8"/>
                  </a:lnTo>
                  <a:lnTo>
                    <a:pt x="1350" y="2"/>
                  </a:lnTo>
                  <a:lnTo>
                    <a:pt x="14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Raleway" panose="020B0503030101060003" pitchFamily="34" charset="0"/>
              </a:endParaRPr>
            </a:p>
          </p:txBody>
        </p:sp>
        <p:grpSp>
          <p:nvGrpSpPr>
            <p:cNvPr id="32" name="Group 68">
              <a:extLst>
                <a:ext uri="{FF2B5EF4-FFF2-40B4-BE49-F238E27FC236}">
                  <a16:creationId xmlns:a16="http://schemas.microsoft.com/office/drawing/2014/main" id="{28140242-5E32-48ED-AF1E-E25D99906826}"/>
                </a:ext>
              </a:extLst>
            </p:cNvPr>
            <p:cNvGrpSpPr>
              <a:grpSpLocks noChangeAspect="1"/>
            </p:cNvGrpSpPr>
            <p:nvPr/>
          </p:nvGrpSpPr>
          <p:grpSpPr bwMode="auto">
            <a:xfrm>
              <a:off x="3023005" y="1675596"/>
              <a:ext cx="347399" cy="319288"/>
              <a:chOff x="3336" y="1697"/>
              <a:chExt cx="1001" cy="920"/>
            </a:xfrm>
            <a:grpFill/>
          </p:grpSpPr>
          <p:sp>
            <p:nvSpPr>
              <p:cNvPr id="33" name="Freeform 70">
                <a:extLst>
                  <a:ext uri="{FF2B5EF4-FFF2-40B4-BE49-F238E27FC236}">
                    <a16:creationId xmlns:a16="http://schemas.microsoft.com/office/drawing/2014/main" id="{192B3619-26A9-48C2-8F7B-BC7FAEA1EBCB}"/>
                  </a:ext>
                </a:extLst>
              </p:cNvPr>
              <p:cNvSpPr>
                <a:spLocks noEditPoints="1"/>
              </p:cNvSpPr>
              <p:nvPr/>
            </p:nvSpPr>
            <p:spPr bwMode="auto">
              <a:xfrm>
                <a:off x="3336" y="1822"/>
                <a:ext cx="667" cy="669"/>
              </a:xfrm>
              <a:custGeom>
                <a:avLst/>
                <a:gdLst>
                  <a:gd name="T0" fmla="*/ 1103 w 2670"/>
                  <a:gd name="T1" fmla="*/ 854 h 2675"/>
                  <a:gd name="T2" fmla="*/ 881 w 2670"/>
                  <a:gd name="T3" fmla="*/ 1053 h 2675"/>
                  <a:gd name="T4" fmla="*/ 800 w 2670"/>
                  <a:gd name="T5" fmla="*/ 1338 h 2675"/>
                  <a:gd name="T6" fmla="*/ 881 w 2670"/>
                  <a:gd name="T7" fmla="*/ 1622 h 2675"/>
                  <a:gd name="T8" fmla="*/ 1103 w 2670"/>
                  <a:gd name="T9" fmla="*/ 1821 h 2675"/>
                  <a:gd name="T10" fmla="*/ 1397 w 2670"/>
                  <a:gd name="T11" fmla="*/ 1869 h 2675"/>
                  <a:gd name="T12" fmla="*/ 1667 w 2670"/>
                  <a:gd name="T13" fmla="*/ 1758 h 2675"/>
                  <a:gd name="T14" fmla="*/ 1840 w 2670"/>
                  <a:gd name="T15" fmla="*/ 1515 h 2675"/>
                  <a:gd name="T16" fmla="*/ 1856 w 2670"/>
                  <a:gd name="T17" fmla="*/ 1216 h 2675"/>
                  <a:gd name="T18" fmla="*/ 1713 w 2670"/>
                  <a:gd name="T19" fmla="*/ 959 h 2675"/>
                  <a:gd name="T20" fmla="*/ 1456 w 2670"/>
                  <a:gd name="T21" fmla="*/ 815 h 2675"/>
                  <a:gd name="T22" fmla="*/ 1543 w 2670"/>
                  <a:gd name="T23" fmla="*/ 2 h 2675"/>
                  <a:gd name="T24" fmla="*/ 1591 w 2670"/>
                  <a:gd name="T25" fmla="*/ 52 h 2675"/>
                  <a:gd name="T26" fmla="*/ 2042 w 2670"/>
                  <a:gd name="T27" fmla="*/ 250 h 2675"/>
                  <a:gd name="T28" fmla="*/ 2114 w 2670"/>
                  <a:gd name="T29" fmla="*/ 243 h 2675"/>
                  <a:gd name="T30" fmla="*/ 2306 w 2670"/>
                  <a:gd name="T31" fmla="*/ 425 h 2675"/>
                  <a:gd name="T32" fmla="*/ 2418 w 2670"/>
                  <a:gd name="T33" fmla="*/ 559 h 2675"/>
                  <a:gd name="T34" fmla="*/ 2402 w 2670"/>
                  <a:gd name="T35" fmla="*/ 642 h 2675"/>
                  <a:gd name="T36" fmla="*/ 2296 w 2670"/>
                  <a:gd name="T37" fmla="*/ 778 h 2675"/>
                  <a:gd name="T38" fmla="*/ 2274 w 2670"/>
                  <a:gd name="T39" fmla="*/ 958 h 2675"/>
                  <a:gd name="T40" fmla="*/ 2645 w 2670"/>
                  <a:gd name="T41" fmla="*/ 1096 h 2675"/>
                  <a:gd name="T42" fmla="*/ 2670 w 2670"/>
                  <a:gd name="T43" fmla="*/ 1533 h 2675"/>
                  <a:gd name="T44" fmla="*/ 2622 w 2670"/>
                  <a:gd name="T45" fmla="*/ 1597 h 2675"/>
                  <a:gd name="T46" fmla="*/ 2262 w 2670"/>
                  <a:gd name="T47" fmla="*/ 1847 h 2675"/>
                  <a:gd name="T48" fmla="*/ 2430 w 2670"/>
                  <a:gd name="T49" fmla="*/ 2067 h 2675"/>
                  <a:gd name="T50" fmla="*/ 2401 w 2670"/>
                  <a:gd name="T51" fmla="*/ 2151 h 2675"/>
                  <a:gd name="T52" fmla="*/ 2247 w 2670"/>
                  <a:gd name="T53" fmla="*/ 2315 h 2675"/>
                  <a:gd name="T54" fmla="*/ 2114 w 2670"/>
                  <a:gd name="T55" fmla="*/ 2429 h 2675"/>
                  <a:gd name="T56" fmla="*/ 1800 w 2670"/>
                  <a:gd name="T57" fmla="*/ 2236 h 2675"/>
                  <a:gd name="T58" fmla="*/ 1624 w 2670"/>
                  <a:gd name="T59" fmla="*/ 2437 h 2675"/>
                  <a:gd name="T60" fmla="*/ 1585 w 2670"/>
                  <a:gd name="T61" fmla="*/ 2643 h 2675"/>
                  <a:gd name="T62" fmla="*/ 1141 w 2670"/>
                  <a:gd name="T63" fmla="*/ 2675 h 2675"/>
                  <a:gd name="T64" fmla="*/ 1081 w 2670"/>
                  <a:gd name="T65" fmla="*/ 2637 h 2675"/>
                  <a:gd name="T66" fmla="*/ 874 w 2670"/>
                  <a:gd name="T67" fmla="*/ 2239 h 2675"/>
                  <a:gd name="T68" fmla="*/ 563 w 2670"/>
                  <a:gd name="T69" fmla="*/ 2435 h 2675"/>
                  <a:gd name="T70" fmla="*/ 364 w 2670"/>
                  <a:gd name="T71" fmla="*/ 2250 h 2675"/>
                  <a:gd name="T72" fmla="*/ 252 w 2670"/>
                  <a:gd name="T73" fmla="*/ 2116 h 2675"/>
                  <a:gd name="T74" fmla="*/ 266 w 2670"/>
                  <a:gd name="T75" fmla="*/ 2034 h 2675"/>
                  <a:gd name="T76" fmla="*/ 373 w 2670"/>
                  <a:gd name="T77" fmla="*/ 1898 h 2675"/>
                  <a:gd name="T78" fmla="*/ 386 w 2670"/>
                  <a:gd name="T79" fmla="*/ 1693 h 2675"/>
                  <a:gd name="T80" fmla="*/ 15 w 2670"/>
                  <a:gd name="T81" fmla="*/ 1569 h 2675"/>
                  <a:gd name="T82" fmla="*/ 4 w 2670"/>
                  <a:gd name="T83" fmla="*/ 1121 h 2675"/>
                  <a:gd name="T84" fmla="*/ 371 w 2670"/>
                  <a:gd name="T85" fmla="*/ 1028 h 2675"/>
                  <a:gd name="T86" fmla="*/ 374 w 2670"/>
                  <a:gd name="T87" fmla="*/ 783 h 2675"/>
                  <a:gd name="T88" fmla="*/ 236 w 2670"/>
                  <a:gd name="T89" fmla="*/ 587 h 2675"/>
                  <a:gd name="T90" fmla="*/ 290 w 2670"/>
                  <a:gd name="T91" fmla="*/ 496 h 2675"/>
                  <a:gd name="T92" fmla="*/ 456 w 2670"/>
                  <a:gd name="T93" fmla="*/ 326 h 2675"/>
                  <a:gd name="T94" fmla="*/ 573 w 2670"/>
                  <a:gd name="T95" fmla="*/ 238 h 2675"/>
                  <a:gd name="T96" fmla="*/ 919 w 2670"/>
                  <a:gd name="T97" fmla="*/ 414 h 2675"/>
                  <a:gd name="T98" fmla="*/ 1053 w 2670"/>
                  <a:gd name="T99" fmla="*/ 178 h 2675"/>
                  <a:gd name="T100" fmla="*/ 1095 w 2670"/>
                  <a:gd name="T101" fmla="*/ 18 h 2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0" h="2675">
                    <a:moveTo>
                      <a:pt x="1335" y="802"/>
                    </a:moveTo>
                    <a:lnTo>
                      <a:pt x="1273" y="806"/>
                    </a:lnTo>
                    <a:lnTo>
                      <a:pt x="1213" y="815"/>
                    </a:lnTo>
                    <a:lnTo>
                      <a:pt x="1157" y="831"/>
                    </a:lnTo>
                    <a:lnTo>
                      <a:pt x="1103" y="854"/>
                    </a:lnTo>
                    <a:lnTo>
                      <a:pt x="1052" y="882"/>
                    </a:lnTo>
                    <a:lnTo>
                      <a:pt x="1003" y="918"/>
                    </a:lnTo>
                    <a:lnTo>
                      <a:pt x="958" y="959"/>
                    </a:lnTo>
                    <a:lnTo>
                      <a:pt x="916" y="1006"/>
                    </a:lnTo>
                    <a:lnTo>
                      <a:pt x="881" y="1053"/>
                    </a:lnTo>
                    <a:lnTo>
                      <a:pt x="852" y="1105"/>
                    </a:lnTo>
                    <a:lnTo>
                      <a:pt x="830" y="1160"/>
                    </a:lnTo>
                    <a:lnTo>
                      <a:pt x="814" y="1216"/>
                    </a:lnTo>
                    <a:lnTo>
                      <a:pt x="804" y="1275"/>
                    </a:lnTo>
                    <a:lnTo>
                      <a:pt x="800" y="1338"/>
                    </a:lnTo>
                    <a:lnTo>
                      <a:pt x="804" y="1400"/>
                    </a:lnTo>
                    <a:lnTo>
                      <a:pt x="814" y="1459"/>
                    </a:lnTo>
                    <a:lnTo>
                      <a:pt x="830" y="1515"/>
                    </a:lnTo>
                    <a:lnTo>
                      <a:pt x="852" y="1570"/>
                    </a:lnTo>
                    <a:lnTo>
                      <a:pt x="881" y="1622"/>
                    </a:lnTo>
                    <a:lnTo>
                      <a:pt x="916" y="1669"/>
                    </a:lnTo>
                    <a:lnTo>
                      <a:pt x="958" y="1716"/>
                    </a:lnTo>
                    <a:lnTo>
                      <a:pt x="1003" y="1758"/>
                    </a:lnTo>
                    <a:lnTo>
                      <a:pt x="1052" y="1793"/>
                    </a:lnTo>
                    <a:lnTo>
                      <a:pt x="1103" y="1821"/>
                    </a:lnTo>
                    <a:lnTo>
                      <a:pt x="1157" y="1843"/>
                    </a:lnTo>
                    <a:lnTo>
                      <a:pt x="1213" y="1860"/>
                    </a:lnTo>
                    <a:lnTo>
                      <a:pt x="1273" y="1869"/>
                    </a:lnTo>
                    <a:lnTo>
                      <a:pt x="1335" y="1873"/>
                    </a:lnTo>
                    <a:lnTo>
                      <a:pt x="1397" y="1869"/>
                    </a:lnTo>
                    <a:lnTo>
                      <a:pt x="1456" y="1860"/>
                    </a:lnTo>
                    <a:lnTo>
                      <a:pt x="1513" y="1843"/>
                    </a:lnTo>
                    <a:lnTo>
                      <a:pt x="1566" y="1821"/>
                    </a:lnTo>
                    <a:lnTo>
                      <a:pt x="1618" y="1793"/>
                    </a:lnTo>
                    <a:lnTo>
                      <a:pt x="1667" y="1758"/>
                    </a:lnTo>
                    <a:lnTo>
                      <a:pt x="1713" y="1716"/>
                    </a:lnTo>
                    <a:lnTo>
                      <a:pt x="1753" y="1669"/>
                    </a:lnTo>
                    <a:lnTo>
                      <a:pt x="1789" y="1622"/>
                    </a:lnTo>
                    <a:lnTo>
                      <a:pt x="1818" y="1570"/>
                    </a:lnTo>
                    <a:lnTo>
                      <a:pt x="1840" y="1515"/>
                    </a:lnTo>
                    <a:lnTo>
                      <a:pt x="1856" y="1459"/>
                    </a:lnTo>
                    <a:lnTo>
                      <a:pt x="1866" y="1400"/>
                    </a:lnTo>
                    <a:lnTo>
                      <a:pt x="1868" y="1338"/>
                    </a:lnTo>
                    <a:lnTo>
                      <a:pt x="1866" y="1275"/>
                    </a:lnTo>
                    <a:lnTo>
                      <a:pt x="1856" y="1216"/>
                    </a:lnTo>
                    <a:lnTo>
                      <a:pt x="1840" y="1160"/>
                    </a:lnTo>
                    <a:lnTo>
                      <a:pt x="1818" y="1105"/>
                    </a:lnTo>
                    <a:lnTo>
                      <a:pt x="1789" y="1053"/>
                    </a:lnTo>
                    <a:lnTo>
                      <a:pt x="1753" y="1006"/>
                    </a:lnTo>
                    <a:lnTo>
                      <a:pt x="1713" y="959"/>
                    </a:lnTo>
                    <a:lnTo>
                      <a:pt x="1667" y="918"/>
                    </a:lnTo>
                    <a:lnTo>
                      <a:pt x="1618" y="882"/>
                    </a:lnTo>
                    <a:lnTo>
                      <a:pt x="1566" y="854"/>
                    </a:lnTo>
                    <a:lnTo>
                      <a:pt x="1513" y="831"/>
                    </a:lnTo>
                    <a:lnTo>
                      <a:pt x="1456" y="815"/>
                    </a:lnTo>
                    <a:lnTo>
                      <a:pt x="1397" y="806"/>
                    </a:lnTo>
                    <a:lnTo>
                      <a:pt x="1335" y="802"/>
                    </a:lnTo>
                    <a:close/>
                    <a:moveTo>
                      <a:pt x="1141" y="0"/>
                    </a:moveTo>
                    <a:lnTo>
                      <a:pt x="1528" y="0"/>
                    </a:lnTo>
                    <a:lnTo>
                      <a:pt x="1543" y="2"/>
                    </a:lnTo>
                    <a:lnTo>
                      <a:pt x="1558" y="7"/>
                    </a:lnTo>
                    <a:lnTo>
                      <a:pt x="1570" y="15"/>
                    </a:lnTo>
                    <a:lnTo>
                      <a:pt x="1581" y="26"/>
                    </a:lnTo>
                    <a:lnTo>
                      <a:pt x="1588" y="38"/>
                    </a:lnTo>
                    <a:lnTo>
                      <a:pt x="1591" y="52"/>
                    </a:lnTo>
                    <a:lnTo>
                      <a:pt x="1640" y="371"/>
                    </a:lnTo>
                    <a:lnTo>
                      <a:pt x="1689" y="389"/>
                    </a:lnTo>
                    <a:lnTo>
                      <a:pt x="1740" y="409"/>
                    </a:lnTo>
                    <a:lnTo>
                      <a:pt x="1796" y="436"/>
                    </a:lnTo>
                    <a:lnTo>
                      <a:pt x="2042" y="250"/>
                    </a:lnTo>
                    <a:lnTo>
                      <a:pt x="2054" y="243"/>
                    </a:lnTo>
                    <a:lnTo>
                      <a:pt x="2067" y="238"/>
                    </a:lnTo>
                    <a:lnTo>
                      <a:pt x="2083" y="235"/>
                    </a:lnTo>
                    <a:lnTo>
                      <a:pt x="2099" y="238"/>
                    </a:lnTo>
                    <a:lnTo>
                      <a:pt x="2114" y="243"/>
                    </a:lnTo>
                    <a:lnTo>
                      <a:pt x="2127" y="253"/>
                    </a:lnTo>
                    <a:lnTo>
                      <a:pt x="2180" y="302"/>
                    </a:lnTo>
                    <a:lnTo>
                      <a:pt x="2226" y="347"/>
                    </a:lnTo>
                    <a:lnTo>
                      <a:pt x="2269" y="387"/>
                    </a:lnTo>
                    <a:lnTo>
                      <a:pt x="2306" y="425"/>
                    </a:lnTo>
                    <a:lnTo>
                      <a:pt x="2339" y="460"/>
                    </a:lnTo>
                    <a:lnTo>
                      <a:pt x="2365" y="490"/>
                    </a:lnTo>
                    <a:lnTo>
                      <a:pt x="2387" y="517"/>
                    </a:lnTo>
                    <a:lnTo>
                      <a:pt x="2406" y="540"/>
                    </a:lnTo>
                    <a:lnTo>
                      <a:pt x="2418" y="559"/>
                    </a:lnTo>
                    <a:lnTo>
                      <a:pt x="2425" y="575"/>
                    </a:lnTo>
                    <a:lnTo>
                      <a:pt x="2428" y="587"/>
                    </a:lnTo>
                    <a:lnTo>
                      <a:pt x="2424" y="607"/>
                    </a:lnTo>
                    <a:lnTo>
                      <a:pt x="2413" y="627"/>
                    </a:lnTo>
                    <a:lnTo>
                      <a:pt x="2402" y="642"/>
                    </a:lnTo>
                    <a:lnTo>
                      <a:pt x="2387" y="662"/>
                    </a:lnTo>
                    <a:lnTo>
                      <a:pt x="2369" y="684"/>
                    </a:lnTo>
                    <a:lnTo>
                      <a:pt x="2350" y="709"/>
                    </a:lnTo>
                    <a:lnTo>
                      <a:pt x="2325" y="740"/>
                    </a:lnTo>
                    <a:lnTo>
                      <a:pt x="2296" y="778"/>
                    </a:lnTo>
                    <a:lnTo>
                      <a:pt x="2271" y="811"/>
                    </a:lnTo>
                    <a:lnTo>
                      <a:pt x="2249" y="840"/>
                    </a:lnTo>
                    <a:lnTo>
                      <a:pt x="2231" y="865"/>
                    </a:lnTo>
                    <a:lnTo>
                      <a:pt x="2254" y="914"/>
                    </a:lnTo>
                    <a:lnTo>
                      <a:pt x="2274" y="958"/>
                    </a:lnTo>
                    <a:lnTo>
                      <a:pt x="2290" y="1000"/>
                    </a:lnTo>
                    <a:lnTo>
                      <a:pt x="2303" y="1036"/>
                    </a:lnTo>
                    <a:lnTo>
                      <a:pt x="2620" y="1084"/>
                    </a:lnTo>
                    <a:lnTo>
                      <a:pt x="2633" y="1089"/>
                    </a:lnTo>
                    <a:lnTo>
                      <a:pt x="2645" y="1096"/>
                    </a:lnTo>
                    <a:lnTo>
                      <a:pt x="2655" y="1106"/>
                    </a:lnTo>
                    <a:lnTo>
                      <a:pt x="2664" y="1120"/>
                    </a:lnTo>
                    <a:lnTo>
                      <a:pt x="2668" y="1133"/>
                    </a:lnTo>
                    <a:lnTo>
                      <a:pt x="2670" y="1148"/>
                    </a:lnTo>
                    <a:lnTo>
                      <a:pt x="2670" y="1533"/>
                    </a:lnTo>
                    <a:lnTo>
                      <a:pt x="2666" y="1554"/>
                    </a:lnTo>
                    <a:lnTo>
                      <a:pt x="2655" y="1575"/>
                    </a:lnTo>
                    <a:lnTo>
                      <a:pt x="2645" y="1586"/>
                    </a:lnTo>
                    <a:lnTo>
                      <a:pt x="2634" y="1593"/>
                    </a:lnTo>
                    <a:lnTo>
                      <a:pt x="2622" y="1597"/>
                    </a:lnTo>
                    <a:lnTo>
                      <a:pt x="2298" y="1647"/>
                    </a:lnTo>
                    <a:lnTo>
                      <a:pt x="2281" y="1698"/>
                    </a:lnTo>
                    <a:lnTo>
                      <a:pt x="2259" y="1750"/>
                    </a:lnTo>
                    <a:lnTo>
                      <a:pt x="2232" y="1805"/>
                    </a:lnTo>
                    <a:lnTo>
                      <a:pt x="2262" y="1847"/>
                    </a:lnTo>
                    <a:lnTo>
                      <a:pt x="2296" y="1892"/>
                    </a:lnTo>
                    <a:lnTo>
                      <a:pt x="2334" y="1940"/>
                    </a:lnTo>
                    <a:lnTo>
                      <a:pt x="2374" y="1991"/>
                    </a:lnTo>
                    <a:lnTo>
                      <a:pt x="2419" y="2047"/>
                    </a:lnTo>
                    <a:lnTo>
                      <a:pt x="2430" y="2067"/>
                    </a:lnTo>
                    <a:lnTo>
                      <a:pt x="2434" y="2088"/>
                    </a:lnTo>
                    <a:lnTo>
                      <a:pt x="2433" y="2104"/>
                    </a:lnTo>
                    <a:lnTo>
                      <a:pt x="2428" y="2116"/>
                    </a:lnTo>
                    <a:lnTo>
                      <a:pt x="2419" y="2127"/>
                    </a:lnTo>
                    <a:lnTo>
                      <a:pt x="2401" y="2151"/>
                    </a:lnTo>
                    <a:lnTo>
                      <a:pt x="2379" y="2176"/>
                    </a:lnTo>
                    <a:lnTo>
                      <a:pt x="2352" y="2206"/>
                    </a:lnTo>
                    <a:lnTo>
                      <a:pt x="2321" y="2239"/>
                    </a:lnTo>
                    <a:lnTo>
                      <a:pt x="2286" y="2275"/>
                    </a:lnTo>
                    <a:lnTo>
                      <a:pt x="2247" y="2315"/>
                    </a:lnTo>
                    <a:lnTo>
                      <a:pt x="2214" y="2348"/>
                    </a:lnTo>
                    <a:lnTo>
                      <a:pt x="2183" y="2376"/>
                    </a:lnTo>
                    <a:lnTo>
                      <a:pt x="2157" y="2398"/>
                    </a:lnTo>
                    <a:lnTo>
                      <a:pt x="2133" y="2416"/>
                    </a:lnTo>
                    <a:lnTo>
                      <a:pt x="2114" y="2429"/>
                    </a:lnTo>
                    <a:lnTo>
                      <a:pt x="2097" y="2436"/>
                    </a:lnTo>
                    <a:lnTo>
                      <a:pt x="2083" y="2440"/>
                    </a:lnTo>
                    <a:lnTo>
                      <a:pt x="2061" y="2436"/>
                    </a:lnTo>
                    <a:lnTo>
                      <a:pt x="2039" y="2425"/>
                    </a:lnTo>
                    <a:lnTo>
                      <a:pt x="1800" y="2236"/>
                    </a:lnTo>
                    <a:lnTo>
                      <a:pt x="1747" y="2261"/>
                    </a:lnTo>
                    <a:lnTo>
                      <a:pt x="1695" y="2283"/>
                    </a:lnTo>
                    <a:lnTo>
                      <a:pt x="1640" y="2301"/>
                    </a:lnTo>
                    <a:lnTo>
                      <a:pt x="1631" y="2372"/>
                    </a:lnTo>
                    <a:lnTo>
                      <a:pt x="1624" y="2437"/>
                    </a:lnTo>
                    <a:lnTo>
                      <a:pt x="1616" y="2495"/>
                    </a:lnTo>
                    <a:lnTo>
                      <a:pt x="1608" y="2545"/>
                    </a:lnTo>
                    <a:lnTo>
                      <a:pt x="1599" y="2589"/>
                    </a:lnTo>
                    <a:lnTo>
                      <a:pt x="1591" y="2624"/>
                    </a:lnTo>
                    <a:lnTo>
                      <a:pt x="1585" y="2643"/>
                    </a:lnTo>
                    <a:lnTo>
                      <a:pt x="1575" y="2658"/>
                    </a:lnTo>
                    <a:lnTo>
                      <a:pt x="1561" y="2667"/>
                    </a:lnTo>
                    <a:lnTo>
                      <a:pt x="1547" y="2673"/>
                    </a:lnTo>
                    <a:lnTo>
                      <a:pt x="1528" y="2675"/>
                    </a:lnTo>
                    <a:lnTo>
                      <a:pt x="1141" y="2675"/>
                    </a:lnTo>
                    <a:lnTo>
                      <a:pt x="1127" y="2673"/>
                    </a:lnTo>
                    <a:lnTo>
                      <a:pt x="1112" y="2669"/>
                    </a:lnTo>
                    <a:lnTo>
                      <a:pt x="1100" y="2660"/>
                    </a:lnTo>
                    <a:lnTo>
                      <a:pt x="1089" y="2649"/>
                    </a:lnTo>
                    <a:lnTo>
                      <a:pt x="1081" y="2637"/>
                    </a:lnTo>
                    <a:lnTo>
                      <a:pt x="1079" y="2623"/>
                    </a:lnTo>
                    <a:lnTo>
                      <a:pt x="1030" y="2304"/>
                    </a:lnTo>
                    <a:lnTo>
                      <a:pt x="981" y="2287"/>
                    </a:lnTo>
                    <a:lnTo>
                      <a:pt x="930" y="2266"/>
                    </a:lnTo>
                    <a:lnTo>
                      <a:pt x="874" y="2239"/>
                    </a:lnTo>
                    <a:lnTo>
                      <a:pt x="628" y="2425"/>
                    </a:lnTo>
                    <a:lnTo>
                      <a:pt x="617" y="2432"/>
                    </a:lnTo>
                    <a:lnTo>
                      <a:pt x="602" y="2437"/>
                    </a:lnTo>
                    <a:lnTo>
                      <a:pt x="586" y="2440"/>
                    </a:lnTo>
                    <a:lnTo>
                      <a:pt x="563" y="2435"/>
                    </a:lnTo>
                    <a:lnTo>
                      <a:pt x="542" y="2422"/>
                    </a:lnTo>
                    <a:lnTo>
                      <a:pt x="490" y="2373"/>
                    </a:lnTo>
                    <a:lnTo>
                      <a:pt x="444" y="2328"/>
                    </a:lnTo>
                    <a:lnTo>
                      <a:pt x="401" y="2288"/>
                    </a:lnTo>
                    <a:lnTo>
                      <a:pt x="364" y="2250"/>
                    </a:lnTo>
                    <a:lnTo>
                      <a:pt x="331" y="2215"/>
                    </a:lnTo>
                    <a:lnTo>
                      <a:pt x="304" y="2185"/>
                    </a:lnTo>
                    <a:lnTo>
                      <a:pt x="282" y="2158"/>
                    </a:lnTo>
                    <a:lnTo>
                      <a:pt x="264" y="2135"/>
                    </a:lnTo>
                    <a:lnTo>
                      <a:pt x="252" y="2116"/>
                    </a:lnTo>
                    <a:lnTo>
                      <a:pt x="244" y="2100"/>
                    </a:lnTo>
                    <a:lnTo>
                      <a:pt x="242" y="2088"/>
                    </a:lnTo>
                    <a:lnTo>
                      <a:pt x="246" y="2069"/>
                    </a:lnTo>
                    <a:lnTo>
                      <a:pt x="257" y="2048"/>
                    </a:lnTo>
                    <a:lnTo>
                      <a:pt x="266" y="2034"/>
                    </a:lnTo>
                    <a:lnTo>
                      <a:pt x="280" y="2016"/>
                    </a:lnTo>
                    <a:lnTo>
                      <a:pt x="297" y="1994"/>
                    </a:lnTo>
                    <a:lnTo>
                      <a:pt x="318" y="1968"/>
                    </a:lnTo>
                    <a:lnTo>
                      <a:pt x="342" y="1938"/>
                    </a:lnTo>
                    <a:lnTo>
                      <a:pt x="373" y="1898"/>
                    </a:lnTo>
                    <a:lnTo>
                      <a:pt x="400" y="1865"/>
                    </a:lnTo>
                    <a:lnTo>
                      <a:pt x="422" y="1835"/>
                    </a:lnTo>
                    <a:lnTo>
                      <a:pt x="440" y="1810"/>
                    </a:lnTo>
                    <a:lnTo>
                      <a:pt x="411" y="1750"/>
                    </a:lnTo>
                    <a:lnTo>
                      <a:pt x="386" y="1693"/>
                    </a:lnTo>
                    <a:lnTo>
                      <a:pt x="367" y="1639"/>
                    </a:lnTo>
                    <a:lnTo>
                      <a:pt x="50" y="1589"/>
                    </a:lnTo>
                    <a:lnTo>
                      <a:pt x="37" y="1585"/>
                    </a:lnTo>
                    <a:lnTo>
                      <a:pt x="26" y="1579"/>
                    </a:lnTo>
                    <a:lnTo>
                      <a:pt x="15" y="1569"/>
                    </a:lnTo>
                    <a:lnTo>
                      <a:pt x="6" y="1555"/>
                    </a:lnTo>
                    <a:lnTo>
                      <a:pt x="1" y="1542"/>
                    </a:lnTo>
                    <a:lnTo>
                      <a:pt x="0" y="1527"/>
                    </a:lnTo>
                    <a:lnTo>
                      <a:pt x="0" y="1142"/>
                    </a:lnTo>
                    <a:lnTo>
                      <a:pt x="4" y="1121"/>
                    </a:lnTo>
                    <a:lnTo>
                      <a:pt x="15" y="1100"/>
                    </a:lnTo>
                    <a:lnTo>
                      <a:pt x="24" y="1089"/>
                    </a:lnTo>
                    <a:lnTo>
                      <a:pt x="35" y="1082"/>
                    </a:lnTo>
                    <a:lnTo>
                      <a:pt x="48" y="1078"/>
                    </a:lnTo>
                    <a:lnTo>
                      <a:pt x="371" y="1028"/>
                    </a:lnTo>
                    <a:lnTo>
                      <a:pt x="389" y="978"/>
                    </a:lnTo>
                    <a:lnTo>
                      <a:pt x="411" y="925"/>
                    </a:lnTo>
                    <a:lnTo>
                      <a:pt x="437" y="870"/>
                    </a:lnTo>
                    <a:lnTo>
                      <a:pt x="408" y="828"/>
                    </a:lnTo>
                    <a:lnTo>
                      <a:pt x="374" y="783"/>
                    </a:lnTo>
                    <a:lnTo>
                      <a:pt x="336" y="735"/>
                    </a:lnTo>
                    <a:lnTo>
                      <a:pt x="296" y="684"/>
                    </a:lnTo>
                    <a:lnTo>
                      <a:pt x="250" y="629"/>
                    </a:lnTo>
                    <a:lnTo>
                      <a:pt x="239" y="607"/>
                    </a:lnTo>
                    <a:lnTo>
                      <a:pt x="236" y="587"/>
                    </a:lnTo>
                    <a:lnTo>
                      <a:pt x="237" y="571"/>
                    </a:lnTo>
                    <a:lnTo>
                      <a:pt x="242" y="558"/>
                    </a:lnTo>
                    <a:lnTo>
                      <a:pt x="250" y="545"/>
                    </a:lnTo>
                    <a:lnTo>
                      <a:pt x="268" y="523"/>
                    </a:lnTo>
                    <a:lnTo>
                      <a:pt x="290" y="496"/>
                    </a:lnTo>
                    <a:lnTo>
                      <a:pt x="316" y="467"/>
                    </a:lnTo>
                    <a:lnTo>
                      <a:pt x="347" y="435"/>
                    </a:lnTo>
                    <a:lnTo>
                      <a:pt x="382" y="398"/>
                    </a:lnTo>
                    <a:lnTo>
                      <a:pt x="422" y="359"/>
                    </a:lnTo>
                    <a:lnTo>
                      <a:pt x="456" y="326"/>
                    </a:lnTo>
                    <a:lnTo>
                      <a:pt x="486" y="299"/>
                    </a:lnTo>
                    <a:lnTo>
                      <a:pt x="513" y="276"/>
                    </a:lnTo>
                    <a:lnTo>
                      <a:pt x="536" y="259"/>
                    </a:lnTo>
                    <a:lnTo>
                      <a:pt x="556" y="247"/>
                    </a:lnTo>
                    <a:lnTo>
                      <a:pt x="573" y="238"/>
                    </a:lnTo>
                    <a:lnTo>
                      <a:pt x="586" y="235"/>
                    </a:lnTo>
                    <a:lnTo>
                      <a:pt x="608" y="239"/>
                    </a:lnTo>
                    <a:lnTo>
                      <a:pt x="630" y="250"/>
                    </a:lnTo>
                    <a:lnTo>
                      <a:pt x="870" y="439"/>
                    </a:lnTo>
                    <a:lnTo>
                      <a:pt x="919" y="414"/>
                    </a:lnTo>
                    <a:lnTo>
                      <a:pt x="973" y="392"/>
                    </a:lnTo>
                    <a:lnTo>
                      <a:pt x="1030" y="371"/>
                    </a:lnTo>
                    <a:lnTo>
                      <a:pt x="1039" y="300"/>
                    </a:lnTo>
                    <a:lnTo>
                      <a:pt x="1046" y="235"/>
                    </a:lnTo>
                    <a:lnTo>
                      <a:pt x="1053" y="178"/>
                    </a:lnTo>
                    <a:lnTo>
                      <a:pt x="1062" y="129"/>
                    </a:lnTo>
                    <a:lnTo>
                      <a:pt x="1070" y="86"/>
                    </a:lnTo>
                    <a:lnTo>
                      <a:pt x="1079" y="49"/>
                    </a:lnTo>
                    <a:lnTo>
                      <a:pt x="1085" y="32"/>
                    </a:lnTo>
                    <a:lnTo>
                      <a:pt x="1095" y="18"/>
                    </a:lnTo>
                    <a:lnTo>
                      <a:pt x="1108" y="8"/>
                    </a:lnTo>
                    <a:lnTo>
                      <a:pt x="1123" y="2"/>
                    </a:lnTo>
                    <a:lnTo>
                      <a:pt x="1141"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Raleway" panose="020B0503030101060003" pitchFamily="34" charset="0"/>
                </a:endParaRPr>
              </a:p>
            </p:txBody>
          </p:sp>
          <p:sp>
            <p:nvSpPr>
              <p:cNvPr id="34" name="Freeform 71">
                <a:extLst>
                  <a:ext uri="{FF2B5EF4-FFF2-40B4-BE49-F238E27FC236}">
                    <a16:creationId xmlns:a16="http://schemas.microsoft.com/office/drawing/2014/main" id="{FFAA30FA-7A46-4066-9E93-AE8C41AC0F85}"/>
                  </a:ext>
                </a:extLst>
              </p:cNvPr>
              <p:cNvSpPr>
                <a:spLocks noEditPoints="1"/>
              </p:cNvSpPr>
              <p:nvPr/>
            </p:nvSpPr>
            <p:spPr bwMode="auto">
              <a:xfrm>
                <a:off x="3937" y="2232"/>
                <a:ext cx="400" cy="385"/>
              </a:xfrm>
              <a:custGeom>
                <a:avLst/>
                <a:gdLst>
                  <a:gd name="T0" fmla="*/ 681 w 1602"/>
                  <a:gd name="T1" fmla="*/ 530 h 1540"/>
                  <a:gd name="T2" fmla="*/ 562 w 1602"/>
                  <a:gd name="T3" fmla="*/ 649 h 1540"/>
                  <a:gd name="T4" fmla="*/ 537 w 1602"/>
                  <a:gd name="T5" fmla="*/ 812 h 1540"/>
                  <a:gd name="T6" fmla="*/ 612 w 1602"/>
                  <a:gd name="T7" fmla="*/ 959 h 1540"/>
                  <a:gd name="T8" fmla="*/ 758 w 1602"/>
                  <a:gd name="T9" fmla="*/ 1033 h 1540"/>
                  <a:gd name="T10" fmla="*/ 922 w 1602"/>
                  <a:gd name="T11" fmla="*/ 1009 h 1540"/>
                  <a:gd name="T12" fmla="*/ 1039 w 1602"/>
                  <a:gd name="T13" fmla="*/ 890 h 1540"/>
                  <a:gd name="T14" fmla="*/ 1065 w 1602"/>
                  <a:gd name="T15" fmla="*/ 726 h 1540"/>
                  <a:gd name="T16" fmla="*/ 989 w 1602"/>
                  <a:gd name="T17" fmla="*/ 580 h 1540"/>
                  <a:gd name="T18" fmla="*/ 843 w 1602"/>
                  <a:gd name="T19" fmla="*/ 504 h 1540"/>
                  <a:gd name="T20" fmla="*/ 551 w 1602"/>
                  <a:gd name="T21" fmla="*/ 11 h 1540"/>
                  <a:gd name="T22" fmla="*/ 630 w 1602"/>
                  <a:gd name="T23" fmla="*/ 96 h 1540"/>
                  <a:gd name="T24" fmla="*/ 725 w 1602"/>
                  <a:gd name="T25" fmla="*/ 218 h 1540"/>
                  <a:gd name="T26" fmla="*/ 801 w 1602"/>
                  <a:gd name="T27" fmla="*/ 234 h 1540"/>
                  <a:gd name="T28" fmla="*/ 904 w 1602"/>
                  <a:gd name="T29" fmla="*/ 181 h 1540"/>
                  <a:gd name="T30" fmla="*/ 1055 w 1602"/>
                  <a:gd name="T31" fmla="*/ 3 h 1540"/>
                  <a:gd name="T32" fmla="*/ 1100 w 1602"/>
                  <a:gd name="T33" fmla="*/ 16 h 1540"/>
                  <a:gd name="T34" fmla="*/ 1227 w 1602"/>
                  <a:gd name="T35" fmla="*/ 88 h 1540"/>
                  <a:gd name="T36" fmla="*/ 1333 w 1602"/>
                  <a:gd name="T37" fmla="*/ 155 h 1540"/>
                  <a:gd name="T38" fmla="*/ 1320 w 1602"/>
                  <a:gd name="T39" fmla="*/ 225 h 1540"/>
                  <a:gd name="T40" fmla="*/ 1253 w 1602"/>
                  <a:gd name="T41" fmla="*/ 393 h 1540"/>
                  <a:gd name="T42" fmla="*/ 1291 w 1602"/>
                  <a:gd name="T43" fmla="*/ 558 h 1540"/>
                  <a:gd name="T44" fmla="*/ 1506 w 1602"/>
                  <a:gd name="T45" fmla="*/ 586 h 1540"/>
                  <a:gd name="T46" fmla="*/ 1597 w 1602"/>
                  <a:gd name="T47" fmla="*/ 614 h 1540"/>
                  <a:gd name="T48" fmla="*/ 1586 w 1602"/>
                  <a:gd name="T49" fmla="*/ 930 h 1540"/>
                  <a:gd name="T50" fmla="*/ 1464 w 1602"/>
                  <a:gd name="T51" fmla="*/ 959 h 1540"/>
                  <a:gd name="T52" fmla="*/ 1262 w 1602"/>
                  <a:gd name="T53" fmla="*/ 1036 h 1540"/>
                  <a:gd name="T54" fmla="*/ 1293 w 1602"/>
                  <a:gd name="T55" fmla="*/ 1240 h 1540"/>
                  <a:gd name="T56" fmla="*/ 1333 w 1602"/>
                  <a:gd name="T57" fmla="*/ 1361 h 1540"/>
                  <a:gd name="T58" fmla="*/ 1326 w 1602"/>
                  <a:gd name="T59" fmla="*/ 1392 h 1540"/>
                  <a:gd name="T60" fmla="*/ 1162 w 1602"/>
                  <a:gd name="T61" fmla="*/ 1486 h 1540"/>
                  <a:gd name="T62" fmla="*/ 1079 w 1602"/>
                  <a:gd name="T63" fmla="*/ 1534 h 1540"/>
                  <a:gd name="T64" fmla="*/ 1050 w 1602"/>
                  <a:gd name="T65" fmla="*/ 1529 h 1540"/>
                  <a:gd name="T66" fmla="*/ 972 w 1602"/>
                  <a:gd name="T67" fmla="*/ 1442 h 1540"/>
                  <a:gd name="T68" fmla="*/ 876 w 1602"/>
                  <a:gd name="T69" fmla="*/ 1320 h 1540"/>
                  <a:gd name="T70" fmla="*/ 801 w 1602"/>
                  <a:gd name="T71" fmla="*/ 1304 h 1540"/>
                  <a:gd name="T72" fmla="*/ 725 w 1602"/>
                  <a:gd name="T73" fmla="*/ 1320 h 1540"/>
                  <a:gd name="T74" fmla="*/ 630 w 1602"/>
                  <a:gd name="T75" fmla="*/ 1442 h 1540"/>
                  <a:gd name="T76" fmla="*/ 551 w 1602"/>
                  <a:gd name="T77" fmla="*/ 1529 h 1540"/>
                  <a:gd name="T78" fmla="*/ 522 w 1602"/>
                  <a:gd name="T79" fmla="*/ 1534 h 1540"/>
                  <a:gd name="T80" fmla="*/ 439 w 1602"/>
                  <a:gd name="T81" fmla="*/ 1486 h 1540"/>
                  <a:gd name="T82" fmla="*/ 275 w 1602"/>
                  <a:gd name="T83" fmla="*/ 1392 h 1540"/>
                  <a:gd name="T84" fmla="*/ 268 w 1602"/>
                  <a:gd name="T85" fmla="*/ 1361 h 1540"/>
                  <a:gd name="T86" fmla="*/ 308 w 1602"/>
                  <a:gd name="T87" fmla="*/ 1240 h 1540"/>
                  <a:gd name="T88" fmla="*/ 339 w 1602"/>
                  <a:gd name="T89" fmla="*/ 1036 h 1540"/>
                  <a:gd name="T90" fmla="*/ 138 w 1602"/>
                  <a:gd name="T91" fmla="*/ 959 h 1540"/>
                  <a:gd name="T92" fmla="*/ 15 w 1602"/>
                  <a:gd name="T93" fmla="*/ 930 h 1540"/>
                  <a:gd name="T94" fmla="*/ 4 w 1602"/>
                  <a:gd name="T95" fmla="*/ 614 h 1540"/>
                  <a:gd name="T96" fmla="*/ 96 w 1602"/>
                  <a:gd name="T97" fmla="*/ 586 h 1540"/>
                  <a:gd name="T98" fmla="*/ 311 w 1602"/>
                  <a:gd name="T99" fmla="*/ 558 h 1540"/>
                  <a:gd name="T100" fmla="*/ 349 w 1602"/>
                  <a:gd name="T101" fmla="*/ 393 h 1540"/>
                  <a:gd name="T102" fmla="*/ 281 w 1602"/>
                  <a:gd name="T103" fmla="*/ 225 h 1540"/>
                  <a:gd name="T104" fmla="*/ 268 w 1602"/>
                  <a:gd name="T105" fmla="*/ 155 h 1540"/>
                  <a:gd name="T106" fmla="*/ 291 w 1602"/>
                  <a:gd name="T107" fmla="*/ 137 h 1540"/>
                  <a:gd name="T108" fmla="*/ 411 w 1602"/>
                  <a:gd name="T109" fmla="*/ 67 h 1540"/>
                  <a:gd name="T110" fmla="*/ 522 w 1602"/>
                  <a:gd name="T111" fmla="*/ 5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2" h="1540">
                    <a:moveTo>
                      <a:pt x="801" y="502"/>
                    </a:moveTo>
                    <a:lnTo>
                      <a:pt x="758" y="504"/>
                    </a:lnTo>
                    <a:lnTo>
                      <a:pt x="719" y="514"/>
                    </a:lnTo>
                    <a:lnTo>
                      <a:pt x="681" y="530"/>
                    </a:lnTo>
                    <a:lnTo>
                      <a:pt x="645" y="552"/>
                    </a:lnTo>
                    <a:lnTo>
                      <a:pt x="612" y="580"/>
                    </a:lnTo>
                    <a:lnTo>
                      <a:pt x="584" y="613"/>
                    </a:lnTo>
                    <a:lnTo>
                      <a:pt x="562" y="649"/>
                    </a:lnTo>
                    <a:lnTo>
                      <a:pt x="546" y="687"/>
                    </a:lnTo>
                    <a:lnTo>
                      <a:pt x="537" y="726"/>
                    </a:lnTo>
                    <a:lnTo>
                      <a:pt x="533" y="769"/>
                    </a:lnTo>
                    <a:lnTo>
                      <a:pt x="537" y="812"/>
                    </a:lnTo>
                    <a:lnTo>
                      <a:pt x="546" y="852"/>
                    </a:lnTo>
                    <a:lnTo>
                      <a:pt x="562" y="890"/>
                    </a:lnTo>
                    <a:lnTo>
                      <a:pt x="583" y="925"/>
                    </a:lnTo>
                    <a:lnTo>
                      <a:pt x="612" y="959"/>
                    </a:lnTo>
                    <a:lnTo>
                      <a:pt x="644" y="987"/>
                    </a:lnTo>
                    <a:lnTo>
                      <a:pt x="680" y="1009"/>
                    </a:lnTo>
                    <a:lnTo>
                      <a:pt x="718" y="1023"/>
                    </a:lnTo>
                    <a:lnTo>
                      <a:pt x="758" y="1033"/>
                    </a:lnTo>
                    <a:lnTo>
                      <a:pt x="801" y="1037"/>
                    </a:lnTo>
                    <a:lnTo>
                      <a:pt x="843" y="1033"/>
                    </a:lnTo>
                    <a:lnTo>
                      <a:pt x="884" y="1023"/>
                    </a:lnTo>
                    <a:lnTo>
                      <a:pt x="922" y="1009"/>
                    </a:lnTo>
                    <a:lnTo>
                      <a:pt x="957" y="987"/>
                    </a:lnTo>
                    <a:lnTo>
                      <a:pt x="990" y="959"/>
                    </a:lnTo>
                    <a:lnTo>
                      <a:pt x="1018" y="925"/>
                    </a:lnTo>
                    <a:lnTo>
                      <a:pt x="1039" y="890"/>
                    </a:lnTo>
                    <a:lnTo>
                      <a:pt x="1055" y="852"/>
                    </a:lnTo>
                    <a:lnTo>
                      <a:pt x="1065" y="812"/>
                    </a:lnTo>
                    <a:lnTo>
                      <a:pt x="1068" y="769"/>
                    </a:lnTo>
                    <a:lnTo>
                      <a:pt x="1065" y="726"/>
                    </a:lnTo>
                    <a:lnTo>
                      <a:pt x="1055" y="687"/>
                    </a:lnTo>
                    <a:lnTo>
                      <a:pt x="1039" y="649"/>
                    </a:lnTo>
                    <a:lnTo>
                      <a:pt x="1017" y="613"/>
                    </a:lnTo>
                    <a:lnTo>
                      <a:pt x="989" y="580"/>
                    </a:lnTo>
                    <a:lnTo>
                      <a:pt x="956" y="552"/>
                    </a:lnTo>
                    <a:lnTo>
                      <a:pt x="920" y="530"/>
                    </a:lnTo>
                    <a:lnTo>
                      <a:pt x="882" y="514"/>
                    </a:lnTo>
                    <a:lnTo>
                      <a:pt x="843" y="504"/>
                    </a:lnTo>
                    <a:lnTo>
                      <a:pt x="801" y="502"/>
                    </a:lnTo>
                    <a:close/>
                    <a:moveTo>
                      <a:pt x="534" y="0"/>
                    </a:moveTo>
                    <a:lnTo>
                      <a:pt x="542" y="2"/>
                    </a:lnTo>
                    <a:lnTo>
                      <a:pt x="551" y="11"/>
                    </a:lnTo>
                    <a:lnTo>
                      <a:pt x="566" y="24"/>
                    </a:lnTo>
                    <a:lnTo>
                      <a:pt x="584" y="43"/>
                    </a:lnTo>
                    <a:lnTo>
                      <a:pt x="605" y="67"/>
                    </a:lnTo>
                    <a:lnTo>
                      <a:pt x="630" y="96"/>
                    </a:lnTo>
                    <a:lnTo>
                      <a:pt x="659" y="133"/>
                    </a:lnTo>
                    <a:lnTo>
                      <a:pt x="685" y="166"/>
                    </a:lnTo>
                    <a:lnTo>
                      <a:pt x="707" y="194"/>
                    </a:lnTo>
                    <a:lnTo>
                      <a:pt x="725" y="218"/>
                    </a:lnTo>
                    <a:lnTo>
                      <a:pt x="738" y="237"/>
                    </a:lnTo>
                    <a:lnTo>
                      <a:pt x="764" y="236"/>
                    </a:lnTo>
                    <a:lnTo>
                      <a:pt x="785" y="234"/>
                    </a:lnTo>
                    <a:lnTo>
                      <a:pt x="801" y="234"/>
                    </a:lnTo>
                    <a:lnTo>
                      <a:pt x="816" y="234"/>
                    </a:lnTo>
                    <a:lnTo>
                      <a:pt x="837" y="236"/>
                    </a:lnTo>
                    <a:lnTo>
                      <a:pt x="863" y="237"/>
                    </a:lnTo>
                    <a:lnTo>
                      <a:pt x="904" y="181"/>
                    </a:lnTo>
                    <a:lnTo>
                      <a:pt x="945" y="130"/>
                    </a:lnTo>
                    <a:lnTo>
                      <a:pt x="984" y="82"/>
                    </a:lnTo>
                    <a:lnTo>
                      <a:pt x="1021" y="40"/>
                    </a:lnTo>
                    <a:lnTo>
                      <a:pt x="1055" y="3"/>
                    </a:lnTo>
                    <a:lnTo>
                      <a:pt x="1068" y="0"/>
                    </a:lnTo>
                    <a:lnTo>
                      <a:pt x="1072" y="1"/>
                    </a:lnTo>
                    <a:lnTo>
                      <a:pt x="1083" y="7"/>
                    </a:lnTo>
                    <a:lnTo>
                      <a:pt x="1100" y="16"/>
                    </a:lnTo>
                    <a:lnTo>
                      <a:pt x="1123" y="28"/>
                    </a:lnTo>
                    <a:lnTo>
                      <a:pt x="1151" y="45"/>
                    </a:lnTo>
                    <a:lnTo>
                      <a:pt x="1187" y="65"/>
                    </a:lnTo>
                    <a:lnTo>
                      <a:pt x="1227" y="88"/>
                    </a:lnTo>
                    <a:lnTo>
                      <a:pt x="1273" y="115"/>
                    </a:lnTo>
                    <a:lnTo>
                      <a:pt x="1326" y="145"/>
                    </a:lnTo>
                    <a:lnTo>
                      <a:pt x="1331" y="150"/>
                    </a:lnTo>
                    <a:lnTo>
                      <a:pt x="1333" y="155"/>
                    </a:lnTo>
                    <a:lnTo>
                      <a:pt x="1335" y="160"/>
                    </a:lnTo>
                    <a:lnTo>
                      <a:pt x="1333" y="176"/>
                    </a:lnTo>
                    <a:lnTo>
                      <a:pt x="1328" y="198"/>
                    </a:lnTo>
                    <a:lnTo>
                      <a:pt x="1320" y="225"/>
                    </a:lnTo>
                    <a:lnTo>
                      <a:pt x="1308" y="258"/>
                    </a:lnTo>
                    <a:lnTo>
                      <a:pt x="1293" y="297"/>
                    </a:lnTo>
                    <a:lnTo>
                      <a:pt x="1275" y="343"/>
                    </a:lnTo>
                    <a:lnTo>
                      <a:pt x="1253" y="393"/>
                    </a:lnTo>
                    <a:lnTo>
                      <a:pt x="1228" y="449"/>
                    </a:lnTo>
                    <a:lnTo>
                      <a:pt x="1251" y="482"/>
                    </a:lnTo>
                    <a:lnTo>
                      <a:pt x="1272" y="519"/>
                    </a:lnTo>
                    <a:lnTo>
                      <a:pt x="1291" y="558"/>
                    </a:lnTo>
                    <a:lnTo>
                      <a:pt x="1357" y="564"/>
                    </a:lnTo>
                    <a:lnTo>
                      <a:pt x="1414" y="572"/>
                    </a:lnTo>
                    <a:lnTo>
                      <a:pt x="1464" y="579"/>
                    </a:lnTo>
                    <a:lnTo>
                      <a:pt x="1506" y="586"/>
                    </a:lnTo>
                    <a:lnTo>
                      <a:pt x="1540" y="594"/>
                    </a:lnTo>
                    <a:lnTo>
                      <a:pt x="1567" y="601"/>
                    </a:lnTo>
                    <a:lnTo>
                      <a:pt x="1586" y="607"/>
                    </a:lnTo>
                    <a:lnTo>
                      <a:pt x="1597" y="614"/>
                    </a:lnTo>
                    <a:lnTo>
                      <a:pt x="1602" y="623"/>
                    </a:lnTo>
                    <a:lnTo>
                      <a:pt x="1602" y="916"/>
                    </a:lnTo>
                    <a:lnTo>
                      <a:pt x="1597" y="923"/>
                    </a:lnTo>
                    <a:lnTo>
                      <a:pt x="1586" y="930"/>
                    </a:lnTo>
                    <a:lnTo>
                      <a:pt x="1567" y="938"/>
                    </a:lnTo>
                    <a:lnTo>
                      <a:pt x="1540" y="944"/>
                    </a:lnTo>
                    <a:lnTo>
                      <a:pt x="1506" y="951"/>
                    </a:lnTo>
                    <a:lnTo>
                      <a:pt x="1464" y="959"/>
                    </a:lnTo>
                    <a:lnTo>
                      <a:pt x="1414" y="966"/>
                    </a:lnTo>
                    <a:lnTo>
                      <a:pt x="1357" y="973"/>
                    </a:lnTo>
                    <a:lnTo>
                      <a:pt x="1291" y="979"/>
                    </a:lnTo>
                    <a:lnTo>
                      <a:pt x="1262" y="1036"/>
                    </a:lnTo>
                    <a:lnTo>
                      <a:pt x="1228" y="1088"/>
                    </a:lnTo>
                    <a:lnTo>
                      <a:pt x="1253" y="1145"/>
                    </a:lnTo>
                    <a:lnTo>
                      <a:pt x="1275" y="1195"/>
                    </a:lnTo>
                    <a:lnTo>
                      <a:pt x="1293" y="1240"/>
                    </a:lnTo>
                    <a:lnTo>
                      <a:pt x="1308" y="1279"/>
                    </a:lnTo>
                    <a:lnTo>
                      <a:pt x="1320" y="1312"/>
                    </a:lnTo>
                    <a:lnTo>
                      <a:pt x="1328" y="1339"/>
                    </a:lnTo>
                    <a:lnTo>
                      <a:pt x="1333" y="1361"/>
                    </a:lnTo>
                    <a:lnTo>
                      <a:pt x="1335" y="1377"/>
                    </a:lnTo>
                    <a:lnTo>
                      <a:pt x="1333" y="1382"/>
                    </a:lnTo>
                    <a:lnTo>
                      <a:pt x="1331" y="1387"/>
                    </a:lnTo>
                    <a:lnTo>
                      <a:pt x="1326" y="1392"/>
                    </a:lnTo>
                    <a:lnTo>
                      <a:pt x="1278" y="1420"/>
                    </a:lnTo>
                    <a:lnTo>
                      <a:pt x="1234" y="1445"/>
                    </a:lnTo>
                    <a:lnTo>
                      <a:pt x="1196" y="1467"/>
                    </a:lnTo>
                    <a:lnTo>
                      <a:pt x="1162" y="1486"/>
                    </a:lnTo>
                    <a:lnTo>
                      <a:pt x="1134" y="1503"/>
                    </a:lnTo>
                    <a:lnTo>
                      <a:pt x="1111" y="1516"/>
                    </a:lnTo>
                    <a:lnTo>
                      <a:pt x="1093" y="1527"/>
                    </a:lnTo>
                    <a:lnTo>
                      <a:pt x="1079" y="1534"/>
                    </a:lnTo>
                    <a:lnTo>
                      <a:pt x="1071" y="1539"/>
                    </a:lnTo>
                    <a:lnTo>
                      <a:pt x="1068" y="1540"/>
                    </a:lnTo>
                    <a:lnTo>
                      <a:pt x="1061" y="1538"/>
                    </a:lnTo>
                    <a:lnTo>
                      <a:pt x="1050" y="1529"/>
                    </a:lnTo>
                    <a:lnTo>
                      <a:pt x="1035" y="1516"/>
                    </a:lnTo>
                    <a:lnTo>
                      <a:pt x="1018" y="1496"/>
                    </a:lnTo>
                    <a:lnTo>
                      <a:pt x="996" y="1472"/>
                    </a:lnTo>
                    <a:lnTo>
                      <a:pt x="972" y="1442"/>
                    </a:lnTo>
                    <a:lnTo>
                      <a:pt x="942" y="1404"/>
                    </a:lnTo>
                    <a:lnTo>
                      <a:pt x="917" y="1372"/>
                    </a:lnTo>
                    <a:lnTo>
                      <a:pt x="895" y="1343"/>
                    </a:lnTo>
                    <a:lnTo>
                      <a:pt x="876" y="1320"/>
                    </a:lnTo>
                    <a:lnTo>
                      <a:pt x="863" y="1300"/>
                    </a:lnTo>
                    <a:lnTo>
                      <a:pt x="837" y="1301"/>
                    </a:lnTo>
                    <a:lnTo>
                      <a:pt x="816" y="1304"/>
                    </a:lnTo>
                    <a:lnTo>
                      <a:pt x="801" y="1304"/>
                    </a:lnTo>
                    <a:lnTo>
                      <a:pt x="785" y="1304"/>
                    </a:lnTo>
                    <a:lnTo>
                      <a:pt x="764" y="1301"/>
                    </a:lnTo>
                    <a:lnTo>
                      <a:pt x="738" y="1300"/>
                    </a:lnTo>
                    <a:lnTo>
                      <a:pt x="725" y="1320"/>
                    </a:lnTo>
                    <a:lnTo>
                      <a:pt x="707" y="1343"/>
                    </a:lnTo>
                    <a:lnTo>
                      <a:pt x="685" y="1372"/>
                    </a:lnTo>
                    <a:lnTo>
                      <a:pt x="659" y="1404"/>
                    </a:lnTo>
                    <a:lnTo>
                      <a:pt x="630" y="1442"/>
                    </a:lnTo>
                    <a:lnTo>
                      <a:pt x="605" y="1472"/>
                    </a:lnTo>
                    <a:lnTo>
                      <a:pt x="584" y="1496"/>
                    </a:lnTo>
                    <a:lnTo>
                      <a:pt x="566" y="1516"/>
                    </a:lnTo>
                    <a:lnTo>
                      <a:pt x="551" y="1529"/>
                    </a:lnTo>
                    <a:lnTo>
                      <a:pt x="542" y="1538"/>
                    </a:lnTo>
                    <a:lnTo>
                      <a:pt x="534" y="1540"/>
                    </a:lnTo>
                    <a:lnTo>
                      <a:pt x="531" y="1539"/>
                    </a:lnTo>
                    <a:lnTo>
                      <a:pt x="522" y="1534"/>
                    </a:lnTo>
                    <a:lnTo>
                      <a:pt x="509" y="1527"/>
                    </a:lnTo>
                    <a:lnTo>
                      <a:pt x="490" y="1516"/>
                    </a:lnTo>
                    <a:lnTo>
                      <a:pt x="467" y="1503"/>
                    </a:lnTo>
                    <a:lnTo>
                      <a:pt x="439" y="1486"/>
                    </a:lnTo>
                    <a:lnTo>
                      <a:pt x="405" y="1467"/>
                    </a:lnTo>
                    <a:lnTo>
                      <a:pt x="367" y="1445"/>
                    </a:lnTo>
                    <a:lnTo>
                      <a:pt x="324" y="1420"/>
                    </a:lnTo>
                    <a:lnTo>
                      <a:pt x="275" y="1392"/>
                    </a:lnTo>
                    <a:lnTo>
                      <a:pt x="270" y="1387"/>
                    </a:lnTo>
                    <a:lnTo>
                      <a:pt x="268" y="1382"/>
                    </a:lnTo>
                    <a:lnTo>
                      <a:pt x="267" y="1377"/>
                    </a:lnTo>
                    <a:lnTo>
                      <a:pt x="268" y="1361"/>
                    </a:lnTo>
                    <a:lnTo>
                      <a:pt x="274" y="1339"/>
                    </a:lnTo>
                    <a:lnTo>
                      <a:pt x="281" y="1312"/>
                    </a:lnTo>
                    <a:lnTo>
                      <a:pt x="294" y="1279"/>
                    </a:lnTo>
                    <a:lnTo>
                      <a:pt x="308" y="1240"/>
                    </a:lnTo>
                    <a:lnTo>
                      <a:pt x="327" y="1195"/>
                    </a:lnTo>
                    <a:lnTo>
                      <a:pt x="349" y="1145"/>
                    </a:lnTo>
                    <a:lnTo>
                      <a:pt x="373" y="1088"/>
                    </a:lnTo>
                    <a:lnTo>
                      <a:pt x="339" y="1036"/>
                    </a:lnTo>
                    <a:lnTo>
                      <a:pt x="311" y="979"/>
                    </a:lnTo>
                    <a:lnTo>
                      <a:pt x="246" y="973"/>
                    </a:lnTo>
                    <a:lnTo>
                      <a:pt x="187" y="966"/>
                    </a:lnTo>
                    <a:lnTo>
                      <a:pt x="138" y="959"/>
                    </a:lnTo>
                    <a:lnTo>
                      <a:pt x="96" y="951"/>
                    </a:lnTo>
                    <a:lnTo>
                      <a:pt x="61" y="944"/>
                    </a:lnTo>
                    <a:lnTo>
                      <a:pt x="35" y="938"/>
                    </a:lnTo>
                    <a:lnTo>
                      <a:pt x="15" y="930"/>
                    </a:lnTo>
                    <a:lnTo>
                      <a:pt x="4" y="923"/>
                    </a:lnTo>
                    <a:lnTo>
                      <a:pt x="0" y="916"/>
                    </a:lnTo>
                    <a:lnTo>
                      <a:pt x="0" y="623"/>
                    </a:lnTo>
                    <a:lnTo>
                      <a:pt x="4" y="614"/>
                    </a:lnTo>
                    <a:lnTo>
                      <a:pt x="15" y="607"/>
                    </a:lnTo>
                    <a:lnTo>
                      <a:pt x="35" y="601"/>
                    </a:lnTo>
                    <a:lnTo>
                      <a:pt x="61" y="594"/>
                    </a:lnTo>
                    <a:lnTo>
                      <a:pt x="96" y="586"/>
                    </a:lnTo>
                    <a:lnTo>
                      <a:pt x="138" y="579"/>
                    </a:lnTo>
                    <a:lnTo>
                      <a:pt x="187" y="572"/>
                    </a:lnTo>
                    <a:lnTo>
                      <a:pt x="246" y="564"/>
                    </a:lnTo>
                    <a:lnTo>
                      <a:pt x="311" y="558"/>
                    </a:lnTo>
                    <a:lnTo>
                      <a:pt x="329" y="519"/>
                    </a:lnTo>
                    <a:lnTo>
                      <a:pt x="351" y="482"/>
                    </a:lnTo>
                    <a:lnTo>
                      <a:pt x="373" y="449"/>
                    </a:lnTo>
                    <a:lnTo>
                      <a:pt x="349" y="393"/>
                    </a:lnTo>
                    <a:lnTo>
                      <a:pt x="327" y="343"/>
                    </a:lnTo>
                    <a:lnTo>
                      <a:pt x="308" y="297"/>
                    </a:lnTo>
                    <a:lnTo>
                      <a:pt x="294" y="258"/>
                    </a:lnTo>
                    <a:lnTo>
                      <a:pt x="281" y="225"/>
                    </a:lnTo>
                    <a:lnTo>
                      <a:pt x="274" y="198"/>
                    </a:lnTo>
                    <a:lnTo>
                      <a:pt x="268" y="176"/>
                    </a:lnTo>
                    <a:lnTo>
                      <a:pt x="267" y="160"/>
                    </a:lnTo>
                    <a:lnTo>
                      <a:pt x="268" y="155"/>
                    </a:lnTo>
                    <a:lnTo>
                      <a:pt x="270" y="150"/>
                    </a:lnTo>
                    <a:lnTo>
                      <a:pt x="275" y="145"/>
                    </a:lnTo>
                    <a:lnTo>
                      <a:pt x="280" y="143"/>
                    </a:lnTo>
                    <a:lnTo>
                      <a:pt x="291" y="137"/>
                    </a:lnTo>
                    <a:lnTo>
                      <a:pt x="306" y="128"/>
                    </a:lnTo>
                    <a:lnTo>
                      <a:pt x="324" y="117"/>
                    </a:lnTo>
                    <a:lnTo>
                      <a:pt x="349" y="104"/>
                    </a:lnTo>
                    <a:lnTo>
                      <a:pt x="411" y="67"/>
                    </a:lnTo>
                    <a:lnTo>
                      <a:pt x="471" y="33"/>
                    </a:lnTo>
                    <a:lnTo>
                      <a:pt x="493" y="21"/>
                    </a:lnTo>
                    <a:lnTo>
                      <a:pt x="510" y="12"/>
                    </a:lnTo>
                    <a:lnTo>
                      <a:pt x="522" y="5"/>
                    </a:lnTo>
                    <a:lnTo>
                      <a:pt x="529" y="1"/>
                    </a:lnTo>
                    <a:lnTo>
                      <a:pt x="534"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Raleway" panose="020B0503030101060003" pitchFamily="34" charset="0"/>
                </a:endParaRPr>
              </a:p>
            </p:txBody>
          </p:sp>
          <p:sp>
            <p:nvSpPr>
              <p:cNvPr id="35" name="Freeform 72">
                <a:extLst>
                  <a:ext uri="{FF2B5EF4-FFF2-40B4-BE49-F238E27FC236}">
                    <a16:creationId xmlns:a16="http://schemas.microsoft.com/office/drawing/2014/main" id="{78E28A03-0905-4C79-BC0D-F2792FD9C848}"/>
                  </a:ext>
                </a:extLst>
              </p:cNvPr>
              <p:cNvSpPr>
                <a:spLocks noEditPoints="1"/>
              </p:cNvSpPr>
              <p:nvPr/>
            </p:nvSpPr>
            <p:spPr bwMode="auto">
              <a:xfrm>
                <a:off x="3937" y="1697"/>
                <a:ext cx="400" cy="385"/>
              </a:xfrm>
              <a:custGeom>
                <a:avLst/>
                <a:gdLst>
                  <a:gd name="T0" fmla="*/ 681 w 1602"/>
                  <a:gd name="T1" fmla="*/ 531 h 1541"/>
                  <a:gd name="T2" fmla="*/ 562 w 1602"/>
                  <a:gd name="T3" fmla="*/ 649 h 1541"/>
                  <a:gd name="T4" fmla="*/ 537 w 1602"/>
                  <a:gd name="T5" fmla="*/ 812 h 1541"/>
                  <a:gd name="T6" fmla="*/ 612 w 1602"/>
                  <a:gd name="T7" fmla="*/ 958 h 1541"/>
                  <a:gd name="T8" fmla="*/ 758 w 1602"/>
                  <a:gd name="T9" fmla="*/ 1034 h 1541"/>
                  <a:gd name="T10" fmla="*/ 922 w 1602"/>
                  <a:gd name="T11" fmla="*/ 1008 h 1541"/>
                  <a:gd name="T12" fmla="*/ 1039 w 1602"/>
                  <a:gd name="T13" fmla="*/ 891 h 1541"/>
                  <a:gd name="T14" fmla="*/ 1065 w 1602"/>
                  <a:gd name="T15" fmla="*/ 726 h 1541"/>
                  <a:gd name="T16" fmla="*/ 989 w 1602"/>
                  <a:gd name="T17" fmla="*/ 581 h 1541"/>
                  <a:gd name="T18" fmla="*/ 843 w 1602"/>
                  <a:gd name="T19" fmla="*/ 505 h 1541"/>
                  <a:gd name="T20" fmla="*/ 551 w 1602"/>
                  <a:gd name="T21" fmla="*/ 11 h 1541"/>
                  <a:gd name="T22" fmla="*/ 630 w 1602"/>
                  <a:gd name="T23" fmla="*/ 97 h 1541"/>
                  <a:gd name="T24" fmla="*/ 725 w 1602"/>
                  <a:gd name="T25" fmla="*/ 218 h 1541"/>
                  <a:gd name="T26" fmla="*/ 801 w 1602"/>
                  <a:gd name="T27" fmla="*/ 234 h 1541"/>
                  <a:gd name="T28" fmla="*/ 904 w 1602"/>
                  <a:gd name="T29" fmla="*/ 182 h 1541"/>
                  <a:gd name="T30" fmla="*/ 1055 w 1602"/>
                  <a:gd name="T31" fmla="*/ 4 h 1541"/>
                  <a:gd name="T32" fmla="*/ 1100 w 1602"/>
                  <a:gd name="T33" fmla="*/ 16 h 1541"/>
                  <a:gd name="T34" fmla="*/ 1227 w 1602"/>
                  <a:gd name="T35" fmla="*/ 89 h 1541"/>
                  <a:gd name="T36" fmla="*/ 1333 w 1602"/>
                  <a:gd name="T37" fmla="*/ 156 h 1541"/>
                  <a:gd name="T38" fmla="*/ 1320 w 1602"/>
                  <a:gd name="T39" fmla="*/ 226 h 1541"/>
                  <a:gd name="T40" fmla="*/ 1253 w 1602"/>
                  <a:gd name="T41" fmla="*/ 393 h 1541"/>
                  <a:gd name="T42" fmla="*/ 1291 w 1602"/>
                  <a:gd name="T43" fmla="*/ 559 h 1541"/>
                  <a:gd name="T44" fmla="*/ 1506 w 1602"/>
                  <a:gd name="T45" fmla="*/ 587 h 1541"/>
                  <a:gd name="T46" fmla="*/ 1597 w 1602"/>
                  <a:gd name="T47" fmla="*/ 615 h 1541"/>
                  <a:gd name="T48" fmla="*/ 1586 w 1602"/>
                  <a:gd name="T49" fmla="*/ 930 h 1541"/>
                  <a:gd name="T50" fmla="*/ 1464 w 1602"/>
                  <a:gd name="T51" fmla="*/ 959 h 1541"/>
                  <a:gd name="T52" fmla="*/ 1262 w 1602"/>
                  <a:gd name="T53" fmla="*/ 1036 h 1541"/>
                  <a:gd name="T54" fmla="*/ 1293 w 1602"/>
                  <a:gd name="T55" fmla="*/ 1241 h 1541"/>
                  <a:gd name="T56" fmla="*/ 1333 w 1602"/>
                  <a:gd name="T57" fmla="*/ 1362 h 1541"/>
                  <a:gd name="T58" fmla="*/ 1326 w 1602"/>
                  <a:gd name="T59" fmla="*/ 1393 h 1541"/>
                  <a:gd name="T60" fmla="*/ 1162 w 1602"/>
                  <a:gd name="T61" fmla="*/ 1487 h 1541"/>
                  <a:gd name="T62" fmla="*/ 1079 w 1602"/>
                  <a:gd name="T63" fmla="*/ 1535 h 1541"/>
                  <a:gd name="T64" fmla="*/ 1050 w 1602"/>
                  <a:gd name="T65" fmla="*/ 1530 h 1541"/>
                  <a:gd name="T66" fmla="*/ 972 w 1602"/>
                  <a:gd name="T67" fmla="*/ 1443 h 1541"/>
                  <a:gd name="T68" fmla="*/ 876 w 1602"/>
                  <a:gd name="T69" fmla="*/ 1320 h 1541"/>
                  <a:gd name="T70" fmla="*/ 801 w 1602"/>
                  <a:gd name="T71" fmla="*/ 1304 h 1541"/>
                  <a:gd name="T72" fmla="*/ 725 w 1602"/>
                  <a:gd name="T73" fmla="*/ 1320 h 1541"/>
                  <a:gd name="T74" fmla="*/ 630 w 1602"/>
                  <a:gd name="T75" fmla="*/ 1443 h 1541"/>
                  <a:gd name="T76" fmla="*/ 551 w 1602"/>
                  <a:gd name="T77" fmla="*/ 1530 h 1541"/>
                  <a:gd name="T78" fmla="*/ 522 w 1602"/>
                  <a:gd name="T79" fmla="*/ 1535 h 1541"/>
                  <a:gd name="T80" fmla="*/ 439 w 1602"/>
                  <a:gd name="T81" fmla="*/ 1487 h 1541"/>
                  <a:gd name="T82" fmla="*/ 275 w 1602"/>
                  <a:gd name="T83" fmla="*/ 1393 h 1541"/>
                  <a:gd name="T84" fmla="*/ 268 w 1602"/>
                  <a:gd name="T85" fmla="*/ 1362 h 1541"/>
                  <a:gd name="T86" fmla="*/ 308 w 1602"/>
                  <a:gd name="T87" fmla="*/ 1241 h 1541"/>
                  <a:gd name="T88" fmla="*/ 339 w 1602"/>
                  <a:gd name="T89" fmla="*/ 1036 h 1541"/>
                  <a:gd name="T90" fmla="*/ 138 w 1602"/>
                  <a:gd name="T91" fmla="*/ 959 h 1541"/>
                  <a:gd name="T92" fmla="*/ 15 w 1602"/>
                  <a:gd name="T93" fmla="*/ 930 h 1541"/>
                  <a:gd name="T94" fmla="*/ 4 w 1602"/>
                  <a:gd name="T95" fmla="*/ 615 h 1541"/>
                  <a:gd name="T96" fmla="*/ 96 w 1602"/>
                  <a:gd name="T97" fmla="*/ 587 h 1541"/>
                  <a:gd name="T98" fmla="*/ 311 w 1602"/>
                  <a:gd name="T99" fmla="*/ 559 h 1541"/>
                  <a:gd name="T100" fmla="*/ 349 w 1602"/>
                  <a:gd name="T101" fmla="*/ 393 h 1541"/>
                  <a:gd name="T102" fmla="*/ 281 w 1602"/>
                  <a:gd name="T103" fmla="*/ 226 h 1541"/>
                  <a:gd name="T104" fmla="*/ 268 w 1602"/>
                  <a:gd name="T105" fmla="*/ 156 h 1541"/>
                  <a:gd name="T106" fmla="*/ 291 w 1602"/>
                  <a:gd name="T107" fmla="*/ 137 h 1541"/>
                  <a:gd name="T108" fmla="*/ 411 w 1602"/>
                  <a:gd name="T109" fmla="*/ 68 h 1541"/>
                  <a:gd name="T110" fmla="*/ 522 w 1602"/>
                  <a:gd name="T111" fmla="*/ 5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2" h="1541">
                    <a:moveTo>
                      <a:pt x="801" y="501"/>
                    </a:moveTo>
                    <a:lnTo>
                      <a:pt x="758" y="505"/>
                    </a:lnTo>
                    <a:lnTo>
                      <a:pt x="719" y="515"/>
                    </a:lnTo>
                    <a:lnTo>
                      <a:pt x="681" y="531"/>
                    </a:lnTo>
                    <a:lnTo>
                      <a:pt x="645" y="553"/>
                    </a:lnTo>
                    <a:lnTo>
                      <a:pt x="612" y="581"/>
                    </a:lnTo>
                    <a:lnTo>
                      <a:pt x="584" y="614"/>
                    </a:lnTo>
                    <a:lnTo>
                      <a:pt x="562" y="649"/>
                    </a:lnTo>
                    <a:lnTo>
                      <a:pt x="546" y="687"/>
                    </a:lnTo>
                    <a:lnTo>
                      <a:pt x="537" y="726"/>
                    </a:lnTo>
                    <a:lnTo>
                      <a:pt x="533" y="769"/>
                    </a:lnTo>
                    <a:lnTo>
                      <a:pt x="537" y="812"/>
                    </a:lnTo>
                    <a:lnTo>
                      <a:pt x="546" y="853"/>
                    </a:lnTo>
                    <a:lnTo>
                      <a:pt x="562" y="891"/>
                    </a:lnTo>
                    <a:lnTo>
                      <a:pt x="583" y="926"/>
                    </a:lnTo>
                    <a:lnTo>
                      <a:pt x="612" y="958"/>
                    </a:lnTo>
                    <a:lnTo>
                      <a:pt x="644" y="986"/>
                    </a:lnTo>
                    <a:lnTo>
                      <a:pt x="680" y="1008"/>
                    </a:lnTo>
                    <a:lnTo>
                      <a:pt x="718" y="1024"/>
                    </a:lnTo>
                    <a:lnTo>
                      <a:pt x="758" y="1034"/>
                    </a:lnTo>
                    <a:lnTo>
                      <a:pt x="801" y="1036"/>
                    </a:lnTo>
                    <a:lnTo>
                      <a:pt x="843" y="1034"/>
                    </a:lnTo>
                    <a:lnTo>
                      <a:pt x="884" y="1024"/>
                    </a:lnTo>
                    <a:lnTo>
                      <a:pt x="922" y="1008"/>
                    </a:lnTo>
                    <a:lnTo>
                      <a:pt x="957" y="986"/>
                    </a:lnTo>
                    <a:lnTo>
                      <a:pt x="990" y="958"/>
                    </a:lnTo>
                    <a:lnTo>
                      <a:pt x="1018" y="926"/>
                    </a:lnTo>
                    <a:lnTo>
                      <a:pt x="1039" y="891"/>
                    </a:lnTo>
                    <a:lnTo>
                      <a:pt x="1055" y="853"/>
                    </a:lnTo>
                    <a:lnTo>
                      <a:pt x="1065" y="812"/>
                    </a:lnTo>
                    <a:lnTo>
                      <a:pt x="1068" y="769"/>
                    </a:lnTo>
                    <a:lnTo>
                      <a:pt x="1065" y="726"/>
                    </a:lnTo>
                    <a:lnTo>
                      <a:pt x="1055" y="687"/>
                    </a:lnTo>
                    <a:lnTo>
                      <a:pt x="1039" y="649"/>
                    </a:lnTo>
                    <a:lnTo>
                      <a:pt x="1017" y="614"/>
                    </a:lnTo>
                    <a:lnTo>
                      <a:pt x="989" y="581"/>
                    </a:lnTo>
                    <a:lnTo>
                      <a:pt x="956" y="553"/>
                    </a:lnTo>
                    <a:lnTo>
                      <a:pt x="920" y="531"/>
                    </a:lnTo>
                    <a:lnTo>
                      <a:pt x="882" y="515"/>
                    </a:lnTo>
                    <a:lnTo>
                      <a:pt x="843" y="505"/>
                    </a:lnTo>
                    <a:lnTo>
                      <a:pt x="801" y="501"/>
                    </a:lnTo>
                    <a:close/>
                    <a:moveTo>
                      <a:pt x="534" y="0"/>
                    </a:moveTo>
                    <a:lnTo>
                      <a:pt x="542" y="3"/>
                    </a:lnTo>
                    <a:lnTo>
                      <a:pt x="551" y="11"/>
                    </a:lnTo>
                    <a:lnTo>
                      <a:pt x="566" y="25"/>
                    </a:lnTo>
                    <a:lnTo>
                      <a:pt x="584" y="43"/>
                    </a:lnTo>
                    <a:lnTo>
                      <a:pt x="605" y="68"/>
                    </a:lnTo>
                    <a:lnTo>
                      <a:pt x="630" y="97"/>
                    </a:lnTo>
                    <a:lnTo>
                      <a:pt x="659" y="134"/>
                    </a:lnTo>
                    <a:lnTo>
                      <a:pt x="685" y="167"/>
                    </a:lnTo>
                    <a:lnTo>
                      <a:pt x="707" y="195"/>
                    </a:lnTo>
                    <a:lnTo>
                      <a:pt x="725" y="218"/>
                    </a:lnTo>
                    <a:lnTo>
                      <a:pt x="738" y="238"/>
                    </a:lnTo>
                    <a:lnTo>
                      <a:pt x="764" y="235"/>
                    </a:lnTo>
                    <a:lnTo>
                      <a:pt x="785" y="234"/>
                    </a:lnTo>
                    <a:lnTo>
                      <a:pt x="801" y="234"/>
                    </a:lnTo>
                    <a:lnTo>
                      <a:pt x="816" y="234"/>
                    </a:lnTo>
                    <a:lnTo>
                      <a:pt x="837" y="235"/>
                    </a:lnTo>
                    <a:lnTo>
                      <a:pt x="863" y="238"/>
                    </a:lnTo>
                    <a:lnTo>
                      <a:pt x="904" y="182"/>
                    </a:lnTo>
                    <a:lnTo>
                      <a:pt x="945" y="130"/>
                    </a:lnTo>
                    <a:lnTo>
                      <a:pt x="984" y="82"/>
                    </a:lnTo>
                    <a:lnTo>
                      <a:pt x="1021" y="41"/>
                    </a:lnTo>
                    <a:lnTo>
                      <a:pt x="1055" y="4"/>
                    </a:lnTo>
                    <a:lnTo>
                      <a:pt x="1068" y="0"/>
                    </a:lnTo>
                    <a:lnTo>
                      <a:pt x="1072" y="2"/>
                    </a:lnTo>
                    <a:lnTo>
                      <a:pt x="1083" y="8"/>
                    </a:lnTo>
                    <a:lnTo>
                      <a:pt x="1100" y="16"/>
                    </a:lnTo>
                    <a:lnTo>
                      <a:pt x="1123" y="29"/>
                    </a:lnTo>
                    <a:lnTo>
                      <a:pt x="1151" y="46"/>
                    </a:lnTo>
                    <a:lnTo>
                      <a:pt x="1187" y="65"/>
                    </a:lnTo>
                    <a:lnTo>
                      <a:pt x="1227" y="89"/>
                    </a:lnTo>
                    <a:lnTo>
                      <a:pt x="1273" y="115"/>
                    </a:lnTo>
                    <a:lnTo>
                      <a:pt x="1326" y="146"/>
                    </a:lnTo>
                    <a:lnTo>
                      <a:pt x="1331" y="151"/>
                    </a:lnTo>
                    <a:lnTo>
                      <a:pt x="1333" y="156"/>
                    </a:lnTo>
                    <a:lnTo>
                      <a:pt x="1335" y="161"/>
                    </a:lnTo>
                    <a:lnTo>
                      <a:pt x="1333" y="177"/>
                    </a:lnTo>
                    <a:lnTo>
                      <a:pt x="1328" y="199"/>
                    </a:lnTo>
                    <a:lnTo>
                      <a:pt x="1320" y="226"/>
                    </a:lnTo>
                    <a:lnTo>
                      <a:pt x="1308" y="259"/>
                    </a:lnTo>
                    <a:lnTo>
                      <a:pt x="1293" y="298"/>
                    </a:lnTo>
                    <a:lnTo>
                      <a:pt x="1275" y="343"/>
                    </a:lnTo>
                    <a:lnTo>
                      <a:pt x="1253" y="393"/>
                    </a:lnTo>
                    <a:lnTo>
                      <a:pt x="1228" y="450"/>
                    </a:lnTo>
                    <a:lnTo>
                      <a:pt x="1251" y="483"/>
                    </a:lnTo>
                    <a:lnTo>
                      <a:pt x="1272" y="520"/>
                    </a:lnTo>
                    <a:lnTo>
                      <a:pt x="1291" y="559"/>
                    </a:lnTo>
                    <a:lnTo>
                      <a:pt x="1357" y="565"/>
                    </a:lnTo>
                    <a:lnTo>
                      <a:pt x="1414" y="572"/>
                    </a:lnTo>
                    <a:lnTo>
                      <a:pt x="1464" y="580"/>
                    </a:lnTo>
                    <a:lnTo>
                      <a:pt x="1506" y="587"/>
                    </a:lnTo>
                    <a:lnTo>
                      <a:pt x="1540" y="594"/>
                    </a:lnTo>
                    <a:lnTo>
                      <a:pt x="1567" y="600"/>
                    </a:lnTo>
                    <a:lnTo>
                      <a:pt x="1586" y="608"/>
                    </a:lnTo>
                    <a:lnTo>
                      <a:pt x="1597" y="615"/>
                    </a:lnTo>
                    <a:lnTo>
                      <a:pt x="1602" y="622"/>
                    </a:lnTo>
                    <a:lnTo>
                      <a:pt x="1602" y="915"/>
                    </a:lnTo>
                    <a:lnTo>
                      <a:pt x="1597" y="922"/>
                    </a:lnTo>
                    <a:lnTo>
                      <a:pt x="1586" y="930"/>
                    </a:lnTo>
                    <a:lnTo>
                      <a:pt x="1567" y="937"/>
                    </a:lnTo>
                    <a:lnTo>
                      <a:pt x="1540" y="944"/>
                    </a:lnTo>
                    <a:lnTo>
                      <a:pt x="1506" y="952"/>
                    </a:lnTo>
                    <a:lnTo>
                      <a:pt x="1464" y="959"/>
                    </a:lnTo>
                    <a:lnTo>
                      <a:pt x="1414" y="966"/>
                    </a:lnTo>
                    <a:lnTo>
                      <a:pt x="1357" y="974"/>
                    </a:lnTo>
                    <a:lnTo>
                      <a:pt x="1291" y="980"/>
                    </a:lnTo>
                    <a:lnTo>
                      <a:pt x="1262" y="1036"/>
                    </a:lnTo>
                    <a:lnTo>
                      <a:pt x="1228" y="1089"/>
                    </a:lnTo>
                    <a:lnTo>
                      <a:pt x="1253" y="1145"/>
                    </a:lnTo>
                    <a:lnTo>
                      <a:pt x="1275" y="1195"/>
                    </a:lnTo>
                    <a:lnTo>
                      <a:pt x="1293" y="1241"/>
                    </a:lnTo>
                    <a:lnTo>
                      <a:pt x="1308" y="1280"/>
                    </a:lnTo>
                    <a:lnTo>
                      <a:pt x="1320" y="1313"/>
                    </a:lnTo>
                    <a:lnTo>
                      <a:pt x="1328" y="1340"/>
                    </a:lnTo>
                    <a:lnTo>
                      <a:pt x="1333" y="1362"/>
                    </a:lnTo>
                    <a:lnTo>
                      <a:pt x="1335" y="1378"/>
                    </a:lnTo>
                    <a:lnTo>
                      <a:pt x="1333" y="1383"/>
                    </a:lnTo>
                    <a:lnTo>
                      <a:pt x="1331" y="1388"/>
                    </a:lnTo>
                    <a:lnTo>
                      <a:pt x="1326" y="1393"/>
                    </a:lnTo>
                    <a:lnTo>
                      <a:pt x="1278" y="1421"/>
                    </a:lnTo>
                    <a:lnTo>
                      <a:pt x="1234" y="1445"/>
                    </a:lnTo>
                    <a:lnTo>
                      <a:pt x="1196" y="1467"/>
                    </a:lnTo>
                    <a:lnTo>
                      <a:pt x="1162" y="1487"/>
                    </a:lnTo>
                    <a:lnTo>
                      <a:pt x="1134" y="1504"/>
                    </a:lnTo>
                    <a:lnTo>
                      <a:pt x="1111" y="1516"/>
                    </a:lnTo>
                    <a:lnTo>
                      <a:pt x="1093" y="1527"/>
                    </a:lnTo>
                    <a:lnTo>
                      <a:pt x="1079" y="1535"/>
                    </a:lnTo>
                    <a:lnTo>
                      <a:pt x="1071" y="1540"/>
                    </a:lnTo>
                    <a:lnTo>
                      <a:pt x="1068" y="1541"/>
                    </a:lnTo>
                    <a:lnTo>
                      <a:pt x="1061" y="1538"/>
                    </a:lnTo>
                    <a:lnTo>
                      <a:pt x="1050" y="1530"/>
                    </a:lnTo>
                    <a:lnTo>
                      <a:pt x="1035" y="1516"/>
                    </a:lnTo>
                    <a:lnTo>
                      <a:pt x="1018" y="1497"/>
                    </a:lnTo>
                    <a:lnTo>
                      <a:pt x="996" y="1472"/>
                    </a:lnTo>
                    <a:lnTo>
                      <a:pt x="972" y="1443"/>
                    </a:lnTo>
                    <a:lnTo>
                      <a:pt x="942" y="1405"/>
                    </a:lnTo>
                    <a:lnTo>
                      <a:pt x="917" y="1373"/>
                    </a:lnTo>
                    <a:lnTo>
                      <a:pt x="895" y="1344"/>
                    </a:lnTo>
                    <a:lnTo>
                      <a:pt x="876" y="1320"/>
                    </a:lnTo>
                    <a:lnTo>
                      <a:pt x="863" y="1301"/>
                    </a:lnTo>
                    <a:lnTo>
                      <a:pt x="837" y="1302"/>
                    </a:lnTo>
                    <a:lnTo>
                      <a:pt x="816" y="1304"/>
                    </a:lnTo>
                    <a:lnTo>
                      <a:pt x="801" y="1304"/>
                    </a:lnTo>
                    <a:lnTo>
                      <a:pt x="785" y="1304"/>
                    </a:lnTo>
                    <a:lnTo>
                      <a:pt x="764" y="1302"/>
                    </a:lnTo>
                    <a:lnTo>
                      <a:pt x="738" y="1301"/>
                    </a:lnTo>
                    <a:lnTo>
                      <a:pt x="725" y="1320"/>
                    </a:lnTo>
                    <a:lnTo>
                      <a:pt x="707" y="1344"/>
                    </a:lnTo>
                    <a:lnTo>
                      <a:pt x="685" y="1373"/>
                    </a:lnTo>
                    <a:lnTo>
                      <a:pt x="659" y="1405"/>
                    </a:lnTo>
                    <a:lnTo>
                      <a:pt x="630" y="1443"/>
                    </a:lnTo>
                    <a:lnTo>
                      <a:pt x="605" y="1472"/>
                    </a:lnTo>
                    <a:lnTo>
                      <a:pt x="584" y="1497"/>
                    </a:lnTo>
                    <a:lnTo>
                      <a:pt x="566" y="1516"/>
                    </a:lnTo>
                    <a:lnTo>
                      <a:pt x="551" y="1530"/>
                    </a:lnTo>
                    <a:lnTo>
                      <a:pt x="542" y="1538"/>
                    </a:lnTo>
                    <a:lnTo>
                      <a:pt x="534" y="1541"/>
                    </a:lnTo>
                    <a:lnTo>
                      <a:pt x="531" y="1540"/>
                    </a:lnTo>
                    <a:lnTo>
                      <a:pt x="522" y="1535"/>
                    </a:lnTo>
                    <a:lnTo>
                      <a:pt x="509" y="1527"/>
                    </a:lnTo>
                    <a:lnTo>
                      <a:pt x="490" y="1516"/>
                    </a:lnTo>
                    <a:lnTo>
                      <a:pt x="467" y="1504"/>
                    </a:lnTo>
                    <a:lnTo>
                      <a:pt x="439" y="1487"/>
                    </a:lnTo>
                    <a:lnTo>
                      <a:pt x="405" y="1467"/>
                    </a:lnTo>
                    <a:lnTo>
                      <a:pt x="367" y="1445"/>
                    </a:lnTo>
                    <a:lnTo>
                      <a:pt x="324" y="1421"/>
                    </a:lnTo>
                    <a:lnTo>
                      <a:pt x="275" y="1393"/>
                    </a:lnTo>
                    <a:lnTo>
                      <a:pt x="270" y="1388"/>
                    </a:lnTo>
                    <a:lnTo>
                      <a:pt x="268" y="1383"/>
                    </a:lnTo>
                    <a:lnTo>
                      <a:pt x="267" y="1378"/>
                    </a:lnTo>
                    <a:lnTo>
                      <a:pt x="268" y="1362"/>
                    </a:lnTo>
                    <a:lnTo>
                      <a:pt x="274" y="1340"/>
                    </a:lnTo>
                    <a:lnTo>
                      <a:pt x="281" y="1313"/>
                    </a:lnTo>
                    <a:lnTo>
                      <a:pt x="294" y="1280"/>
                    </a:lnTo>
                    <a:lnTo>
                      <a:pt x="308" y="1241"/>
                    </a:lnTo>
                    <a:lnTo>
                      <a:pt x="327" y="1195"/>
                    </a:lnTo>
                    <a:lnTo>
                      <a:pt x="349" y="1145"/>
                    </a:lnTo>
                    <a:lnTo>
                      <a:pt x="373" y="1089"/>
                    </a:lnTo>
                    <a:lnTo>
                      <a:pt x="339" y="1036"/>
                    </a:lnTo>
                    <a:lnTo>
                      <a:pt x="311" y="980"/>
                    </a:lnTo>
                    <a:lnTo>
                      <a:pt x="246" y="974"/>
                    </a:lnTo>
                    <a:lnTo>
                      <a:pt x="187" y="966"/>
                    </a:lnTo>
                    <a:lnTo>
                      <a:pt x="138" y="959"/>
                    </a:lnTo>
                    <a:lnTo>
                      <a:pt x="96" y="952"/>
                    </a:lnTo>
                    <a:lnTo>
                      <a:pt x="61" y="944"/>
                    </a:lnTo>
                    <a:lnTo>
                      <a:pt x="35" y="937"/>
                    </a:lnTo>
                    <a:lnTo>
                      <a:pt x="15" y="930"/>
                    </a:lnTo>
                    <a:lnTo>
                      <a:pt x="4" y="922"/>
                    </a:lnTo>
                    <a:lnTo>
                      <a:pt x="0" y="915"/>
                    </a:lnTo>
                    <a:lnTo>
                      <a:pt x="0" y="622"/>
                    </a:lnTo>
                    <a:lnTo>
                      <a:pt x="4" y="615"/>
                    </a:lnTo>
                    <a:lnTo>
                      <a:pt x="15" y="608"/>
                    </a:lnTo>
                    <a:lnTo>
                      <a:pt x="35" y="600"/>
                    </a:lnTo>
                    <a:lnTo>
                      <a:pt x="61" y="594"/>
                    </a:lnTo>
                    <a:lnTo>
                      <a:pt x="96" y="587"/>
                    </a:lnTo>
                    <a:lnTo>
                      <a:pt x="138" y="580"/>
                    </a:lnTo>
                    <a:lnTo>
                      <a:pt x="187" y="572"/>
                    </a:lnTo>
                    <a:lnTo>
                      <a:pt x="246" y="565"/>
                    </a:lnTo>
                    <a:lnTo>
                      <a:pt x="311" y="559"/>
                    </a:lnTo>
                    <a:lnTo>
                      <a:pt x="329" y="520"/>
                    </a:lnTo>
                    <a:lnTo>
                      <a:pt x="351" y="483"/>
                    </a:lnTo>
                    <a:lnTo>
                      <a:pt x="373" y="450"/>
                    </a:lnTo>
                    <a:lnTo>
                      <a:pt x="349" y="393"/>
                    </a:lnTo>
                    <a:lnTo>
                      <a:pt x="327" y="343"/>
                    </a:lnTo>
                    <a:lnTo>
                      <a:pt x="308" y="298"/>
                    </a:lnTo>
                    <a:lnTo>
                      <a:pt x="294" y="259"/>
                    </a:lnTo>
                    <a:lnTo>
                      <a:pt x="281" y="226"/>
                    </a:lnTo>
                    <a:lnTo>
                      <a:pt x="274" y="199"/>
                    </a:lnTo>
                    <a:lnTo>
                      <a:pt x="268" y="177"/>
                    </a:lnTo>
                    <a:lnTo>
                      <a:pt x="267" y="161"/>
                    </a:lnTo>
                    <a:lnTo>
                      <a:pt x="268" y="156"/>
                    </a:lnTo>
                    <a:lnTo>
                      <a:pt x="270" y="151"/>
                    </a:lnTo>
                    <a:lnTo>
                      <a:pt x="275" y="146"/>
                    </a:lnTo>
                    <a:lnTo>
                      <a:pt x="280" y="144"/>
                    </a:lnTo>
                    <a:lnTo>
                      <a:pt x="291" y="137"/>
                    </a:lnTo>
                    <a:lnTo>
                      <a:pt x="306" y="129"/>
                    </a:lnTo>
                    <a:lnTo>
                      <a:pt x="324" y="118"/>
                    </a:lnTo>
                    <a:lnTo>
                      <a:pt x="349" y="104"/>
                    </a:lnTo>
                    <a:lnTo>
                      <a:pt x="411" y="68"/>
                    </a:lnTo>
                    <a:lnTo>
                      <a:pt x="471" y="33"/>
                    </a:lnTo>
                    <a:lnTo>
                      <a:pt x="493" y="21"/>
                    </a:lnTo>
                    <a:lnTo>
                      <a:pt x="510" y="13"/>
                    </a:lnTo>
                    <a:lnTo>
                      <a:pt x="522" y="5"/>
                    </a:lnTo>
                    <a:lnTo>
                      <a:pt x="529" y="2"/>
                    </a:lnTo>
                    <a:lnTo>
                      <a:pt x="534"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Raleway" panose="020B0503030101060003" pitchFamily="34" charset="0"/>
                </a:endParaRPr>
              </a:p>
            </p:txBody>
          </p:sp>
        </p:grpSp>
      </p:grpSp>
      <p:grpSp>
        <p:nvGrpSpPr>
          <p:cNvPr id="36" name="Group 4">
            <a:extLst>
              <a:ext uri="{FF2B5EF4-FFF2-40B4-BE49-F238E27FC236}">
                <a16:creationId xmlns:a16="http://schemas.microsoft.com/office/drawing/2014/main" id="{81B56726-B0E0-4C0C-A57E-7292EAA5D083}"/>
              </a:ext>
            </a:extLst>
          </p:cNvPr>
          <p:cNvGrpSpPr>
            <a:grpSpLocks noChangeAspect="1"/>
          </p:cNvGrpSpPr>
          <p:nvPr/>
        </p:nvGrpSpPr>
        <p:grpSpPr bwMode="auto">
          <a:xfrm>
            <a:off x="6170025" y="2031541"/>
            <a:ext cx="808037" cy="792533"/>
            <a:chOff x="1338" y="112"/>
            <a:chExt cx="3075" cy="3016"/>
          </a:xfrm>
          <a:solidFill>
            <a:schemeClr val="accent1"/>
          </a:solidFill>
        </p:grpSpPr>
        <p:sp>
          <p:nvSpPr>
            <p:cNvPr id="37" name="Freeform 5">
              <a:extLst>
                <a:ext uri="{FF2B5EF4-FFF2-40B4-BE49-F238E27FC236}">
                  <a16:creationId xmlns:a16="http://schemas.microsoft.com/office/drawing/2014/main" id="{33540859-080C-4A53-BC04-D19E8ECB12B4}"/>
                </a:ext>
              </a:extLst>
            </p:cNvPr>
            <p:cNvSpPr>
              <a:spLocks/>
            </p:cNvSpPr>
            <p:nvPr/>
          </p:nvSpPr>
          <p:spPr bwMode="auto">
            <a:xfrm>
              <a:off x="3000" y="1339"/>
              <a:ext cx="1413" cy="1789"/>
            </a:xfrm>
            <a:custGeom>
              <a:avLst/>
              <a:gdLst>
                <a:gd name="T0" fmla="*/ 1803 w 2944"/>
                <a:gd name="T1" fmla="*/ 2984 h 3728"/>
                <a:gd name="T2" fmla="*/ 1951 w 2944"/>
                <a:gd name="T3" fmla="*/ 3728 h 3728"/>
                <a:gd name="T4" fmla="*/ 1256 w 2944"/>
                <a:gd name="T5" fmla="*/ 3023 h 3728"/>
                <a:gd name="T6" fmla="*/ 0 w 2944"/>
                <a:gd name="T7" fmla="*/ 2024 h 3728"/>
                <a:gd name="T8" fmla="*/ 1404 w 2944"/>
                <a:gd name="T9" fmla="*/ 2 h 3728"/>
                <a:gd name="T10" fmla="*/ 1427 w 2944"/>
                <a:gd name="T11" fmla="*/ 0 h 3728"/>
                <a:gd name="T12" fmla="*/ 2944 w 2944"/>
                <a:gd name="T13" fmla="*/ 1517 h 3728"/>
                <a:gd name="T14" fmla="*/ 1803 w 2944"/>
                <a:gd name="T15" fmla="*/ 2984 h 37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4" h="3728">
                  <a:moveTo>
                    <a:pt x="1803" y="2984"/>
                  </a:moveTo>
                  <a:lnTo>
                    <a:pt x="1951" y="3728"/>
                  </a:lnTo>
                  <a:lnTo>
                    <a:pt x="1256" y="3023"/>
                  </a:lnTo>
                  <a:cubicBezTo>
                    <a:pt x="672" y="2957"/>
                    <a:pt x="190" y="2561"/>
                    <a:pt x="0" y="2024"/>
                  </a:cubicBezTo>
                  <a:cubicBezTo>
                    <a:pt x="752" y="1626"/>
                    <a:pt x="1291" y="881"/>
                    <a:pt x="1404" y="2"/>
                  </a:cubicBezTo>
                  <a:cubicBezTo>
                    <a:pt x="1412" y="2"/>
                    <a:pt x="1419" y="0"/>
                    <a:pt x="1427" y="0"/>
                  </a:cubicBezTo>
                  <a:cubicBezTo>
                    <a:pt x="2265" y="0"/>
                    <a:pt x="2944" y="679"/>
                    <a:pt x="2944" y="1517"/>
                  </a:cubicBezTo>
                  <a:cubicBezTo>
                    <a:pt x="2944" y="2224"/>
                    <a:pt x="2458" y="2816"/>
                    <a:pt x="1803" y="29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Raleway" panose="020B0503030101060003" pitchFamily="34" charset="0"/>
              </a:endParaRPr>
            </a:p>
          </p:txBody>
        </p:sp>
        <p:sp>
          <p:nvSpPr>
            <p:cNvPr id="38" name="Freeform 6">
              <a:extLst>
                <a:ext uri="{FF2B5EF4-FFF2-40B4-BE49-F238E27FC236}">
                  <a16:creationId xmlns:a16="http://schemas.microsoft.com/office/drawing/2014/main" id="{A1C40CAE-DD33-47DB-9116-A4F85F22286A}"/>
                </a:ext>
              </a:extLst>
            </p:cNvPr>
            <p:cNvSpPr>
              <a:spLocks/>
            </p:cNvSpPr>
            <p:nvPr/>
          </p:nvSpPr>
          <p:spPr bwMode="auto">
            <a:xfrm>
              <a:off x="1338" y="112"/>
              <a:ext cx="2123" cy="2621"/>
            </a:xfrm>
            <a:custGeom>
              <a:avLst/>
              <a:gdLst>
                <a:gd name="T0" fmla="*/ 4423 w 4423"/>
                <a:gd name="T1" fmla="*/ 2211 h 5461"/>
                <a:gd name="T2" fmla="*/ 4380 w 4423"/>
                <a:gd name="T3" fmla="*/ 2645 h 5461"/>
                <a:gd name="T4" fmla="*/ 3373 w 4423"/>
                <a:gd name="T5" fmla="*/ 4091 h 5461"/>
                <a:gd name="T6" fmla="*/ 2211 w 4423"/>
                <a:gd name="T7" fmla="*/ 4423 h 5461"/>
                <a:gd name="T8" fmla="*/ 1802 w 4423"/>
                <a:gd name="T9" fmla="*/ 4384 h 5461"/>
                <a:gd name="T10" fmla="*/ 1421 w 4423"/>
                <a:gd name="T11" fmla="*/ 4770 h 5461"/>
                <a:gd name="T12" fmla="*/ 741 w 4423"/>
                <a:gd name="T13" fmla="*/ 5461 h 5461"/>
                <a:gd name="T14" fmla="*/ 920 w 4423"/>
                <a:gd name="T15" fmla="*/ 4557 h 5461"/>
                <a:gd name="T16" fmla="*/ 1016 w 4423"/>
                <a:gd name="T17" fmla="*/ 4072 h 5461"/>
                <a:gd name="T18" fmla="*/ 1019 w 4423"/>
                <a:gd name="T19" fmla="*/ 4072 h 5461"/>
                <a:gd name="T20" fmla="*/ 0 w 4423"/>
                <a:gd name="T21" fmla="*/ 2211 h 5461"/>
                <a:gd name="T22" fmla="*/ 2211 w 4423"/>
                <a:gd name="T23" fmla="*/ 0 h 5461"/>
                <a:gd name="T24" fmla="*/ 4423 w 4423"/>
                <a:gd name="T25" fmla="*/ 2211 h 5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23" h="5461">
                  <a:moveTo>
                    <a:pt x="4423" y="2211"/>
                  </a:moveTo>
                  <a:cubicBezTo>
                    <a:pt x="4423" y="2359"/>
                    <a:pt x="4408" y="2504"/>
                    <a:pt x="4380" y="2645"/>
                  </a:cubicBezTo>
                  <a:cubicBezTo>
                    <a:pt x="4259" y="3255"/>
                    <a:pt x="3885" y="3773"/>
                    <a:pt x="3373" y="4091"/>
                  </a:cubicBezTo>
                  <a:cubicBezTo>
                    <a:pt x="3035" y="4300"/>
                    <a:pt x="2638" y="4423"/>
                    <a:pt x="2211" y="4423"/>
                  </a:cubicBezTo>
                  <a:cubicBezTo>
                    <a:pt x="2071" y="4423"/>
                    <a:pt x="1935" y="4409"/>
                    <a:pt x="1802" y="4384"/>
                  </a:cubicBezTo>
                  <a:lnTo>
                    <a:pt x="1421" y="4770"/>
                  </a:lnTo>
                  <a:lnTo>
                    <a:pt x="741" y="5461"/>
                  </a:lnTo>
                  <a:lnTo>
                    <a:pt x="920" y="4557"/>
                  </a:lnTo>
                  <a:lnTo>
                    <a:pt x="1016" y="4072"/>
                  </a:lnTo>
                  <a:lnTo>
                    <a:pt x="1019" y="4072"/>
                  </a:lnTo>
                  <a:cubicBezTo>
                    <a:pt x="406" y="3679"/>
                    <a:pt x="0" y="2993"/>
                    <a:pt x="0" y="2211"/>
                  </a:cubicBezTo>
                  <a:cubicBezTo>
                    <a:pt x="0" y="990"/>
                    <a:pt x="989" y="0"/>
                    <a:pt x="2211" y="0"/>
                  </a:cubicBezTo>
                  <a:cubicBezTo>
                    <a:pt x="3433" y="0"/>
                    <a:pt x="4423" y="990"/>
                    <a:pt x="4423" y="2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Raleway" panose="020B0503030101060003" pitchFamily="34" charset="0"/>
              </a:endParaRPr>
            </a:p>
          </p:txBody>
        </p:sp>
      </p:grpSp>
    </p:spTree>
    <p:extLst>
      <p:ext uri="{BB962C8B-B14F-4D97-AF65-F5344CB8AC3E}">
        <p14:creationId xmlns:p14="http://schemas.microsoft.com/office/powerpoint/2010/main" val="321637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479DF6-2A7C-EAE7-FA45-0581C445B33B}"/>
              </a:ext>
            </a:extLst>
          </p:cNvPr>
          <p:cNvSpPr/>
          <p:nvPr/>
        </p:nvSpPr>
        <p:spPr>
          <a:xfrm>
            <a:off x="-13074" y="3797262"/>
            <a:ext cx="6096000" cy="3070786"/>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6" name="Rectangle 5">
            <a:extLst>
              <a:ext uri="{FF2B5EF4-FFF2-40B4-BE49-F238E27FC236}">
                <a16:creationId xmlns:a16="http://schemas.microsoft.com/office/drawing/2014/main" id="{C87F9A19-C50B-1E0D-1D7E-35020B895B6A}"/>
              </a:ext>
            </a:extLst>
          </p:cNvPr>
          <p:cNvSpPr/>
          <p:nvPr/>
        </p:nvSpPr>
        <p:spPr>
          <a:xfrm>
            <a:off x="-10048" y="1395296"/>
            <a:ext cx="6096000" cy="24029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8" name="Rectangle 7">
            <a:extLst>
              <a:ext uri="{FF2B5EF4-FFF2-40B4-BE49-F238E27FC236}">
                <a16:creationId xmlns:a16="http://schemas.microsoft.com/office/drawing/2014/main" id="{9A75F33E-5FA7-1C45-BC17-7C24FB9A61A3}"/>
              </a:ext>
            </a:extLst>
          </p:cNvPr>
          <p:cNvSpPr/>
          <p:nvPr/>
        </p:nvSpPr>
        <p:spPr>
          <a:xfrm>
            <a:off x="6082926" y="1375200"/>
            <a:ext cx="6096000" cy="54828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a:solidFill>
                <a:schemeClr val="bg2"/>
              </a:solidFill>
            </a:endParaRPr>
          </a:p>
        </p:txBody>
      </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504000" y="403200"/>
            <a:ext cx="11760272" cy="972000"/>
          </a:xfrm>
        </p:spPr>
        <p:txBody>
          <a:bodyPr/>
          <a:lstStyle/>
          <a:p>
            <a:r>
              <a:rPr lang="en-US"/>
              <a:t>For this business question, we propose an extended two-step approach:</a:t>
            </a:r>
          </a:p>
        </p:txBody>
      </p:sp>
      <p:sp>
        <p:nvSpPr>
          <p:cNvPr id="85" name="TextBox 84">
            <a:extLst>
              <a:ext uri="{FF2B5EF4-FFF2-40B4-BE49-F238E27FC236}">
                <a16:creationId xmlns:a16="http://schemas.microsoft.com/office/drawing/2014/main" id="{45636991-E41A-4DC2-91BA-3529B602B3EB}"/>
              </a:ext>
            </a:extLst>
          </p:cNvPr>
          <p:cNvSpPr txBox="1">
            <a:spLocks/>
          </p:cNvSpPr>
          <p:nvPr/>
        </p:nvSpPr>
        <p:spPr>
          <a:xfrm>
            <a:off x="1217189" y="4316987"/>
            <a:ext cx="4629905" cy="2311530"/>
          </a:xfrm>
          <a:prstGeom prst="rect">
            <a:avLst/>
          </a:prstGeom>
          <a:noFill/>
        </p:spPr>
        <p:txBody>
          <a:bodyPr wrap="square" lIns="0" rIns="0" rtlCol="0" anchor="t">
            <a:spAutoFit/>
          </a:bodyPr>
          <a:lstStyle/>
          <a:p>
            <a:pPr algn="ctr"/>
            <a:r>
              <a:rPr lang="en-GB" sz="1400" i="0" u="none" strike="noStrike">
                <a:effectLst/>
                <a:latin typeface="Rawline" panose="00000500000000000000" pitchFamily="2" charset="0"/>
              </a:rPr>
              <a:t>Have a workshop with key stakeholders and other expert views </a:t>
            </a:r>
            <a:r>
              <a:rPr lang="en-GB" sz="1400">
                <a:latin typeface="Rawline" panose="00000500000000000000" pitchFamily="2" charset="0"/>
              </a:rPr>
              <a:t>that work on creating claims together. </a:t>
            </a:r>
          </a:p>
          <a:p>
            <a:pPr algn="ctr"/>
            <a:endParaRPr lang="en-GB" sz="1400" i="0" u="none" strike="noStrike">
              <a:effectLst/>
              <a:latin typeface="Rawline" panose="00000500000000000000" pitchFamily="2" charset="0"/>
            </a:endParaRPr>
          </a:p>
          <a:p>
            <a:pPr algn="ctr"/>
            <a:r>
              <a:rPr lang="en-GB" sz="1400" i="0" u="none" strike="noStrike">
                <a:effectLst/>
                <a:latin typeface="Rawline" panose="00000500000000000000" pitchFamily="2" charset="0"/>
              </a:rPr>
              <a:t>Participants will immerse themselves in the topic of sustainability claims, and ideate and refine claims. </a:t>
            </a:r>
            <a:r>
              <a:rPr lang="en-GB" sz="1400">
                <a:latin typeface="Rawline" panose="00000500000000000000" pitchFamily="2" charset="0"/>
              </a:rPr>
              <a:t>The output of the workshop is a list of claims that can go to a copywriter (and legal if needed) for a final refinement. </a:t>
            </a:r>
            <a:endParaRPr lang="en-GB" sz="1400" i="0" u="none" strike="noStrike">
              <a:effectLst/>
              <a:latin typeface="Rawline" panose="00000500000000000000" pitchFamily="2" charset="0"/>
            </a:endParaRPr>
          </a:p>
        </p:txBody>
      </p:sp>
      <p:sp>
        <p:nvSpPr>
          <p:cNvPr id="112" name="Google Shape;585;p56">
            <a:extLst>
              <a:ext uri="{FF2B5EF4-FFF2-40B4-BE49-F238E27FC236}">
                <a16:creationId xmlns:a16="http://schemas.microsoft.com/office/drawing/2014/main" id="{C8079A7A-F0C3-4A51-8FD6-A93F419B601D}"/>
              </a:ext>
            </a:extLst>
          </p:cNvPr>
          <p:cNvSpPr/>
          <p:nvPr/>
        </p:nvSpPr>
        <p:spPr>
          <a:xfrm>
            <a:off x="1738030" y="3928102"/>
            <a:ext cx="2619939" cy="376996"/>
          </a:xfrm>
          <a:prstGeom prst="rect">
            <a:avLst/>
          </a:prstGeom>
          <a:noFill/>
          <a:ln>
            <a:noFill/>
          </a:ln>
        </p:spPr>
        <p:txBody>
          <a:bodyPr spcFirstLastPara="1" wrap="none" lIns="68575" tIns="34275" rIns="68575" bIns="34275" anchor="ctr"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2000" b="1">
                <a:solidFill>
                  <a:schemeClr val="bg2"/>
                </a:solidFill>
                <a:latin typeface="+mj-lt"/>
                <a:ea typeface="Roboto"/>
                <a:cs typeface="Roboto"/>
                <a:sym typeface="Roboto"/>
              </a:rPr>
              <a:t>Phase </a:t>
            </a:r>
            <a:r>
              <a:rPr lang="en-IN" sz="2000" b="1" i="0" u="none" strike="noStrike" cap="none">
                <a:solidFill>
                  <a:schemeClr val="bg2"/>
                </a:solidFill>
                <a:latin typeface="+mj-lt"/>
                <a:ea typeface="Roboto"/>
                <a:cs typeface="Roboto"/>
                <a:sym typeface="Roboto"/>
              </a:rPr>
              <a:t>1b: </a:t>
            </a:r>
            <a:r>
              <a:rPr lang="en-IN" sz="2000" b="1">
                <a:solidFill>
                  <a:schemeClr val="bg2"/>
                </a:solidFill>
                <a:latin typeface="+mj-lt"/>
                <a:ea typeface="Roboto"/>
                <a:cs typeface="Roboto"/>
                <a:sym typeface="Roboto"/>
              </a:rPr>
              <a:t>Workshop</a:t>
            </a:r>
            <a:endParaRPr lang="en-IN" sz="2000" b="1" i="0" u="none" strike="noStrike" cap="none">
              <a:solidFill>
                <a:schemeClr val="bg2"/>
              </a:solidFill>
              <a:latin typeface="+mj-lt"/>
              <a:ea typeface="Roboto"/>
              <a:cs typeface="Roboto"/>
              <a:sym typeface="Roboto"/>
            </a:endParaRPr>
          </a:p>
        </p:txBody>
      </p:sp>
      <p:sp>
        <p:nvSpPr>
          <p:cNvPr id="88" name="TextBox 87">
            <a:extLst>
              <a:ext uri="{FF2B5EF4-FFF2-40B4-BE49-F238E27FC236}">
                <a16:creationId xmlns:a16="http://schemas.microsoft.com/office/drawing/2014/main" id="{57D87B14-E0FE-44C7-8D74-6F716D41E664}"/>
              </a:ext>
            </a:extLst>
          </p:cNvPr>
          <p:cNvSpPr txBox="1">
            <a:spLocks/>
          </p:cNvSpPr>
          <p:nvPr/>
        </p:nvSpPr>
        <p:spPr>
          <a:xfrm>
            <a:off x="6560372" y="3088904"/>
            <a:ext cx="5206248" cy="3281026"/>
          </a:xfrm>
          <a:prstGeom prst="rect">
            <a:avLst/>
          </a:prstGeom>
          <a:noFill/>
        </p:spPr>
        <p:txBody>
          <a:bodyPr wrap="square" lIns="0" rIns="0" rtlCol="0" anchor="t">
            <a:spAutoFit/>
          </a:bodyPr>
          <a:lstStyle/>
          <a:p>
            <a:pPr algn="ctr"/>
            <a:r>
              <a:rPr lang="en-US" sz="1400" noProof="1">
                <a:latin typeface="Rawline" panose="00000500000000000000" pitchFamily="2" charset="0"/>
              </a:rPr>
              <a:t>Inputs from Phase 1 will be evaluated in order to shed light on the most relevant and impactful claims for consumers.</a:t>
            </a:r>
          </a:p>
          <a:p>
            <a:pPr algn="ctr"/>
            <a:endParaRPr lang="en-US" sz="1400" noProof="1">
              <a:latin typeface="Rawline" panose="00000500000000000000" pitchFamily="2" charset="0"/>
            </a:endParaRPr>
          </a:p>
          <a:p>
            <a:pPr algn="ctr"/>
            <a:r>
              <a:rPr lang="en-US" sz="1400" noProof="1">
                <a:latin typeface="Rawline" panose="00000500000000000000" pitchFamily="2" charset="0"/>
              </a:rPr>
              <a:t>Here, we can understand:</a:t>
            </a:r>
          </a:p>
          <a:p>
            <a:pPr>
              <a:buFont typeface="Arial" panose="020B0604020202020204" pitchFamily="34" charset="0"/>
              <a:buChar char="•"/>
            </a:pPr>
            <a:r>
              <a:rPr lang="en-US" sz="1400" noProof="1">
                <a:latin typeface="Rawline" panose="00000500000000000000" pitchFamily="2" charset="0"/>
              </a:rPr>
              <a:t>Which claims are most motivating to buy Alpro</a:t>
            </a:r>
          </a:p>
          <a:p>
            <a:pPr marL="285750" indent="-285750">
              <a:buFont typeface="Arial" panose="020B0604020202020204" pitchFamily="34" charset="0"/>
              <a:buChar char="•"/>
            </a:pPr>
            <a:r>
              <a:rPr lang="en-US" sz="1400" noProof="1">
                <a:latin typeface="Rawline" panose="00000500000000000000" pitchFamily="2" charset="0"/>
              </a:rPr>
              <a:t>Why certain claims are more/less motivating</a:t>
            </a:r>
          </a:p>
          <a:p>
            <a:pPr marL="285750" indent="-285750">
              <a:buFont typeface="Arial" panose="020B0604020202020204" pitchFamily="34" charset="0"/>
              <a:buChar char="•"/>
            </a:pPr>
            <a:r>
              <a:rPr lang="en-US" sz="1400" noProof="1">
                <a:latin typeface="Rawline" panose="00000500000000000000" pitchFamily="2" charset="0"/>
              </a:rPr>
              <a:t>How the claims perform on specific KPIs (e.g,. purchase intent, relevance, uniqueness, brand fit)</a:t>
            </a:r>
          </a:p>
          <a:p>
            <a:pPr marL="285750" indent="-285750">
              <a:buFont typeface="Arial" panose="020B0604020202020204" pitchFamily="34" charset="0"/>
              <a:buChar char="•"/>
            </a:pPr>
            <a:r>
              <a:rPr lang="en-US" sz="1400" noProof="1">
                <a:latin typeface="Rawline" panose="00000500000000000000" pitchFamily="2" charset="0"/>
              </a:rPr>
              <a:t>Which claims ladder up to cue health / taste benefits</a:t>
            </a:r>
          </a:p>
          <a:p>
            <a:pPr marL="285750" indent="-285750">
              <a:buFont typeface="Arial" panose="020B0604020202020204" pitchFamily="34" charset="0"/>
              <a:buChar char="•"/>
            </a:pPr>
            <a:r>
              <a:rPr lang="en-US" sz="1400" noProof="1">
                <a:latin typeface="Rawline" panose="00000500000000000000" pitchFamily="2" charset="0"/>
              </a:rPr>
              <a:t>What is the impact of cueing health / taste benefits</a:t>
            </a:r>
          </a:p>
        </p:txBody>
      </p:sp>
      <p:sp>
        <p:nvSpPr>
          <p:cNvPr id="113" name="Google Shape;591;p56">
            <a:extLst>
              <a:ext uri="{FF2B5EF4-FFF2-40B4-BE49-F238E27FC236}">
                <a16:creationId xmlns:a16="http://schemas.microsoft.com/office/drawing/2014/main" id="{E9647C95-E02A-4BF7-97EE-76A641F68736}"/>
              </a:ext>
            </a:extLst>
          </p:cNvPr>
          <p:cNvSpPr/>
          <p:nvPr/>
        </p:nvSpPr>
        <p:spPr>
          <a:xfrm>
            <a:off x="7309378" y="1607005"/>
            <a:ext cx="3679523" cy="376996"/>
          </a:xfrm>
          <a:prstGeom prst="rect">
            <a:avLst/>
          </a:prstGeom>
          <a:noFill/>
          <a:ln>
            <a:noFill/>
          </a:ln>
        </p:spPr>
        <p:txBody>
          <a:bodyPr spcFirstLastPara="1" wrap="none" lIns="68575" tIns="34275" rIns="68575" bIns="34275" anchor="ctr"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2000" b="1">
                <a:solidFill>
                  <a:schemeClr val="bg2"/>
                </a:solidFill>
                <a:latin typeface="+mj-lt"/>
                <a:ea typeface="Roboto"/>
                <a:cs typeface="Roboto"/>
                <a:sym typeface="Roboto"/>
              </a:rPr>
              <a:t>Phase </a:t>
            </a:r>
            <a:r>
              <a:rPr lang="en-IN" sz="2000" b="1" i="0" u="none" strike="noStrike" cap="none">
                <a:solidFill>
                  <a:schemeClr val="bg2"/>
                </a:solidFill>
                <a:latin typeface="+mj-lt"/>
                <a:ea typeface="Roboto"/>
                <a:cs typeface="Roboto"/>
                <a:sym typeface="Roboto"/>
              </a:rPr>
              <a:t>2: Consumer feedback</a:t>
            </a:r>
          </a:p>
        </p:txBody>
      </p:sp>
      <p:pic>
        <p:nvPicPr>
          <p:cNvPr id="1026" name="Picture 2">
            <a:extLst>
              <a:ext uri="{FF2B5EF4-FFF2-40B4-BE49-F238E27FC236}">
                <a16:creationId xmlns:a16="http://schemas.microsoft.com/office/drawing/2014/main" id="{D27CC5EF-C555-E84F-4CE0-0A7E0B7CA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195" y="2347200"/>
            <a:ext cx="2049107" cy="37684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1">
            <a:extLst>
              <a:ext uri="{FF2B5EF4-FFF2-40B4-BE49-F238E27FC236}">
                <a16:creationId xmlns:a16="http://schemas.microsoft.com/office/drawing/2014/main" id="{7C0D8467-517C-CED5-188E-A9F33DDE9F7D}"/>
              </a:ext>
            </a:extLst>
          </p:cNvPr>
          <p:cNvPicPr>
            <a:picLocks noChangeAspect="1"/>
          </p:cNvPicPr>
          <p:nvPr/>
        </p:nvPicPr>
        <p:blipFill rotWithShape="1">
          <a:blip r:embed="rId4"/>
          <a:srcRect b="13301"/>
          <a:stretch/>
        </p:blipFill>
        <p:spPr>
          <a:xfrm>
            <a:off x="179661" y="5040916"/>
            <a:ext cx="801784" cy="818403"/>
          </a:xfrm>
          <a:prstGeom prst="rect">
            <a:avLst/>
          </a:prstGeom>
        </p:spPr>
      </p:pic>
      <p:sp>
        <p:nvSpPr>
          <p:cNvPr id="3" name="Google Shape;585;p56">
            <a:extLst>
              <a:ext uri="{FF2B5EF4-FFF2-40B4-BE49-F238E27FC236}">
                <a16:creationId xmlns:a16="http://schemas.microsoft.com/office/drawing/2014/main" id="{A55D8138-6E56-A856-B6A8-F66622429A92}"/>
              </a:ext>
            </a:extLst>
          </p:cNvPr>
          <p:cNvSpPr/>
          <p:nvPr/>
        </p:nvSpPr>
        <p:spPr>
          <a:xfrm>
            <a:off x="1731791" y="1607005"/>
            <a:ext cx="2539789" cy="376996"/>
          </a:xfrm>
          <a:prstGeom prst="rect">
            <a:avLst/>
          </a:prstGeom>
          <a:noFill/>
          <a:ln>
            <a:noFill/>
          </a:ln>
        </p:spPr>
        <p:txBody>
          <a:bodyPr spcFirstLastPara="1" wrap="none" lIns="68575" tIns="34275" rIns="68575" bIns="34275" anchor="ctr" anchorCtr="0">
            <a:spAutoFit/>
          </a:bodyPr>
          <a:lstStyle/>
          <a:p>
            <a:pPr marL="0" marR="0" lvl="0" indent="0" algn="ctr" rtl="0">
              <a:lnSpc>
                <a:spcPct val="100000"/>
              </a:lnSpc>
              <a:spcBef>
                <a:spcPts val="0"/>
              </a:spcBef>
              <a:spcAft>
                <a:spcPts val="0"/>
              </a:spcAft>
              <a:buClr>
                <a:srgbClr val="000000"/>
              </a:buClr>
              <a:buSzPts val="1200"/>
              <a:buFont typeface="Arial"/>
              <a:buNone/>
            </a:pPr>
            <a:r>
              <a:rPr lang="en-IN" sz="2000" b="1">
                <a:solidFill>
                  <a:schemeClr val="bg2"/>
                </a:solidFill>
                <a:latin typeface="+mj-lt"/>
                <a:ea typeface="Roboto"/>
                <a:cs typeface="Roboto"/>
                <a:sym typeface="Roboto"/>
              </a:rPr>
              <a:t>Phase 1a</a:t>
            </a:r>
            <a:r>
              <a:rPr lang="en-IN" sz="2000" b="1" i="0" u="none" strike="noStrike" cap="none">
                <a:solidFill>
                  <a:schemeClr val="bg2"/>
                </a:solidFill>
                <a:latin typeface="+mj-lt"/>
                <a:ea typeface="Roboto"/>
                <a:cs typeface="Roboto"/>
                <a:sym typeface="Roboto"/>
              </a:rPr>
              <a:t>: </a:t>
            </a:r>
            <a:r>
              <a:rPr lang="en-IN" sz="2000" b="1" i="0" u="none" strike="noStrike" cap="none" err="1">
                <a:solidFill>
                  <a:schemeClr val="bg2"/>
                </a:solidFill>
                <a:latin typeface="+mj-lt"/>
                <a:ea typeface="Roboto"/>
                <a:cs typeface="Roboto"/>
                <a:sym typeface="Roboto"/>
              </a:rPr>
              <a:t>QualBites</a:t>
            </a:r>
            <a:endParaRPr lang="en-IN" sz="2000" b="1" i="0" u="none" strike="noStrike" cap="none">
              <a:solidFill>
                <a:schemeClr val="bg2"/>
              </a:solidFill>
              <a:latin typeface="+mj-lt"/>
              <a:ea typeface="Roboto"/>
              <a:cs typeface="Roboto"/>
              <a:sym typeface="Roboto"/>
            </a:endParaRPr>
          </a:p>
        </p:txBody>
      </p:sp>
      <p:pic>
        <p:nvPicPr>
          <p:cNvPr id="4" name="Picture 3" descr="Logo&#10;&#10;Description automatically generated">
            <a:extLst>
              <a:ext uri="{FF2B5EF4-FFF2-40B4-BE49-F238E27FC236}">
                <a16:creationId xmlns:a16="http://schemas.microsoft.com/office/drawing/2014/main" id="{AF3FCC6D-25E0-6A80-E890-04B338D0E1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242" y="2541663"/>
            <a:ext cx="632623" cy="440501"/>
          </a:xfrm>
          <a:prstGeom prst="rect">
            <a:avLst/>
          </a:prstGeom>
        </p:spPr>
      </p:pic>
      <p:sp>
        <p:nvSpPr>
          <p:cNvPr id="9" name="TextBox 8">
            <a:extLst>
              <a:ext uri="{FF2B5EF4-FFF2-40B4-BE49-F238E27FC236}">
                <a16:creationId xmlns:a16="http://schemas.microsoft.com/office/drawing/2014/main" id="{E5996B5F-E251-3955-B083-5466AFB3844F}"/>
              </a:ext>
            </a:extLst>
          </p:cNvPr>
          <p:cNvSpPr txBox="1"/>
          <p:nvPr/>
        </p:nvSpPr>
        <p:spPr>
          <a:xfrm>
            <a:off x="1217189" y="2067150"/>
            <a:ext cx="4629905" cy="1665199"/>
          </a:xfrm>
          <a:prstGeom prst="rect">
            <a:avLst/>
          </a:prstGeom>
          <a:noFill/>
        </p:spPr>
        <p:txBody>
          <a:bodyPr wrap="square">
            <a:spAutoFit/>
          </a:bodyPr>
          <a:lstStyle/>
          <a:p>
            <a:pPr algn="ctr"/>
            <a:r>
              <a:rPr lang="en-GB" sz="1400" i="0" u="none" strike="noStrike">
                <a:effectLst/>
                <a:latin typeface="Rawline" panose="00000500000000000000" pitchFamily="2" charset="0"/>
              </a:rPr>
              <a:t>A Qual-inspired methodology at quantitative pace and scale. This pre-phase will help us explore consumers’ understanding of the link between sustainability and taste/health. This can serve as inspiration for the claims ideation in the workshop.</a:t>
            </a:r>
          </a:p>
        </p:txBody>
      </p:sp>
    </p:spTree>
    <p:extLst>
      <p:ext uri="{BB962C8B-B14F-4D97-AF65-F5344CB8AC3E}">
        <p14:creationId xmlns:p14="http://schemas.microsoft.com/office/powerpoint/2010/main" val="395877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694ECD8-7F0E-4438-8524-59131EF51DC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 b="7"/>
          <a:stretch>
            <a:fillRect/>
          </a:stretch>
        </p:blipFill>
        <p:spPr/>
      </p:pic>
      <p:sp>
        <p:nvSpPr>
          <p:cNvPr id="11" name="doOverlay">
            <a:extLst>
              <a:ext uri="{FF2B5EF4-FFF2-40B4-BE49-F238E27FC236}">
                <a16:creationId xmlns:a16="http://schemas.microsoft.com/office/drawing/2014/main" id="{5F50AAB9-526D-417D-A483-3DB895E3F74F}"/>
              </a:ext>
            </a:extLst>
          </p:cNvPr>
          <p:cNvSpPr/>
          <p:nvPr/>
        </p:nvSpPr>
        <p:spPr>
          <a:xfrm>
            <a:off x="-1588" y="0"/>
            <a:ext cx="12192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4" name="Title 3">
            <a:extLst>
              <a:ext uri="{FF2B5EF4-FFF2-40B4-BE49-F238E27FC236}">
                <a16:creationId xmlns:a16="http://schemas.microsoft.com/office/drawing/2014/main" id="{825F0A6F-9FCE-4813-A5D2-652158B907C3}"/>
              </a:ext>
            </a:extLst>
          </p:cNvPr>
          <p:cNvSpPr>
            <a:spLocks noGrp="1"/>
          </p:cNvSpPr>
          <p:nvPr>
            <p:ph type="ctrTitle"/>
          </p:nvPr>
        </p:nvSpPr>
        <p:spPr/>
        <p:txBody>
          <a:bodyPr/>
          <a:lstStyle/>
          <a:p>
            <a:r>
              <a:rPr lang="en-US"/>
              <a:t>Phase 1: </a:t>
            </a:r>
            <a:r>
              <a:rPr lang="en-US">
                <a:solidFill>
                  <a:schemeClr val="accent2"/>
                </a:solidFill>
              </a:rPr>
              <a:t>Optional</a:t>
            </a:r>
            <a:br>
              <a:rPr lang="en-US"/>
            </a:br>
            <a:r>
              <a:rPr lang="en-US"/>
              <a:t>Qual Bites</a:t>
            </a:r>
          </a:p>
        </p:txBody>
      </p:sp>
      <p:pic>
        <p:nvPicPr>
          <p:cNvPr id="12" name="doLogoWhite">
            <a:extLst>
              <a:ext uri="{FF2B5EF4-FFF2-40B4-BE49-F238E27FC236}">
                <a16:creationId xmlns:a16="http://schemas.microsoft.com/office/drawing/2014/main" id="{5EB8363A-7E68-44C5-8ECD-AF3C7E3E07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Tree>
    <p:extLst>
      <p:ext uri="{BB962C8B-B14F-4D97-AF65-F5344CB8AC3E}">
        <p14:creationId xmlns:p14="http://schemas.microsoft.com/office/powerpoint/2010/main" val="4241220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7F013B1-49DE-49CF-B51C-B7AF5A5091C4}"/>
              </a:ext>
            </a:extLst>
          </p:cNvPr>
          <p:cNvSpPr>
            <a:spLocks noGrp="1"/>
          </p:cNvSpPr>
          <p:nvPr>
            <p:ph type="body" sz="quarter" idx="27"/>
          </p:nvPr>
        </p:nvSpPr>
        <p:spPr>
          <a:xfrm>
            <a:off x="503235" y="1377934"/>
            <a:ext cx="3125788" cy="4948814"/>
          </a:xfrm>
        </p:spPr>
        <p:txBody>
          <a:bodyPr/>
          <a:lstStyle/>
          <a:p>
            <a:r>
              <a:rPr lang="en-GB" b="1" i="0" u="none" strike="noStrike">
                <a:solidFill>
                  <a:schemeClr val="bg2"/>
                </a:solidFill>
                <a:effectLst/>
                <a:latin typeface="Rawline" panose="00000500000000000000" pitchFamily="2" charset="0"/>
              </a:rPr>
              <a:t>Qual-inspired methodology, at quantitative pace and scale  </a:t>
            </a:r>
          </a:p>
        </p:txBody>
      </p:sp>
      <p:sp>
        <p:nvSpPr>
          <p:cNvPr id="10" name="TextBox 9">
            <a:extLst>
              <a:ext uri="{FF2B5EF4-FFF2-40B4-BE49-F238E27FC236}">
                <a16:creationId xmlns:a16="http://schemas.microsoft.com/office/drawing/2014/main" id="{79BBF029-6E9B-62D3-DC45-DF86AC78A98F}"/>
              </a:ext>
            </a:extLst>
          </p:cNvPr>
          <p:cNvSpPr txBox="1"/>
          <p:nvPr/>
        </p:nvSpPr>
        <p:spPr>
          <a:xfrm>
            <a:off x="503236" y="2297986"/>
            <a:ext cx="3235644" cy="3929794"/>
          </a:xfrm>
          <a:prstGeom prst="rect">
            <a:avLst/>
          </a:prstGeom>
          <a:noFill/>
        </p:spPr>
        <p:txBody>
          <a:bodyPr wrap="square">
            <a:spAutoFit/>
          </a:bodyPr>
          <a:lstStyle/>
          <a:p>
            <a:pPr marL="287338" indent="-287338" algn="l" rtl="0" fontAlgn="base">
              <a:buFont typeface="Wingdings" panose="05000000000000000000" pitchFamily="2" charset="2"/>
              <a:buChar char="ü"/>
            </a:pPr>
            <a:r>
              <a:rPr lang="en-US" sz="1400" b="1" i="0">
                <a:solidFill>
                  <a:srgbClr val="1C6D7D"/>
                </a:solidFill>
                <a:effectLst/>
                <a:latin typeface="Rawline" panose="00000500000000000000" pitchFamily="2" charset="0"/>
              </a:rPr>
              <a:t>More illuminating open ends </a:t>
            </a:r>
            <a:r>
              <a:rPr lang="en-US" sz="1400">
                <a:solidFill>
                  <a:srgbClr val="263133"/>
                </a:solidFill>
                <a:latin typeface="Rawline" panose="00000500000000000000" pitchFamily="2" charset="0"/>
              </a:rPr>
              <a:t>versus regular surveys</a:t>
            </a:r>
            <a:endParaRPr lang="en-US" sz="1400" b="0" i="0">
              <a:solidFill>
                <a:srgbClr val="263133"/>
              </a:solidFill>
              <a:effectLst/>
              <a:latin typeface="Arial" panose="020B0604020202020204" pitchFamily="34" charset="0"/>
            </a:endParaRPr>
          </a:p>
          <a:p>
            <a:pPr marL="287338" indent="-287338" algn="l" rtl="0" fontAlgn="base">
              <a:buFont typeface="Wingdings" panose="05000000000000000000" pitchFamily="2" charset="2"/>
              <a:buChar char="ü"/>
            </a:pPr>
            <a:r>
              <a:rPr lang="en-US" sz="1400" b="0" i="0">
                <a:solidFill>
                  <a:srgbClr val="263133"/>
                </a:solidFill>
                <a:effectLst/>
                <a:latin typeface="Rawline" panose="00000500000000000000" pitchFamily="2" charset="0"/>
              </a:rPr>
              <a:t>A way to </a:t>
            </a:r>
            <a:r>
              <a:rPr lang="en-US" sz="1400" b="1" i="0">
                <a:solidFill>
                  <a:srgbClr val="1C6D7D"/>
                </a:solidFill>
                <a:effectLst/>
                <a:latin typeface="Rawline" panose="00000500000000000000" pitchFamily="2" charset="0"/>
              </a:rPr>
              <a:t>scratch the surface more into the ‘why</a:t>
            </a:r>
            <a:r>
              <a:rPr lang="en-US" sz="1400" b="0" i="0">
                <a:solidFill>
                  <a:srgbClr val="263133"/>
                </a:solidFill>
                <a:effectLst/>
                <a:latin typeface="Rawline" panose="00000500000000000000" pitchFamily="2" charset="0"/>
              </a:rPr>
              <a:t>​’</a:t>
            </a:r>
            <a:endParaRPr lang="en-US" sz="1400" b="0" i="0">
              <a:solidFill>
                <a:srgbClr val="263133"/>
              </a:solidFill>
              <a:effectLst/>
              <a:latin typeface="Arial" panose="020B0604020202020204" pitchFamily="34" charset="0"/>
            </a:endParaRPr>
          </a:p>
          <a:p>
            <a:pPr marL="287338" indent="-287338" algn="l" rtl="0" fontAlgn="base">
              <a:buFont typeface="Wingdings" panose="05000000000000000000" pitchFamily="2" charset="2"/>
              <a:buChar char="ü"/>
            </a:pPr>
            <a:r>
              <a:rPr lang="en-US" sz="1400" b="0" i="0">
                <a:solidFill>
                  <a:srgbClr val="263133"/>
                </a:solidFill>
                <a:effectLst/>
                <a:latin typeface="Rawline" panose="00000500000000000000" pitchFamily="2" charset="0"/>
              </a:rPr>
              <a:t>A way to get more </a:t>
            </a:r>
            <a:r>
              <a:rPr lang="en-US" sz="1400" b="1" i="0">
                <a:solidFill>
                  <a:srgbClr val="1C6D7D"/>
                </a:solidFill>
                <a:effectLst/>
                <a:latin typeface="Rawline" panose="00000500000000000000" pitchFamily="2" charset="0"/>
              </a:rPr>
              <a:t>consumer language</a:t>
            </a:r>
            <a:r>
              <a:rPr lang="en-US" sz="1400" b="0" i="0">
                <a:solidFill>
                  <a:srgbClr val="1C6D7D"/>
                </a:solidFill>
                <a:effectLst/>
                <a:latin typeface="Rawline" panose="00000500000000000000" pitchFamily="2" charset="0"/>
              </a:rPr>
              <a:t> </a:t>
            </a:r>
            <a:r>
              <a:rPr lang="en-US" sz="1400" b="0" i="0">
                <a:solidFill>
                  <a:srgbClr val="263133"/>
                </a:solidFill>
                <a:effectLst/>
                <a:latin typeface="Rawline" panose="00000500000000000000" pitchFamily="2" charset="0"/>
              </a:rPr>
              <a:t>around a topic area​</a:t>
            </a:r>
            <a:endParaRPr lang="en-US" sz="1400" b="0" i="0">
              <a:solidFill>
                <a:srgbClr val="263133"/>
              </a:solidFill>
              <a:effectLst/>
              <a:latin typeface="Arial" panose="020B0604020202020204" pitchFamily="34" charset="0"/>
            </a:endParaRPr>
          </a:p>
          <a:p>
            <a:pPr marL="287338" indent="-287338" algn="l" rtl="0" fontAlgn="base">
              <a:buFont typeface="Wingdings" panose="05000000000000000000" pitchFamily="2" charset="2"/>
              <a:buChar char="ü"/>
            </a:pPr>
            <a:r>
              <a:rPr lang="en-US" sz="1400" b="0" i="0">
                <a:solidFill>
                  <a:srgbClr val="263133"/>
                </a:solidFill>
                <a:effectLst/>
                <a:latin typeface="Rawline" panose="00000500000000000000" pitchFamily="2" charset="0"/>
              </a:rPr>
              <a:t>Can send out to a </a:t>
            </a:r>
            <a:r>
              <a:rPr lang="en-US" sz="1400" b="1" i="0">
                <a:solidFill>
                  <a:srgbClr val="1C6D7D"/>
                </a:solidFill>
                <a:effectLst/>
                <a:latin typeface="Rawline" panose="00000500000000000000" pitchFamily="2" charset="0"/>
              </a:rPr>
              <a:t>larger sample </a:t>
            </a:r>
            <a:r>
              <a:rPr lang="en-US" sz="1400" b="0" i="0">
                <a:solidFill>
                  <a:srgbClr val="263133"/>
                </a:solidFill>
                <a:effectLst/>
                <a:latin typeface="Rawline" panose="00000500000000000000" pitchFamily="2" charset="0"/>
              </a:rPr>
              <a:t>​</a:t>
            </a:r>
            <a:endParaRPr lang="en-US" sz="1400" b="0" i="0">
              <a:solidFill>
                <a:srgbClr val="263133"/>
              </a:solidFill>
              <a:effectLst/>
              <a:latin typeface="Arial" panose="020B0604020202020204" pitchFamily="34" charset="0"/>
            </a:endParaRPr>
          </a:p>
          <a:p>
            <a:pPr marL="287338" indent="-287338" algn="l" rtl="0" fontAlgn="base">
              <a:buFont typeface="Wingdings" panose="05000000000000000000" pitchFamily="2" charset="2"/>
              <a:buChar char="ü"/>
            </a:pPr>
            <a:r>
              <a:rPr lang="en-US" sz="1400" b="1" i="0">
                <a:solidFill>
                  <a:srgbClr val="1C6D7D"/>
                </a:solidFill>
                <a:effectLst/>
                <a:latin typeface="Rawline" panose="00000500000000000000" pitchFamily="2" charset="0"/>
              </a:rPr>
              <a:t>Short &amp; engaging</a:t>
            </a:r>
            <a:r>
              <a:rPr lang="en-US" sz="1400" b="0" i="0">
                <a:solidFill>
                  <a:srgbClr val="263133"/>
                </a:solidFill>
                <a:effectLst/>
                <a:latin typeface="Rawline" panose="00000500000000000000" pitchFamily="2" charset="0"/>
              </a:rPr>
              <a:t>, easy to understand ​</a:t>
            </a:r>
            <a:endParaRPr lang="en-US" sz="1400" b="0" i="0">
              <a:solidFill>
                <a:srgbClr val="263133"/>
              </a:solidFill>
              <a:effectLst/>
              <a:latin typeface="Arial" panose="020B0604020202020204" pitchFamily="34" charset="0"/>
            </a:endParaRPr>
          </a:p>
          <a:p>
            <a:pPr marL="287338" indent="-287338" algn="l" rtl="0" fontAlgn="base">
              <a:buFont typeface="Wingdings" panose="05000000000000000000" pitchFamily="2" charset="2"/>
              <a:buChar char="ü"/>
            </a:pPr>
            <a:r>
              <a:rPr lang="en-US" sz="1400" b="0" i="0">
                <a:solidFill>
                  <a:srgbClr val="263133"/>
                </a:solidFill>
                <a:effectLst/>
                <a:latin typeface="Rawline" panose="00000500000000000000" pitchFamily="2" charset="0"/>
              </a:rPr>
              <a:t>Written using </a:t>
            </a:r>
            <a:r>
              <a:rPr lang="en-US" sz="1400" b="1" i="0">
                <a:solidFill>
                  <a:srgbClr val="1C6D7D"/>
                </a:solidFill>
                <a:effectLst/>
                <a:latin typeface="Rawline" panose="00000500000000000000" pitchFamily="2" charset="0"/>
              </a:rPr>
              <a:t>qualitative / projective questioning techniques </a:t>
            </a:r>
            <a:r>
              <a:rPr lang="en-US" sz="1400" b="0" i="0">
                <a:solidFill>
                  <a:srgbClr val="263133"/>
                </a:solidFill>
                <a:effectLst/>
                <a:latin typeface="Rawline" panose="00000500000000000000" pitchFamily="2" charset="0"/>
              </a:rPr>
              <a:t>​</a:t>
            </a:r>
            <a:endParaRPr lang="en-US" sz="1400" b="0" i="0">
              <a:solidFill>
                <a:srgbClr val="263133"/>
              </a:solidFill>
              <a:effectLst/>
              <a:latin typeface="Arial" panose="020B0604020202020204" pitchFamily="34" charset="0"/>
            </a:endParaRPr>
          </a:p>
        </p:txBody>
      </p:sp>
      <p:sp>
        <p:nvSpPr>
          <p:cNvPr id="14" name="TextBox 13">
            <a:extLst>
              <a:ext uri="{FF2B5EF4-FFF2-40B4-BE49-F238E27FC236}">
                <a16:creationId xmlns:a16="http://schemas.microsoft.com/office/drawing/2014/main" id="{58E65016-8B9C-CCA9-159E-222493D96BBB}"/>
              </a:ext>
            </a:extLst>
          </p:cNvPr>
          <p:cNvSpPr txBox="1"/>
          <p:nvPr/>
        </p:nvSpPr>
        <p:spPr>
          <a:xfrm>
            <a:off x="4629405" y="4450811"/>
            <a:ext cx="2099652" cy="1018869"/>
          </a:xfrm>
          <a:prstGeom prst="rect">
            <a:avLst/>
          </a:prstGeom>
          <a:noFill/>
        </p:spPr>
        <p:txBody>
          <a:bodyPr wrap="square">
            <a:spAutoFit/>
          </a:bodyPr>
          <a:lstStyle/>
          <a:p>
            <a:pPr algn="ctr">
              <a:lnSpc>
                <a:spcPct val="150000"/>
              </a:lnSpc>
            </a:pPr>
            <a:r>
              <a:rPr lang="en-US" sz="1400">
                <a:solidFill>
                  <a:schemeClr val="bg2"/>
                </a:solidFill>
              </a:rPr>
              <a:t>Only 3 questions are asked, using the Funnel Approach</a:t>
            </a:r>
          </a:p>
        </p:txBody>
      </p:sp>
      <p:pic>
        <p:nvPicPr>
          <p:cNvPr id="30" name="Picture 29">
            <a:extLst>
              <a:ext uri="{FF2B5EF4-FFF2-40B4-BE49-F238E27FC236}">
                <a16:creationId xmlns:a16="http://schemas.microsoft.com/office/drawing/2014/main" id="{42AC800E-819F-D803-79E9-72BF036EA43A}"/>
              </a:ext>
            </a:extLst>
          </p:cNvPr>
          <p:cNvPicPr>
            <a:picLocks noChangeAspect="1"/>
          </p:cNvPicPr>
          <p:nvPr/>
        </p:nvPicPr>
        <p:blipFill>
          <a:blip r:embed="rId2"/>
          <a:stretch>
            <a:fillRect/>
          </a:stretch>
        </p:blipFill>
        <p:spPr>
          <a:xfrm>
            <a:off x="6590643" y="3909584"/>
            <a:ext cx="4863035" cy="2160023"/>
          </a:xfrm>
          <a:prstGeom prst="rect">
            <a:avLst/>
          </a:prstGeom>
        </p:spPr>
      </p:pic>
      <p:sp>
        <p:nvSpPr>
          <p:cNvPr id="34" name="TextBox 33">
            <a:extLst>
              <a:ext uri="{FF2B5EF4-FFF2-40B4-BE49-F238E27FC236}">
                <a16:creationId xmlns:a16="http://schemas.microsoft.com/office/drawing/2014/main" id="{87D8440D-3754-2EA0-1A14-BDF880853FC4}"/>
              </a:ext>
            </a:extLst>
          </p:cNvPr>
          <p:cNvSpPr txBox="1"/>
          <p:nvPr/>
        </p:nvSpPr>
        <p:spPr>
          <a:xfrm>
            <a:off x="8398774" y="2347129"/>
            <a:ext cx="3488639" cy="738664"/>
          </a:xfrm>
          <a:prstGeom prst="rect">
            <a:avLst/>
          </a:prstGeom>
        </p:spPr>
        <p:txBody>
          <a:bodyPr wrap="square" anchor="b">
            <a:spAutoFit/>
          </a:bodyPr>
          <a:lstStyle>
            <a:defPPr>
              <a:defRPr lang="en-US"/>
            </a:defPPr>
            <a:lvl1pPr algn="ctr">
              <a:lnSpc>
                <a:spcPct val="100000"/>
              </a:lnSpc>
              <a:defRPr b="1">
                <a:solidFill>
                  <a:schemeClr val="tx1">
                    <a:lumMod val="90000"/>
                    <a:lumOff val="10000"/>
                  </a:schemeClr>
                </a:solidFill>
              </a:defRPr>
            </a:lvl1pPr>
          </a:lstStyle>
          <a:p>
            <a:pPr algn="l"/>
            <a:r>
              <a:rPr lang="en-US" sz="1400" b="0">
                <a:solidFill>
                  <a:schemeClr val="accent2"/>
                </a:solidFill>
              </a:rPr>
              <a:t>Respondents are asked to write/tell a story, respond to a situation or explain associations </a:t>
            </a:r>
          </a:p>
        </p:txBody>
      </p:sp>
      <p:sp>
        <p:nvSpPr>
          <p:cNvPr id="35" name="TextBox 34">
            <a:extLst>
              <a:ext uri="{FF2B5EF4-FFF2-40B4-BE49-F238E27FC236}">
                <a16:creationId xmlns:a16="http://schemas.microsoft.com/office/drawing/2014/main" id="{1417B90E-7DF1-EBA1-005A-FF23BC1D2049}"/>
              </a:ext>
            </a:extLst>
          </p:cNvPr>
          <p:cNvSpPr txBox="1"/>
          <p:nvPr/>
        </p:nvSpPr>
        <p:spPr>
          <a:xfrm>
            <a:off x="4709984" y="2410235"/>
            <a:ext cx="1366058" cy="523220"/>
          </a:xfrm>
          <a:prstGeom prst="rect">
            <a:avLst/>
          </a:prstGeom>
        </p:spPr>
        <p:txBody>
          <a:bodyPr wrap="square" anchor="b">
            <a:spAutoFit/>
          </a:bodyPr>
          <a:lstStyle>
            <a:defPPr>
              <a:defRPr lang="en-US"/>
            </a:defPPr>
            <a:lvl1pPr algn="ctr">
              <a:lnSpc>
                <a:spcPct val="100000"/>
              </a:lnSpc>
              <a:defRPr b="1">
                <a:solidFill>
                  <a:schemeClr val="tx1">
                    <a:lumMod val="90000"/>
                    <a:lumOff val="10000"/>
                  </a:schemeClr>
                </a:solidFill>
              </a:defRPr>
            </a:lvl1pPr>
          </a:lstStyle>
          <a:p>
            <a:pPr algn="r"/>
            <a:r>
              <a:rPr lang="en-US" sz="1400" b="0">
                <a:solidFill>
                  <a:schemeClr val="accent3"/>
                </a:solidFill>
              </a:rPr>
              <a:t>Sent to a quant panel</a:t>
            </a:r>
          </a:p>
        </p:txBody>
      </p:sp>
      <p:sp>
        <p:nvSpPr>
          <p:cNvPr id="36" name="TextBox 35">
            <a:extLst>
              <a:ext uri="{FF2B5EF4-FFF2-40B4-BE49-F238E27FC236}">
                <a16:creationId xmlns:a16="http://schemas.microsoft.com/office/drawing/2014/main" id="{DAAA0B3B-97A6-E05D-53EA-6CE955A5BA9E}"/>
              </a:ext>
            </a:extLst>
          </p:cNvPr>
          <p:cNvSpPr txBox="1"/>
          <p:nvPr/>
        </p:nvSpPr>
        <p:spPr>
          <a:xfrm>
            <a:off x="7762938" y="1155972"/>
            <a:ext cx="3615689" cy="738664"/>
          </a:xfrm>
          <a:prstGeom prst="rect">
            <a:avLst/>
          </a:prstGeom>
        </p:spPr>
        <p:txBody>
          <a:bodyPr wrap="square" anchor="b">
            <a:spAutoFit/>
          </a:bodyPr>
          <a:lstStyle>
            <a:defPPr>
              <a:defRPr lang="en-US"/>
            </a:defPPr>
            <a:lvl1pPr algn="ctr">
              <a:defRPr b="1">
                <a:solidFill>
                  <a:schemeClr val="tx1">
                    <a:lumMod val="90000"/>
                    <a:lumOff val="10000"/>
                  </a:schemeClr>
                </a:solidFill>
              </a:defRPr>
            </a:lvl1pPr>
          </a:lstStyle>
          <a:p>
            <a:pPr>
              <a:lnSpc>
                <a:spcPct val="100000"/>
              </a:lnSpc>
            </a:pPr>
            <a:r>
              <a:rPr lang="en-US" sz="1400" b="0">
                <a:solidFill>
                  <a:schemeClr val="bg2"/>
                </a:solidFill>
              </a:rPr>
              <a:t>An open-ended question survey, containing </a:t>
            </a:r>
            <a:r>
              <a:rPr lang="en-US" sz="1400">
                <a:solidFill>
                  <a:schemeClr val="bg2"/>
                </a:solidFill>
              </a:rPr>
              <a:t>maximum 3 questions</a:t>
            </a:r>
            <a:r>
              <a:rPr lang="en-US" sz="1400" b="0">
                <a:solidFill>
                  <a:schemeClr val="bg2"/>
                </a:solidFill>
              </a:rPr>
              <a:t>.</a:t>
            </a:r>
          </a:p>
          <a:p>
            <a:pPr>
              <a:lnSpc>
                <a:spcPct val="100000"/>
              </a:lnSpc>
            </a:pPr>
            <a:r>
              <a:rPr lang="en-US" sz="1400" b="0">
                <a:solidFill>
                  <a:schemeClr val="bg2"/>
                </a:solidFill>
              </a:rPr>
              <a:t>(plus, a short screener if needed)</a:t>
            </a:r>
          </a:p>
        </p:txBody>
      </p:sp>
      <p:grpSp>
        <p:nvGrpSpPr>
          <p:cNvPr id="37" name="Group 36">
            <a:extLst>
              <a:ext uri="{FF2B5EF4-FFF2-40B4-BE49-F238E27FC236}">
                <a16:creationId xmlns:a16="http://schemas.microsoft.com/office/drawing/2014/main" id="{2C268DCC-B9EC-E578-A039-BB805B291FF6}"/>
              </a:ext>
            </a:extLst>
          </p:cNvPr>
          <p:cNvGrpSpPr/>
          <p:nvPr/>
        </p:nvGrpSpPr>
        <p:grpSpPr>
          <a:xfrm>
            <a:off x="6227374" y="1249805"/>
            <a:ext cx="2070904" cy="1978011"/>
            <a:chOff x="4226561" y="2629717"/>
            <a:chExt cx="3811675" cy="3693232"/>
          </a:xfrm>
        </p:grpSpPr>
        <p:sp>
          <p:nvSpPr>
            <p:cNvPr id="38" name="Freeform: Shape 37">
              <a:extLst>
                <a:ext uri="{FF2B5EF4-FFF2-40B4-BE49-F238E27FC236}">
                  <a16:creationId xmlns:a16="http://schemas.microsoft.com/office/drawing/2014/main" id="{B40DD7AA-A659-7EED-91F1-719C16CD2048}"/>
                </a:ext>
              </a:extLst>
            </p:cNvPr>
            <p:cNvSpPr/>
            <p:nvPr/>
          </p:nvSpPr>
          <p:spPr>
            <a:xfrm>
              <a:off x="4895188" y="2629717"/>
              <a:ext cx="2400344" cy="1334888"/>
            </a:xfrm>
            <a:custGeom>
              <a:avLst/>
              <a:gdLst>
                <a:gd name="connsiteX0" fmla="*/ 1257300 w 2514600"/>
                <a:gd name="connsiteY0" fmla="*/ 0 h 1398430"/>
                <a:gd name="connsiteX1" fmla="*/ 2514600 w 2514600"/>
                <a:gd name="connsiteY1" fmla="*/ 1257300 h 1398430"/>
                <a:gd name="connsiteX2" fmla="*/ 2511256 w 2514600"/>
                <a:gd name="connsiteY2" fmla="*/ 1323525 h 1398430"/>
                <a:gd name="connsiteX3" fmla="*/ 2503051 w 2514600"/>
                <a:gd name="connsiteY3" fmla="*/ 1319573 h 1398430"/>
                <a:gd name="connsiteX4" fmla="*/ 1957754 w 2514600"/>
                <a:gd name="connsiteY4" fmla="*/ 1209483 h 1398430"/>
                <a:gd name="connsiteX5" fmla="*/ 1289998 w 2514600"/>
                <a:gd name="connsiteY5" fmla="*/ 1378565 h 1398430"/>
                <a:gd name="connsiteX6" fmla="*/ 1257300 w 2514600"/>
                <a:gd name="connsiteY6" fmla="*/ 1398430 h 1398430"/>
                <a:gd name="connsiteX7" fmla="*/ 1224602 w 2514600"/>
                <a:gd name="connsiteY7" fmla="*/ 1378565 h 1398430"/>
                <a:gd name="connsiteX8" fmla="*/ 556846 w 2514600"/>
                <a:gd name="connsiteY8" fmla="*/ 1209483 h 1398430"/>
                <a:gd name="connsiteX9" fmla="*/ 11549 w 2514600"/>
                <a:gd name="connsiteY9" fmla="*/ 1319573 h 1398430"/>
                <a:gd name="connsiteX10" fmla="*/ 3344 w 2514600"/>
                <a:gd name="connsiteY10" fmla="*/ 1323525 h 1398430"/>
                <a:gd name="connsiteX11" fmla="*/ 0 w 2514600"/>
                <a:gd name="connsiteY11" fmla="*/ 1257300 h 1398430"/>
                <a:gd name="connsiteX12" fmla="*/ 1257300 w 2514600"/>
                <a:gd name="connsiteY12" fmla="*/ 0 h 139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4600" h="1398430">
                  <a:moveTo>
                    <a:pt x="1257300" y="0"/>
                  </a:moveTo>
                  <a:cubicBezTo>
                    <a:pt x="1951688" y="0"/>
                    <a:pt x="2514600" y="562912"/>
                    <a:pt x="2514600" y="1257300"/>
                  </a:cubicBezTo>
                  <a:lnTo>
                    <a:pt x="2511256" y="1323525"/>
                  </a:lnTo>
                  <a:lnTo>
                    <a:pt x="2503051" y="1319573"/>
                  </a:lnTo>
                  <a:cubicBezTo>
                    <a:pt x="2335448" y="1248683"/>
                    <a:pt x="2151179" y="1209483"/>
                    <a:pt x="1957754" y="1209483"/>
                  </a:cubicBezTo>
                  <a:cubicBezTo>
                    <a:pt x="1715973" y="1209483"/>
                    <a:pt x="1488498" y="1270734"/>
                    <a:pt x="1289998" y="1378565"/>
                  </a:cubicBezTo>
                  <a:lnTo>
                    <a:pt x="1257300" y="1398430"/>
                  </a:lnTo>
                  <a:lnTo>
                    <a:pt x="1224602" y="1378565"/>
                  </a:lnTo>
                  <a:cubicBezTo>
                    <a:pt x="1026103" y="1270734"/>
                    <a:pt x="798627" y="1209483"/>
                    <a:pt x="556846" y="1209483"/>
                  </a:cubicBezTo>
                  <a:cubicBezTo>
                    <a:pt x="363421" y="1209483"/>
                    <a:pt x="179152" y="1248683"/>
                    <a:pt x="11549" y="1319573"/>
                  </a:cubicBezTo>
                  <a:lnTo>
                    <a:pt x="3344" y="1323525"/>
                  </a:lnTo>
                  <a:lnTo>
                    <a:pt x="0" y="1257300"/>
                  </a:lnTo>
                  <a:cubicBezTo>
                    <a:pt x="0" y="562912"/>
                    <a:pt x="562912" y="0"/>
                    <a:pt x="1257300" y="0"/>
                  </a:cubicBezTo>
                  <a:close/>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0000"/>
                    <a:lumOff val="10000"/>
                  </a:schemeClr>
                </a:solidFill>
              </a:endParaRPr>
            </a:p>
          </p:txBody>
        </p:sp>
        <p:sp>
          <p:nvSpPr>
            <p:cNvPr id="39" name="Freeform: Shape 38">
              <a:extLst>
                <a:ext uri="{FF2B5EF4-FFF2-40B4-BE49-F238E27FC236}">
                  <a16:creationId xmlns:a16="http://schemas.microsoft.com/office/drawing/2014/main" id="{A5DE2EFE-74F3-8201-C307-B186FFC3808C}"/>
                </a:ext>
              </a:extLst>
            </p:cNvPr>
            <p:cNvSpPr/>
            <p:nvPr/>
          </p:nvSpPr>
          <p:spPr>
            <a:xfrm>
              <a:off x="6223671" y="3920047"/>
              <a:ext cx="1052920" cy="924213"/>
            </a:xfrm>
            <a:custGeom>
              <a:avLst/>
              <a:gdLst>
                <a:gd name="connsiteX0" fmla="*/ 566037 w 1103039"/>
                <a:gd name="connsiteY0" fmla="*/ 0 h 968206"/>
                <a:gd name="connsiteX1" fmla="*/ 1055957 w 1103039"/>
                <a:gd name="connsiteY1" fmla="*/ 98910 h 968206"/>
                <a:gd name="connsiteX2" fmla="*/ 1103039 w 1103039"/>
                <a:gd name="connsiteY2" fmla="*/ 121591 h 968206"/>
                <a:gd name="connsiteX3" fmla="*/ 1097339 w 1103039"/>
                <a:gd name="connsiteY3" fmla="*/ 158939 h 968206"/>
                <a:gd name="connsiteX4" fmla="*/ 568552 w 1103039"/>
                <a:gd name="connsiteY4" fmla="*/ 948122 h 968206"/>
                <a:gd name="connsiteX5" fmla="*/ 535493 w 1103039"/>
                <a:gd name="connsiteY5" fmla="*/ 968206 h 968206"/>
                <a:gd name="connsiteX6" fmla="*/ 503055 w 1103039"/>
                <a:gd name="connsiteY6" fmla="*/ 842053 h 968206"/>
                <a:gd name="connsiteX7" fmla="*/ 56237 w 1103039"/>
                <a:gd name="connsiteY7" fmla="*/ 177631 h 968206"/>
                <a:gd name="connsiteX8" fmla="*/ 0 w 1103039"/>
                <a:gd name="connsiteY8" fmla="*/ 135578 h 968206"/>
                <a:gd name="connsiteX9" fmla="*/ 76117 w 1103039"/>
                <a:gd name="connsiteY9" fmla="*/ 98910 h 968206"/>
                <a:gd name="connsiteX10" fmla="*/ 566037 w 1103039"/>
                <a:gd name="connsiteY10" fmla="*/ 0 h 9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039" h="968206">
                  <a:moveTo>
                    <a:pt x="566037" y="0"/>
                  </a:moveTo>
                  <a:cubicBezTo>
                    <a:pt x="739819" y="0"/>
                    <a:pt x="905375" y="35220"/>
                    <a:pt x="1055957" y="98910"/>
                  </a:cubicBezTo>
                  <a:lnTo>
                    <a:pt x="1103039" y="121591"/>
                  </a:lnTo>
                  <a:lnTo>
                    <a:pt x="1097339" y="158939"/>
                  </a:lnTo>
                  <a:cubicBezTo>
                    <a:pt x="1030346" y="486328"/>
                    <a:pt x="836107" y="767365"/>
                    <a:pt x="568552" y="948122"/>
                  </a:cubicBezTo>
                  <a:lnTo>
                    <a:pt x="535493" y="968206"/>
                  </a:lnTo>
                  <a:lnTo>
                    <a:pt x="503055" y="842053"/>
                  </a:lnTo>
                  <a:cubicBezTo>
                    <a:pt x="421192" y="578853"/>
                    <a:pt x="263802" y="348930"/>
                    <a:pt x="56237" y="177631"/>
                  </a:cubicBezTo>
                  <a:lnTo>
                    <a:pt x="0" y="135578"/>
                  </a:lnTo>
                  <a:lnTo>
                    <a:pt x="76117" y="98910"/>
                  </a:lnTo>
                  <a:cubicBezTo>
                    <a:pt x="226699" y="35220"/>
                    <a:pt x="392255" y="0"/>
                    <a:pt x="56603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0000"/>
                    <a:lumOff val="10000"/>
                  </a:schemeClr>
                </a:solidFill>
              </a:endParaRPr>
            </a:p>
          </p:txBody>
        </p:sp>
        <p:sp>
          <p:nvSpPr>
            <p:cNvPr id="40" name="Freeform: Shape 39">
              <a:extLst>
                <a:ext uri="{FF2B5EF4-FFF2-40B4-BE49-F238E27FC236}">
                  <a16:creationId xmlns:a16="http://schemas.microsoft.com/office/drawing/2014/main" id="{9C921F40-7DC2-C010-F9A8-C450DFF15F78}"/>
                </a:ext>
              </a:extLst>
            </p:cNvPr>
            <p:cNvSpPr/>
            <p:nvPr/>
          </p:nvSpPr>
          <p:spPr>
            <a:xfrm>
              <a:off x="4914331" y="3921326"/>
              <a:ext cx="1051565" cy="922934"/>
            </a:xfrm>
            <a:custGeom>
              <a:avLst/>
              <a:gdLst>
                <a:gd name="connsiteX0" fmla="*/ 536791 w 1101620"/>
                <a:gd name="connsiteY0" fmla="*/ 0 h 966866"/>
                <a:gd name="connsiteX1" fmla="*/ 1026189 w 1101620"/>
                <a:gd name="connsiteY1" fmla="*/ 98805 h 966866"/>
                <a:gd name="connsiteX2" fmla="*/ 1101620 w 1101620"/>
                <a:gd name="connsiteY2" fmla="*/ 135142 h 966866"/>
                <a:gd name="connsiteX3" fmla="*/ 1046591 w 1101620"/>
                <a:gd name="connsiteY3" fmla="*/ 176291 h 966866"/>
                <a:gd name="connsiteX4" fmla="*/ 599773 w 1101620"/>
                <a:gd name="connsiteY4" fmla="*/ 840713 h 966866"/>
                <a:gd name="connsiteX5" fmla="*/ 567335 w 1101620"/>
                <a:gd name="connsiteY5" fmla="*/ 966866 h 966866"/>
                <a:gd name="connsiteX6" fmla="*/ 534276 w 1101620"/>
                <a:gd name="connsiteY6" fmla="*/ 946782 h 966866"/>
                <a:gd name="connsiteX7" fmla="*/ 5489 w 1101620"/>
                <a:gd name="connsiteY7" fmla="*/ 157599 h 966866"/>
                <a:gd name="connsiteX8" fmla="*/ 0 w 1101620"/>
                <a:gd name="connsiteY8" fmla="*/ 121635 h 966866"/>
                <a:gd name="connsiteX9" fmla="*/ 47393 w 1101620"/>
                <a:gd name="connsiteY9" fmla="*/ 98805 h 966866"/>
                <a:gd name="connsiteX10" fmla="*/ 536791 w 1101620"/>
                <a:gd name="connsiteY10" fmla="*/ 0 h 9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0" h="966866">
                  <a:moveTo>
                    <a:pt x="536791" y="0"/>
                  </a:moveTo>
                  <a:cubicBezTo>
                    <a:pt x="710388" y="0"/>
                    <a:pt x="875768" y="35182"/>
                    <a:pt x="1026189" y="98805"/>
                  </a:cubicBezTo>
                  <a:lnTo>
                    <a:pt x="1101620" y="135142"/>
                  </a:lnTo>
                  <a:lnTo>
                    <a:pt x="1046591" y="176291"/>
                  </a:lnTo>
                  <a:cubicBezTo>
                    <a:pt x="839026" y="347590"/>
                    <a:pt x="681637" y="577513"/>
                    <a:pt x="599773" y="840713"/>
                  </a:cubicBezTo>
                  <a:lnTo>
                    <a:pt x="567335" y="966866"/>
                  </a:lnTo>
                  <a:lnTo>
                    <a:pt x="534276" y="946782"/>
                  </a:lnTo>
                  <a:cubicBezTo>
                    <a:pt x="266721" y="766025"/>
                    <a:pt x="72482" y="484988"/>
                    <a:pt x="5489" y="157599"/>
                  </a:cubicBezTo>
                  <a:lnTo>
                    <a:pt x="0" y="121635"/>
                  </a:lnTo>
                  <a:lnTo>
                    <a:pt x="47393" y="98805"/>
                  </a:lnTo>
                  <a:cubicBezTo>
                    <a:pt x="197814" y="35182"/>
                    <a:pt x="363194" y="0"/>
                    <a:pt x="536791"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0000"/>
                    <a:lumOff val="10000"/>
                  </a:schemeClr>
                </a:solidFill>
              </a:endParaRPr>
            </a:p>
          </p:txBody>
        </p:sp>
        <p:sp>
          <p:nvSpPr>
            <p:cNvPr id="41" name="Freeform: Shape 40">
              <a:extLst>
                <a:ext uri="{FF2B5EF4-FFF2-40B4-BE49-F238E27FC236}">
                  <a16:creationId xmlns:a16="http://schemas.microsoft.com/office/drawing/2014/main" id="{8D4B34B6-32EA-156F-9FA5-388B23963E39}"/>
                </a:ext>
              </a:extLst>
            </p:cNvPr>
            <p:cNvSpPr/>
            <p:nvPr/>
          </p:nvSpPr>
          <p:spPr>
            <a:xfrm>
              <a:off x="6223668" y="4105833"/>
              <a:ext cx="1741771" cy="2217116"/>
            </a:xfrm>
            <a:custGeom>
              <a:avLst/>
              <a:gdLst>
                <a:gd name="connsiteX0" fmla="*/ 1236297 w 1824679"/>
                <a:gd name="connsiteY0" fmla="*/ 0 h 2322653"/>
                <a:gd name="connsiteX1" fmla="*/ 1269757 w 1824679"/>
                <a:gd name="connsiteY1" fmla="*/ 20327 h 2322653"/>
                <a:gd name="connsiteX2" fmla="*/ 1824679 w 1824679"/>
                <a:gd name="connsiteY2" fmla="*/ 1064012 h 2322653"/>
                <a:gd name="connsiteX3" fmla="*/ 566039 w 1824679"/>
                <a:gd name="connsiteY3" fmla="*/ 2322653 h 2322653"/>
                <a:gd name="connsiteX4" fmla="*/ 76119 w 1824679"/>
                <a:gd name="connsiteY4" fmla="*/ 2223743 h 2322653"/>
                <a:gd name="connsiteX5" fmla="*/ 0 w 1824679"/>
                <a:gd name="connsiteY5" fmla="*/ 2187075 h 2322653"/>
                <a:gd name="connsiteX6" fmla="*/ 56239 w 1824679"/>
                <a:gd name="connsiteY6" fmla="*/ 2145020 h 2322653"/>
                <a:gd name="connsiteX7" fmla="*/ 566039 w 1824679"/>
                <a:gd name="connsiteY7" fmla="*/ 1064011 h 2322653"/>
                <a:gd name="connsiteX8" fmla="*/ 559125 w 1824679"/>
                <a:gd name="connsiteY8" fmla="*/ 927082 h 2322653"/>
                <a:gd name="connsiteX9" fmla="*/ 648846 w 1824679"/>
                <a:gd name="connsiteY9" fmla="*/ 872575 h 2322653"/>
                <a:gd name="connsiteX10" fmla="*/ 1203511 w 1824679"/>
                <a:gd name="connsiteY10" fmla="*/ 127507 h 2322653"/>
                <a:gd name="connsiteX11" fmla="*/ 1236297 w 1824679"/>
                <a:gd name="connsiteY11" fmla="*/ 0 h 232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679" h="2322653">
                  <a:moveTo>
                    <a:pt x="1236297" y="0"/>
                  </a:moveTo>
                  <a:lnTo>
                    <a:pt x="1269757" y="20327"/>
                  </a:lnTo>
                  <a:cubicBezTo>
                    <a:pt x="1604557" y="246514"/>
                    <a:pt x="1824679" y="629557"/>
                    <a:pt x="1824679" y="1064012"/>
                  </a:cubicBezTo>
                  <a:cubicBezTo>
                    <a:pt x="1824679" y="1759140"/>
                    <a:pt x="1261167" y="2322653"/>
                    <a:pt x="566039" y="2322653"/>
                  </a:cubicBezTo>
                  <a:cubicBezTo>
                    <a:pt x="392257" y="2322653"/>
                    <a:pt x="226701" y="2287434"/>
                    <a:pt x="76119" y="2223743"/>
                  </a:cubicBezTo>
                  <a:lnTo>
                    <a:pt x="0" y="2187075"/>
                  </a:lnTo>
                  <a:lnTo>
                    <a:pt x="56239" y="2145020"/>
                  </a:lnTo>
                  <a:cubicBezTo>
                    <a:pt x="367587" y="1888073"/>
                    <a:pt x="566039" y="1499217"/>
                    <a:pt x="566039" y="1064011"/>
                  </a:cubicBezTo>
                  <a:lnTo>
                    <a:pt x="559125" y="927082"/>
                  </a:lnTo>
                  <a:lnTo>
                    <a:pt x="648846" y="872575"/>
                  </a:lnTo>
                  <a:cubicBezTo>
                    <a:pt x="909697" y="696348"/>
                    <a:pt x="1108004" y="434573"/>
                    <a:pt x="1203511" y="127507"/>
                  </a:cubicBezTo>
                  <a:lnTo>
                    <a:pt x="1236297" y="0"/>
                  </a:lnTo>
                  <a:close/>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0000"/>
                    <a:lumOff val="10000"/>
                  </a:schemeClr>
                </a:solidFill>
              </a:endParaRPr>
            </a:p>
          </p:txBody>
        </p:sp>
        <p:sp>
          <p:nvSpPr>
            <p:cNvPr id="42" name="Freeform: Shape 41">
              <a:extLst>
                <a:ext uri="{FF2B5EF4-FFF2-40B4-BE49-F238E27FC236}">
                  <a16:creationId xmlns:a16="http://schemas.microsoft.com/office/drawing/2014/main" id="{756E392F-3C0E-1C73-A149-5BFD7A6C93A7}"/>
                </a:ext>
              </a:extLst>
            </p:cNvPr>
            <p:cNvSpPr/>
            <p:nvPr/>
          </p:nvSpPr>
          <p:spPr>
            <a:xfrm>
              <a:off x="4226561" y="4107119"/>
              <a:ext cx="1739337" cy="2214543"/>
            </a:xfrm>
            <a:custGeom>
              <a:avLst/>
              <a:gdLst>
                <a:gd name="connsiteX0" fmla="*/ 587390 w 1822129"/>
                <a:gd name="connsiteY0" fmla="*/ 0 h 2319957"/>
                <a:gd name="connsiteX1" fmla="*/ 619828 w 1822129"/>
                <a:gd name="connsiteY1" fmla="*/ 126153 h 2319957"/>
                <a:gd name="connsiteX2" fmla="*/ 1174493 w 1822129"/>
                <a:gd name="connsiteY2" fmla="*/ 871221 h 2319957"/>
                <a:gd name="connsiteX3" fmla="*/ 1264214 w 1822129"/>
                <a:gd name="connsiteY3" fmla="*/ 925728 h 2319957"/>
                <a:gd name="connsiteX4" fmla="*/ 1257300 w 1822129"/>
                <a:gd name="connsiteY4" fmla="*/ 1062657 h 2319957"/>
                <a:gd name="connsiteX5" fmla="*/ 1767100 w 1822129"/>
                <a:gd name="connsiteY5" fmla="*/ 2143666 h 2319957"/>
                <a:gd name="connsiteX6" fmla="*/ 1822129 w 1822129"/>
                <a:gd name="connsiteY6" fmla="*/ 2184816 h 2319957"/>
                <a:gd name="connsiteX7" fmla="*/ 1746698 w 1822129"/>
                <a:gd name="connsiteY7" fmla="*/ 2221152 h 2319957"/>
                <a:gd name="connsiteX8" fmla="*/ 1257300 w 1822129"/>
                <a:gd name="connsiteY8" fmla="*/ 2319957 h 2319957"/>
                <a:gd name="connsiteX9" fmla="*/ 0 w 1822129"/>
                <a:gd name="connsiteY9" fmla="*/ 1062657 h 2319957"/>
                <a:gd name="connsiteX10" fmla="*/ 554331 w 1822129"/>
                <a:gd name="connsiteY10" fmla="*/ 20084 h 2319957"/>
                <a:gd name="connsiteX11" fmla="*/ 587390 w 1822129"/>
                <a:gd name="connsiteY11" fmla="*/ 0 h 23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2129" h="2319957">
                  <a:moveTo>
                    <a:pt x="587390" y="0"/>
                  </a:moveTo>
                  <a:lnTo>
                    <a:pt x="619828" y="126153"/>
                  </a:lnTo>
                  <a:cubicBezTo>
                    <a:pt x="715335" y="433219"/>
                    <a:pt x="913642" y="694994"/>
                    <a:pt x="1174493" y="871221"/>
                  </a:cubicBezTo>
                  <a:lnTo>
                    <a:pt x="1264214" y="925728"/>
                  </a:lnTo>
                  <a:lnTo>
                    <a:pt x="1257300" y="1062657"/>
                  </a:lnTo>
                  <a:cubicBezTo>
                    <a:pt x="1257300" y="1497863"/>
                    <a:pt x="1455753" y="1886719"/>
                    <a:pt x="1767100" y="2143666"/>
                  </a:cubicBezTo>
                  <a:lnTo>
                    <a:pt x="1822129" y="2184816"/>
                  </a:lnTo>
                  <a:lnTo>
                    <a:pt x="1746698" y="2221152"/>
                  </a:lnTo>
                  <a:cubicBezTo>
                    <a:pt x="1596277" y="2284775"/>
                    <a:pt x="1430897" y="2319957"/>
                    <a:pt x="1257300" y="2319957"/>
                  </a:cubicBezTo>
                  <a:cubicBezTo>
                    <a:pt x="562912" y="2319957"/>
                    <a:pt x="0" y="1757045"/>
                    <a:pt x="0" y="1062657"/>
                  </a:cubicBezTo>
                  <a:cubicBezTo>
                    <a:pt x="0" y="628665"/>
                    <a:pt x="219887" y="246030"/>
                    <a:pt x="554331" y="20084"/>
                  </a:cubicBezTo>
                  <a:lnTo>
                    <a:pt x="587390" y="0"/>
                  </a:lnTo>
                  <a:close/>
                </a:path>
              </a:pathLst>
            </a:cu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0000"/>
                    <a:lumOff val="10000"/>
                  </a:schemeClr>
                </a:solidFill>
              </a:endParaRPr>
            </a:p>
          </p:txBody>
        </p:sp>
        <p:sp>
          <p:nvSpPr>
            <p:cNvPr id="43" name="Freeform: Shape 42">
              <a:extLst>
                <a:ext uri="{FF2B5EF4-FFF2-40B4-BE49-F238E27FC236}">
                  <a16:creationId xmlns:a16="http://schemas.microsoft.com/office/drawing/2014/main" id="{EE047D81-F2DD-76B6-2E0A-53C4CF45D706}"/>
                </a:ext>
              </a:extLst>
            </p:cNvPr>
            <p:cNvSpPr/>
            <p:nvPr/>
          </p:nvSpPr>
          <p:spPr>
            <a:xfrm>
              <a:off x="5562535" y="5059405"/>
              <a:ext cx="1064368" cy="1061226"/>
            </a:xfrm>
            <a:custGeom>
              <a:avLst/>
              <a:gdLst>
                <a:gd name="connsiteX0" fmla="*/ 3376 w 1115032"/>
                <a:gd name="connsiteY0" fmla="*/ 0 h 1111741"/>
                <a:gd name="connsiteX1" fmla="*/ 12889 w 1115032"/>
                <a:gd name="connsiteY1" fmla="*/ 4583 h 1111741"/>
                <a:gd name="connsiteX2" fmla="*/ 558186 w 1115032"/>
                <a:gd name="connsiteY2" fmla="*/ 114673 h 1111741"/>
                <a:gd name="connsiteX3" fmla="*/ 1103483 w 1115032"/>
                <a:gd name="connsiteY3" fmla="*/ 4583 h 1111741"/>
                <a:gd name="connsiteX4" fmla="*/ 1111688 w 1115032"/>
                <a:gd name="connsiteY4" fmla="*/ 631 h 1111741"/>
                <a:gd name="connsiteX5" fmla="*/ 1115032 w 1115032"/>
                <a:gd name="connsiteY5" fmla="*/ 66856 h 1111741"/>
                <a:gd name="connsiteX6" fmla="*/ 560701 w 1115032"/>
                <a:gd name="connsiteY6" fmla="*/ 1109429 h 1111741"/>
                <a:gd name="connsiteX7" fmla="*/ 556896 w 1115032"/>
                <a:gd name="connsiteY7" fmla="*/ 1111741 h 1111741"/>
                <a:gd name="connsiteX8" fmla="*/ 554922 w 1115032"/>
                <a:gd name="connsiteY8" fmla="*/ 1110542 h 1111741"/>
                <a:gd name="connsiteX9" fmla="*/ 0 w 1115032"/>
                <a:gd name="connsiteY9" fmla="*/ 66857 h 1111741"/>
                <a:gd name="connsiteX10" fmla="*/ 3376 w 1115032"/>
                <a:gd name="connsiteY10" fmla="*/ 0 h 111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032" h="1111741">
                  <a:moveTo>
                    <a:pt x="3376" y="0"/>
                  </a:moveTo>
                  <a:lnTo>
                    <a:pt x="12889" y="4583"/>
                  </a:lnTo>
                  <a:cubicBezTo>
                    <a:pt x="180492" y="75473"/>
                    <a:pt x="364761" y="114673"/>
                    <a:pt x="558186" y="114673"/>
                  </a:cubicBezTo>
                  <a:cubicBezTo>
                    <a:pt x="751611" y="114673"/>
                    <a:pt x="935880" y="75473"/>
                    <a:pt x="1103483" y="4583"/>
                  </a:cubicBezTo>
                  <a:lnTo>
                    <a:pt x="1111688" y="631"/>
                  </a:lnTo>
                  <a:lnTo>
                    <a:pt x="1115032" y="66856"/>
                  </a:lnTo>
                  <a:cubicBezTo>
                    <a:pt x="1115032" y="500849"/>
                    <a:pt x="895145" y="883483"/>
                    <a:pt x="560701" y="1109429"/>
                  </a:cubicBezTo>
                  <a:lnTo>
                    <a:pt x="556896" y="1111741"/>
                  </a:lnTo>
                  <a:lnTo>
                    <a:pt x="554922" y="1110542"/>
                  </a:lnTo>
                  <a:cubicBezTo>
                    <a:pt x="220122" y="884355"/>
                    <a:pt x="0" y="501312"/>
                    <a:pt x="0" y="66857"/>
                  </a:cubicBezTo>
                  <a:lnTo>
                    <a:pt x="33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0000"/>
                    <a:lumOff val="10000"/>
                  </a:schemeClr>
                </a:solidFill>
              </a:endParaRPr>
            </a:p>
          </p:txBody>
        </p:sp>
        <p:sp>
          <p:nvSpPr>
            <p:cNvPr id="44" name="Rectangle 43">
              <a:extLst>
                <a:ext uri="{FF2B5EF4-FFF2-40B4-BE49-F238E27FC236}">
                  <a16:creationId xmlns:a16="http://schemas.microsoft.com/office/drawing/2014/main" id="{375D9470-DEBB-E1BC-DE86-B5131F582B9A}"/>
                </a:ext>
              </a:extLst>
            </p:cNvPr>
            <p:cNvSpPr/>
            <p:nvPr/>
          </p:nvSpPr>
          <p:spPr>
            <a:xfrm>
              <a:off x="5441498" y="2850135"/>
              <a:ext cx="1416814" cy="772565"/>
            </a:xfrm>
            <a:prstGeom prst="rect">
              <a:avLst/>
            </a:prstGeom>
          </p:spPr>
          <p:txBody>
            <a:bodyPr wrap="none" anchor="b">
              <a:spAutoFit/>
            </a:bodyPr>
            <a:lstStyle/>
            <a:p>
              <a:pPr algn="ctr"/>
              <a:r>
                <a:rPr lang="en-US" b="1">
                  <a:solidFill>
                    <a:schemeClr val="bg2"/>
                  </a:solidFill>
                </a:rPr>
                <a:t>What </a:t>
              </a:r>
            </a:p>
          </p:txBody>
        </p:sp>
        <p:sp>
          <p:nvSpPr>
            <p:cNvPr id="45" name="Rectangle 44">
              <a:extLst>
                <a:ext uri="{FF2B5EF4-FFF2-40B4-BE49-F238E27FC236}">
                  <a16:creationId xmlns:a16="http://schemas.microsoft.com/office/drawing/2014/main" id="{5E47703B-3766-1459-6126-654C9249180E}"/>
                </a:ext>
              </a:extLst>
            </p:cNvPr>
            <p:cNvSpPr/>
            <p:nvPr/>
          </p:nvSpPr>
          <p:spPr>
            <a:xfrm>
              <a:off x="4293144" y="4869930"/>
              <a:ext cx="1286992" cy="772565"/>
            </a:xfrm>
            <a:prstGeom prst="rect">
              <a:avLst/>
            </a:prstGeom>
          </p:spPr>
          <p:txBody>
            <a:bodyPr wrap="none" anchor="b">
              <a:spAutoFit/>
            </a:bodyPr>
            <a:lstStyle/>
            <a:p>
              <a:pPr algn="r"/>
              <a:r>
                <a:rPr lang="en-US" b="1">
                  <a:solidFill>
                    <a:schemeClr val="accent3"/>
                  </a:solidFill>
                </a:rPr>
                <a:t>Who </a:t>
              </a:r>
            </a:p>
          </p:txBody>
        </p:sp>
        <p:sp>
          <p:nvSpPr>
            <p:cNvPr id="46" name="Rectangle 45">
              <a:extLst>
                <a:ext uri="{FF2B5EF4-FFF2-40B4-BE49-F238E27FC236}">
                  <a16:creationId xmlns:a16="http://schemas.microsoft.com/office/drawing/2014/main" id="{83D5D7C5-9287-9C72-0BAC-90475625EDE0}"/>
                </a:ext>
              </a:extLst>
            </p:cNvPr>
            <p:cNvSpPr/>
            <p:nvPr/>
          </p:nvSpPr>
          <p:spPr>
            <a:xfrm>
              <a:off x="6780748" y="4844802"/>
              <a:ext cx="1257488" cy="772565"/>
            </a:xfrm>
            <a:prstGeom prst="rect">
              <a:avLst/>
            </a:prstGeom>
          </p:spPr>
          <p:txBody>
            <a:bodyPr wrap="none" anchor="b">
              <a:spAutoFit/>
            </a:bodyPr>
            <a:lstStyle/>
            <a:p>
              <a:r>
                <a:rPr lang="en-US" b="1">
                  <a:solidFill>
                    <a:schemeClr val="tx2"/>
                  </a:solidFill>
                </a:rPr>
                <a:t>How </a:t>
              </a:r>
            </a:p>
          </p:txBody>
        </p:sp>
      </p:grpSp>
      <p:pic>
        <p:nvPicPr>
          <p:cNvPr id="12" name="Picture 11" descr="Logo, icon&#10;&#10;Description automatically generated">
            <a:extLst>
              <a:ext uri="{FF2B5EF4-FFF2-40B4-BE49-F238E27FC236}">
                <a16:creationId xmlns:a16="http://schemas.microsoft.com/office/drawing/2014/main" id="{00E3E40E-27A4-3C50-F08B-5508D5AB0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00" y="597726"/>
            <a:ext cx="2333801" cy="485877"/>
          </a:xfrm>
          <a:prstGeom prst="rect">
            <a:avLst/>
          </a:prstGeom>
        </p:spPr>
      </p:pic>
    </p:spTree>
    <p:extLst>
      <p:ext uri="{BB962C8B-B14F-4D97-AF65-F5344CB8AC3E}">
        <p14:creationId xmlns:p14="http://schemas.microsoft.com/office/powerpoint/2010/main" val="145904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214171D-B1A9-7F03-1092-085943567140}"/>
              </a:ext>
            </a:extLst>
          </p:cNvPr>
          <p:cNvSpPr/>
          <p:nvPr/>
        </p:nvSpPr>
        <p:spPr>
          <a:xfrm>
            <a:off x="2899771" y="5246256"/>
            <a:ext cx="8203813" cy="1135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15" name="Rectangle 14">
            <a:extLst>
              <a:ext uri="{FF2B5EF4-FFF2-40B4-BE49-F238E27FC236}">
                <a16:creationId xmlns:a16="http://schemas.microsoft.com/office/drawing/2014/main" id="{74ACC62B-8411-0B9F-D929-C1CA48AB07A2}"/>
              </a:ext>
            </a:extLst>
          </p:cNvPr>
          <p:cNvSpPr/>
          <p:nvPr/>
        </p:nvSpPr>
        <p:spPr>
          <a:xfrm>
            <a:off x="3272520" y="4122330"/>
            <a:ext cx="7831064" cy="113518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14" name="Rectangle 13">
            <a:extLst>
              <a:ext uri="{FF2B5EF4-FFF2-40B4-BE49-F238E27FC236}">
                <a16:creationId xmlns:a16="http://schemas.microsoft.com/office/drawing/2014/main" id="{91228973-CA43-D874-6D1B-B1BDDD9A880F}"/>
              </a:ext>
            </a:extLst>
          </p:cNvPr>
          <p:cNvSpPr/>
          <p:nvPr/>
        </p:nvSpPr>
        <p:spPr>
          <a:xfrm>
            <a:off x="3272520" y="2990495"/>
            <a:ext cx="7831064" cy="11351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3" name="Title 2">
            <a:extLst>
              <a:ext uri="{FF2B5EF4-FFF2-40B4-BE49-F238E27FC236}">
                <a16:creationId xmlns:a16="http://schemas.microsoft.com/office/drawing/2014/main" id="{F596F9F6-04C0-8784-F590-E0CFD7371B52}"/>
              </a:ext>
            </a:extLst>
          </p:cNvPr>
          <p:cNvSpPr>
            <a:spLocks noGrp="1"/>
          </p:cNvSpPr>
          <p:nvPr>
            <p:ph type="title"/>
          </p:nvPr>
        </p:nvSpPr>
        <p:spPr/>
        <p:txBody>
          <a:bodyPr/>
          <a:lstStyle/>
          <a:p>
            <a:r>
              <a:rPr lang="en-GB"/>
              <a:t>Qual Bite thought starters </a:t>
            </a:r>
          </a:p>
        </p:txBody>
      </p:sp>
      <p:sp>
        <p:nvSpPr>
          <p:cNvPr id="5" name="Content Placeholder 4">
            <a:extLst>
              <a:ext uri="{FF2B5EF4-FFF2-40B4-BE49-F238E27FC236}">
                <a16:creationId xmlns:a16="http://schemas.microsoft.com/office/drawing/2014/main" id="{9B7D31BE-F8F9-8F85-76AB-2DA76A5FDACD}"/>
              </a:ext>
            </a:extLst>
          </p:cNvPr>
          <p:cNvSpPr>
            <a:spLocks noGrp="1"/>
          </p:cNvSpPr>
          <p:nvPr>
            <p:ph idx="10"/>
          </p:nvPr>
        </p:nvSpPr>
        <p:spPr>
          <a:xfrm>
            <a:off x="4984215" y="3263051"/>
            <a:ext cx="5824774" cy="697483"/>
          </a:xfrm>
        </p:spPr>
        <p:txBody>
          <a:bodyPr/>
          <a:lstStyle/>
          <a:p>
            <a:pPr marL="0" indent="0">
              <a:buNone/>
            </a:pPr>
            <a:r>
              <a:rPr lang="en-US" sz="1200">
                <a:solidFill>
                  <a:schemeClr val="bg2"/>
                </a:solidFill>
              </a:rPr>
              <a:t>Meet Hellen. Hellen needs some help to understand what sustainability in food products means. Please describe what the first things are that come to mind for you in helping her understand this topic. </a:t>
            </a:r>
          </a:p>
        </p:txBody>
      </p:sp>
      <p:graphicFrame>
        <p:nvGraphicFramePr>
          <p:cNvPr id="9" name="Content Placeholder 5">
            <a:extLst>
              <a:ext uri="{FF2B5EF4-FFF2-40B4-BE49-F238E27FC236}">
                <a16:creationId xmlns:a16="http://schemas.microsoft.com/office/drawing/2014/main" id="{48BF1A17-501E-05F7-6BA9-ABD0FCCA5A5A}"/>
              </a:ext>
            </a:extLst>
          </p:cNvPr>
          <p:cNvGraphicFramePr>
            <a:graphicFrameLocks/>
          </p:cNvGraphicFramePr>
          <p:nvPr/>
        </p:nvGraphicFramePr>
        <p:xfrm>
          <a:off x="831057" y="2990495"/>
          <a:ext cx="4137428" cy="3408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19921D63-0410-E800-A37A-A1A85D89F7B1}"/>
              </a:ext>
            </a:extLst>
          </p:cNvPr>
          <p:cNvSpPr txBox="1"/>
          <p:nvPr/>
        </p:nvSpPr>
        <p:spPr>
          <a:xfrm>
            <a:off x="406512" y="1195818"/>
            <a:ext cx="11084399" cy="1317325"/>
          </a:xfrm>
          <a:prstGeom prst="rect">
            <a:avLst/>
          </a:prstGeom>
          <a:noFill/>
        </p:spPr>
        <p:txBody>
          <a:bodyPr wrap="square" lIns="108000" tIns="72000" rIns="108000" bIns="108000" rtlCol="0">
            <a:spAutoFit/>
          </a:bodyPr>
          <a:lstStyle/>
          <a:p>
            <a:pPr indent="0" algn="l">
              <a:lnSpc>
                <a:spcPct val="120000"/>
              </a:lnSpc>
              <a:spcAft>
                <a:spcPts val="1000"/>
              </a:spcAft>
            </a:pPr>
            <a:r>
              <a:rPr lang="en-US" sz="1400"/>
              <a:t>Starting with qual bites will help us </a:t>
            </a:r>
            <a:r>
              <a:rPr lang="en-US" sz="1400" b="1"/>
              <a:t>understand </a:t>
            </a:r>
            <a:r>
              <a:rPr lang="en-US" sz="1400"/>
              <a:t>what language consumers use to talk about sustainability and which words they use to make the association to health. </a:t>
            </a:r>
          </a:p>
          <a:p>
            <a:pPr indent="0" algn="l">
              <a:lnSpc>
                <a:spcPct val="120000"/>
              </a:lnSpc>
              <a:spcAft>
                <a:spcPts val="1000"/>
              </a:spcAft>
            </a:pPr>
            <a:r>
              <a:rPr lang="en-US" sz="1400"/>
              <a:t>Learnings from this phase can allow us to </a:t>
            </a:r>
            <a:r>
              <a:rPr lang="en-US" sz="1400" b="1"/>
              <a:t>aid the process in the Claims Lab </a:t>
            </a:r>
            <a:r>
              <a:rPr lang="en-US" sz="1400"/>
              <a:t>when trying to ideate sustainability claims that ladder up to health benefits. </a:t>
            </a:r>
            <a:endParaRPr lang="en-GB" sz="1400"/>
          </a:p>
        </p:txBody>
      </p:sp>
      <p:cxnSp>
        <p:nvCxnSpPr>
          <p:cNvPr id="18" name="Straight Connector 17">
            <a:extLst>
              <a:ext uri="{FF2B5EF4-FFF2-40B4-BE49-F238E27FC236}">
                <a16:creationId xmlns:a16="http://schemas.microsoft.com/office/drawing/2014/main" id="{58199F7D-DE2D-1527-26AC-A0A01D8DED79}"/>
              </a:ext>
            </a:extLst>
          </p:cNvPr>
          <p:cNvCxnSpPr>
            <a:endCxn id="9" idx="2"/>
          </p:cNvCxnSpPr>
          <p:nvPr/>
        </p:nvCxnSpPr>
        <p:spPr>
          <a:xfrm flipH="1">
            <a:off x="2899771" y="2990495"/>
            <a:ext cx="2087248" cy="340843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Content Placeholder 4">
            <a:extLst>
              <a:ext uri="{FF2B5EF4-FFF2-40B4-BE49-F238E27FC236}">
                <a16:creationId xmlns:a16="http://schemas.microsoft.com/office/drawing/2014/main" id="{46FF4123-EA78-C72C-EC99-E71ACFB3434C}"/>
              </a:ext>
            </a:extLst>
          </p:cNvPr>
          <p:cNvSpPr txBox="1">
            <a:spLocks/>
          </p:cNvSpPr>
          <p:nvPr/>
        </p:nvSpPr>
        <p:spPr>
          <a:xfrm>
            <a:off x="4271201" y="4484695"/>
            <a:ext cx="6537788" cy="707106"/>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7pPr>
            <a:lvl8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8pPr>
            <a:lvl9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9pPr>
          </a:lstStyle>
          <a:p>
            <a:pPr marL="0" indent="0">
              <a:buNone/>
            </a:pPr>
            <a:r>
              <a:rPr lang="en-US" sz="1200">
                <a:solidFill>
                  <a:schemeClr val="bg2"/>
                </a:solidFill>
              </a:rPr>
              <a:t>Which words would you use to help Hellen understand the benefit of sustainability on her (and her family’s) health?</a:t>
            </a:r>
          </a:p>
        </p:txBody>
      </p:sp>
      <p:sp>
        <p:nvSpPr>
          <p:cNvPr id="20" name="Content Placeholder 4">
            <a:extLst>
              <a:ext uri="{FF2B5EF4-FFF2-40B4-BE49-F238E27FC236}">
                <a16:creationId xmlns:a16="http://schemas.microsoft.com/office/drawing/2014/main" id="{3C43686C-134D-1883-C401-2067BBE21A34}"/>
              </a:ext>
            </a:extLst>
          </p:cNvPr>
          <p:cNvSpPr txBox="1">
            <a:spLocks/>
          </p:cNvSpPr>
          <p:nvPr/>
        </p:nvSpPr>
        <p:spPr>
          <a:xfrm>
            <a:off x="3583110" y="5419314"/>
            <a:ext cx="7520474" cy="908435"/>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7pPr>
            <a:lvl8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8pPr>
            <a:lvl9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9pPr>
          </a:lstStyle>
          <a:p>
            <a:pPr marL="0" indent="0">
              <a:buNone/>
            </a:pPr>
            <a:r>
              <a:rPr lang="en-US" sz="1200">
                <a:solidFill>
                  <a:schemeClr val="bg1"/>
                </a:solidFill>
              </a:rPr>
              <a:t>Hellen read somewhere about regenerative agriculture. However, she is not entirely sure what the benefits of regenerative agriculture are. Tell us which benefits you think are important coming from regenerative agriculture? Can you also link this to health?</a:t>
            </a:r>
          </a:p>
        </p:txBody>
      </p:sp>
      <p:pic>
        <p:nvPicPr>
          <p:cNvPr id="6" name="Picture 5" descr="Logo&#10;&#10;Description automatically generated">
            <a:extLst>
              <a:ext uri="{FF2B5EF4-FFF2-40B4-BE49-F238E27FC236}">
                <a16:creationId xmlns:a16="http://schemas.microsoft.com/office/drawing/2014/main" id="{255BEB2B-837E-AFF2-D867-9C8D38EB3C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0981" y="340848"/>
            <a:ext cx="752189" cy="523756"/>
          </a:xfrm>
          <a:prstGeom prst="rect">
            <a:avLst/>
          </a:prstGeom>
        </p:spPr>
      </p:pic>
      <p:sp>
        <p:nvSpPr>
          <p:cNvPr id="7" name="TextBox 6">
            <a:extLst>
              <a:ext uri="{FF2B5EF4-FFF2-40B4-BE49-F238E27FC236}">
                <a16:creationId xmlns:a16="http://schemas.microsoft.com/office/drawing/2014/main" id="{632525D4-880A-B890-A7E0-A161EF068315}"/>
              </a:ext>
            </a:extLst>
          </p:cNvPr>
          <p:cNvSpPr txBox="1"/>
          <p:nvPr/>
        </p:nvSpPr>
        <p:spPr>
          <a:xfrm>
            <a:off x="3861550" y="6435900"/>
            <a:ext cx="5248333" cy="380402"/>
          </a:xfrm>
          <a:prstGeom prst="rect">
            <a:avLst/>
          </a:prstGeom>
          <a:noFill/>
        </p:spPr>
        <p:txBody>
          <a:bodyPr wrap="none" lIns="108000" tIns="72000" rIns="108000" bIns="108000" rtlCol="0">
            <a:spAutoFit/>
          </a:bodyPr>
          <a:lstStyle/>
          <a:p>
            <a:pPr indent="0" algn="l">
              <a:lnSpc>
                <a:spcPct val="120000"/>
              </a:lnSpc>
              <a:spcAft>
                <a:spcPts val="1000"/>
              </a:spcAft>
            </a:pPr>
            <a:r>
              <a:rPr lang="en-US" sz="1200">
                <a:solidFill>
                  <a:schemeClr val="accent1"/>
                </a:solidFill>
              </a:rPr>
              <a:t>NOTE: These questions serve as an example and can/will be adjusted. </a:t>
            </a:r>
          </a:p>
        </p:txBody>
      </p:sp>
      <p:sp>
        <p:nvSpPr>
          <p:cNvPr id="2" name="Content Placeholder 4">
            <a:extLst>
              <a:ext uri="{FF2B5EF4-FFF2-40B4-BE49-F238E27FC236}">
                <a16:creationId xmlns:a16="http://schemas.microsoft.com/office/drawing/2014/main" id="{CD1FC070-F117-3C87-B68F-8AB0EE2E5A65}"/>
              </a:ext>
            </a:extLst>
          </p:cNvPr>
          <p:cNvSpPr txBox="1">
            <a:spLocks/>
          </p:cNvSpPr>
          <p:nvPr/>
        </p:nvSpPr>
        <p:spPr>
          <a:xfrm>
            <a:off x="4953123" y="235480"/>
            <a:ext cx="6537788" cy="523756"/>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7pPr>
            <a:lvl8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8pPr>
            <a:lvl9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9pPr>
          </a:lstStyle>
          <a:p>
            <a:pPr marL="0" indent="0">
              <a:buFont typeface="Courier New" panose="02070309020205020404" pitchFamily="49" charset="0"/>
              <a:buNone/>
            </a:pPr>
            <a:endParaRPr lang="en-GB" sz="1400">
              <a:solidFill>
                <a:schemeClr val="bg2"/>
              </a:solidFill>
            </a:endParaRPr>
          </a:p>
        </p:txBody>
      </p:sp>
    </p:spTree>
    <p:extLst>
      <p:ext uri="{BB962C8B-B14F-4D97-AF65-F5344CB8AC3E}">
        <p14:creationId xmlns:p14="http://schemas.microsoft.com/office/powerpoint/2010/main" val="2100571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EDE052-5183-63DF-10C4-E226B11D4A8E}"/>
              </a:ext>
            </a:extLst>
          </p:cNvPr>
          <p:cNvSpPr>
            <a:spLocks noGrp="1"/>
          </p:cNvSpPr>
          <p:nvPr>
            <p:ph type="title"/>
          </p:nvPr>
        </p:nvSpPr>
        <p:spPr>
          <a:xfrm>
            <a:off x="2683378" y="728573"/>
            <a:ext cx="3312546" cy="509450"/>
          </a:xfrm>
        </p:spPr>
        <p:txBody>
          <a:bodyPr/>
          <a:lstStyle/>
          <a:p>
            <a:r>
              <a:rPr lang="en-GB"/>
              <a:t>output examples</a:t>
            </a:r>
          </a:p>
        </p:txBody>
      </p:sp>
      <p:pic>
        <p:nvPicPr>
          <p:cNvPr id="18" name="Picture 17">
            <a:extLst>
              <a:ext uri="{FF2B5EF4-FFF2-40B4-BE49-F238E27FC236}">
                <a16:creationId xmlns:a16="http://schemas.microsoft.com/office/drawing/2014/main" id="{5C32B41D-F09A-B8BA-1C58-49BE329F409F}"/>
              </a:ext>
            </a:extLst>
          </p:cNvPr>
          <p:cNvPicPr>
            <a:picLocks noChangeAspect="1"/>
          </p:cNvPicPr>
          <p:nvPr/>
        </p:nvPicPr>
        <p:blipFill>
          <a:blip r:embed="rId2"/>
          <a:stretch>
            <a:fillRect/>
          </a:stretch>
        </p:blipFill>
        <p:spPr>
          <a:xfrm>
            <a:off x="9108585" y="3115544"/>
            <a:ext cx="2608174" cy="1317326"/>
          </a:xfrm>
          <a:prstGeom prst="rect">
            <a:avLst/>
          </a:prstGeom>
        </p:spPr>
      </p:pic>
      <p:sp>
        <p:nvSpPr>
          <p:cNvPr id="20" name="TextBox 19">
            <a:extLst>
              <a:ext uri="{FF2B5EF4-FFF2-40B4-BE49-F238E27FC236}">
                <a16:creationId xmlns:a16="http://schemas.microsoft.com/office/drawing/2014/main" id="{B3FE4F03-6E59-C888-8A15-FBB78F290071}"/>
              </a:ext>
            </a:extLst>
          </p:cNvPr>
          <p:cNvSpPr txBox="1"/>
          <p:nvPr/>
        </p:nvSpPr>
        <p:spPr>
          <a:xfrm>
            <a:off x="398040" y="1444399"/>
            <a:ext cx="5185559" cy="2014183"/>
          </a:xfrm>
          <a:prstGeom prst="rect">
            <a:avLst/>
          </a:prstGeom>
          <a:noFill/>
        </p:spPr>
        <p:txBody>
          <a:bodyPr wrap="square" lIns="108000" tIns="72000" rIns="108000" bIns="108000" rtlCol="0">
            <a:spAutoFit/>
          </a:bodyPr>
          <a:lstStyle/>
          <a:p>
            <a:pPr marL="285750" indent="-285750" algn="l">
              <a:lnSpc>
                <a:spcPct val="120000"/>
              </a:lnSpc>
              <a:spcAft>
                <a:spcPts val="1000"/>
              </a:spcAft>
              <a:buFont typeface="Arial" panose="020B0604020202020204" pitchFamily="34" charset="0"/>
              <a:buChar char="•"/>
            </a:pPr>
            <a:r>
              <a:rPr lang="en-GB">
                <a:solidFill>
                  <a:schemeClr val="accent1"/>
                </a:solidFill>
              </a:rPr>
              <a:t>Consumer generated </a:t>
            </a:r>
            <a:r>
              <a:rPr lang="en-GB" b="1">
                <a:solidFill>
                  <a:schemeClr val="accent1"/>
                </a:solidFill>
              </a:rPr>
              <a:t>functional and emotional themes </a:t>
            </a:r>
          </a:p>
          <a:p>
            <a:pPr marL="285750" indent="-285750" algn="l">
              <a:lnSpc>
                <a:spcPct val="120000"/>
              </a:lnSpc>
              <a:spcAft>
                <a:spcPts val="1000"/>
              </a:spcAft>
              <a:buFont typeface="Arial" panose="020B0604020202020204" pitchFamily="34" charset="0"/>
              <a:buChar char="•"/>
            </a:pPr>
            <a:r>
              <a:rPr lang="en-GB" b="1">
                <a:solidFill>
                  <a:schemeClr val="accent1"/>
                </a:solidFill>
              </a:rPr>
              <a:t>Consumer stories </a:t>
            </a:r>
            <a:r>
              <a:rPr lang="en-GB">
                <a:solidFill>
                  <a:schemeClr val="accent1"/>
                </a:solidFill>
              </a:rPr>
              <a:t>that contextualise the themes</a:t>
            </a:r>
            <a:endParaRPr lang="en-GB" b="1">
              <a:solidFill>
                <a:schemeClr val="accent1"/>
              </a:solidFill>
            </a:endParaRPr>
          </a:p>
          <a:p>
            <a:pPr marL="285750" indent="-285750" algn="l">
              <a:lnSpc>
                <a:spcPct val="120000"/>
              </a:lnSpc>
              <a:spcAft>
                <a:spcPts val="1000"/>
              </a:spcAft>
              <a:buFont typeface="Arial" panose="020B0604020202020204" pitchFamily="34" charset="0"/>
              <a:buChar char="•"/>
            </a:pPr>
            <a:r>
              <a:rPr lang="en-GB" b="1">
                <a:solidFill>
                  <a:schemeClr val="accent1"/>
                </a:solidFill>
              </a:rPr>
              <a:t>Cultural differences </a:t>
            </a:r>
            <a:r>
              <a:rPr lang="en-GB">
                <a:solidFill>
                  <a:schemeClr val="accent1"/>
                </a:solidFill>
              </a:rPr>
              <a:t>in reactions to a topic </a:t>
            </a:r>
          </a:p>
          <a:p>
            <a:pPr marL="285750" indent="-285750" algn="l">
              <a:lnSpc>
                <a:spcPct val="120000"/>
              </a:lnSpc>
              <a:spcAft>
                <a:spcPts val="1000"/>
              </a:spcAft>
              <a:buFont typeface="Arial" panose="020B0604020202020204" pitchFamily="34" charset="0"/>
              <a:buChar char="•"/>
            </a:pPr>
            <a:r>
              <a:rPr lang="en-GB">
                <a:solidFill>
                  <a:schemeClr val="accent1"/>
                </a:solidFill>
              </a:rPr>
              <a:t>Identify popular </a:t>
            </a:r>
            <a:r>
              <a:rPr lang="en-GB" b="1">
                <a:solidFill>
                  <a:schemeClr val="accent1"/>
                </a:solidFill>
              </a:rPr>
              <a:t>consumer language</a:t>
            </a:r>
          </a:p>
        </p:txBody>
      </p:sp>
      <p:pic>
        <p:nvPicPr>
          <p:cNvPr id="10" name="Picture 2">
            <a:extLst>
              <a:ext uri="{FF2B5EF4-FFF2-40B4-BE49-F238E27FC236}">
                <a16:creationId xmlns:a16="http://schemas.microsoft.com/office/drawing/2014/main" id="{05AC6C16-C0BB-76AC-807F-07F0FC775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6143">
            <a:off x="6190965" y="48936"/>
            <a:ext cx="4692240" cy="28213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CE5DC0E-E3B0-16B7-402A-66CFAEAC2CAB}"/>
              </a:ext>
            </a:extLst>
          </p:cNvPr>
          <p:cNvSpPr txBox="1"/>
          <p:nvPr/>
        </p:nvSpPr>
        <p:spPr>
          <a:xfrm>
            <a:off x="398040" y="4241002"/>
            <a:ext cx="5185559" cy="1317325"/>
          </a:xfrm>
          <a:prstGeom prst="rect">
            <a:avLst/>
          </a:prstGeom>
          <a:noFill/>
        </p:spPr>
        <p:txBody>
          <a:bodyPr wrap="square" lIns="108000" tIns="72000" rIns="108000" bIns="108000" rtlCol="0">
            <a:spAutoFit/>
          </a:bodyPr>
          <a:lstStyle/>
          <a:p>
            <a:pPr indent="0">
              <a:lnSpc>
                <a:spcPct val="120000"/>
              </a:lnSpc>
              <a:spcAft>
                <a:spcPts val="1000"/>
              </a:spcAft>
            </a:pPr>
            <a:r>
              <a:rPr lang="en-GB" sz="1400">
                <a:solidFill>
                  <a:schemeClr val="accent1"/>
                </a:solidFill>
              </a:rPr>
              <a:t>In contrast with traditional survey open ends, the responses we receive from Qual Bites are more detailed.</a:t>
            </a:r>
          </a:p>
          <a:p>
            <a:pPr indent="0">
              <a:lnSpc>
                <a:spcPct val="120000"/>
              </a:lnSpc>
              <a:spcAft>
                <a:spcPts val="1000"/>
              </a:spcAft>
            </a:pPr>
            <a:r>
              <a:rPr lang="en-GB" sz="1400">
                <a:solidFill>
                  <a:schemeClr val="accent1"/>
                </a:solidFill>
              </a:rPr>
              <a:t>Responses to projective story-based questions around brand personalities should yield rich insights.</a:t>
            </a:r>
          </a:p>
        </p:txBody>
      </p:sp>
      <p:pic>
        <p:nvPicPr>
          <p:cNvPr id="5" name="Picture 4">
            <a:extLst>
              <a:ext uri="{FF2B5EF4-FFF2-40B4-BE49-F238E27FC236}">
                <a16:creationId xmlns:a16="http://schemas.microsoft.com/office/drawing/2014/main" id="{69F4943D-261A-9C97-1E6C-6EEC6CC63DA6}"/>
              </a:ext>
            </a:extLst>
          </p:cNvPr>
          <p:cNvPicPr>
            <a:picLocks noChangeAspect="1"/>
          </p:cNvPicPr>
          <p:nvPr/>
        </p:nvPicPr>
        <p:blipFill rotWithShape="1">
          <a:blip r:embed="rId4"/>
          <a:srcRect r="3093"/>
          <a:stretch/>
        </p:blipFill>
        <p:spPr>
          <a:xfrm>
            <a:off x="6243830" y="4464309"/>
            <a:ext cx="4082959" cy="2258212"/>
          </a:xfrm>
          <a:prstGeom prst="rect">
            <a:avLst/>
          </a:prstGeom>
          <a:noFill/>
        </p:spPr>
      </p:pic>
      <p:cxnSp>
        <p:nvCxnSpPr>
          <p:cNvPr id="9" name="Straight Connector 8">
            <a:extLst>
              <a:ext uri="{FF2B5EF4-FFF2-40B4-BE49-F238E27FC236}">
                <a16:creationId xmlns:a16="http://schemas.microsoft.com/office/drawing/2014/main" id="{ACB9CAB7-2046-14AF-44A9-F75F6D2E67C9}"/>
              </a:ext>
            </a:extLst>
          </p:cNvPr>
          <p:cNvCxnSpPr/>
          <p:nvPr/>
        </p:nvCxnSpPr>
        <p:spPr>
          <a:xfrm>
            <a:off x="314325" y="3895725"/>
            <a:ext cx="5269274"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5283ECAC-AB7B-B00C-397D-2652923EB4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84658" y="206258"/>
            <a:ext cx="837311" cy="583027"/>
          </a:xfrm>
          <a:prstGeom prst="rect">
            <a:avLst/>
          </a:prstGeom>
        </p:spPr>
      </p:pic>
      <p:pic>
        <p:nvPicPr>
          <p:cNvPr id="7" name="Picture 6" descr="Logo, icon&#10;&#10;Description automatically generated">
            <a:extLst>
              <a:ext uri="{FF2B5EF4-FFF2-40B4-BE49-F238E27FC236}">
                <a16:creationId xmlns:a16="http://schemas.microsoft.com/office/drawing/2014/main" id="{E47F3FAE-7285-1E8D-31F1-62EB315D64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155" y="619131"/>
            <a:ext cx="2264353" cy="471418"/>
          </a:xfrm>
          <a:prstGeom prst="rect">
            <a:avLst/>
          </a:prstGeom>
        </p:spPr>
      </p:pic>
    </p:spTree>
    <p:extLst>
      <p:ext uri="{BB962C8B-B14F-4D97-AF65-F5344CB8AC3E}">
        <p14:creationId xmlns:p14="http://schemas.microsoft.com/office/powerpoint/2010/main" val="178163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up of hands shaking&#10;&#10;Description automatically generated">
            <a:extLst>
              <a:ext uri="{FF2B5EF4-FFF2-40B4-BE49-F238E27FC236}">
                <a16:creationId xmlns:a16="http://schemas.microsoft.com/office/drawing/2014/main" id="{FD2E791A-1899-4C04-A3B1-847C446EB9F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9" b="29"/>
          <a:stretch>
            <a:fillRect/>
          </a:stretch>
        </p:blipFill>
        <p:spPr/>
      </p:pic>
      <p:sp>
        <p:nvSpPr>
          <p:cNvPr id="14" name="doOverlay">
            <a:extLst>
              <a:ext uri="{FF2B5EF4-FFF2-40B4-BE49-F238E27FC236}">
                <a16:creationId xmlns:a16="http://schemas.microsoft.com/office/drawing/2014/main" id="{F9676D48-E47E-40B3-842A-7C73E985CBB6}"/>
              </a:ext>
            </a:extLst>
          </p:cNvPr>
          <p:cNvSpPr/>
          <p:nvPr/>
        </p:nvSpPr>
        <p:spPr>
          <a:xfrm>
            <a:off x="6096000" y="0"/>
            <a:ext cx="6096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err="1">
              <a:solidFill>
                <a:schemeClr val="bg2"/>
              </a:solidFill>
            </a:endParaRPr>
          </a:p>
        </p:txBody>
      </p:sp>
      <p:sp>
        <p:nvSpPr>
          <p:cNvPr id="4" name="Title 3">
            <a:extLst>
              <a:ext uri="{FF2B5EF4-FFF2-40B4-BE49-F238E27FC236}">
                <a16:creationId xmlns:a16="http://schemas.microsoft.com/office/drawing/2014/main" id="{CE79507E-F87E-4776-BF36-0065C067DF7A}"/>
              </a:ext>
            </a:extLst>
          </p:cNvPr>
          <p:cNvSpPr>
            <a:spLocks noGrp="1"/>
          </p:cNvSpPr>
          <p:nvPr>
            <p:ph type="ctrTitle"/>
          </p:nvPr>
        </p:nvSpPr>
        <p:spPr/>
        <p:txBody>
          <a:bodyPr/>
          <a:lstStyle/>
          <a:p>
            <a:r>
              <a:rPr lang="en-US"/>
              <a:t>Nice to be working together again!</a:t>
            </a:r>
          </a:p>
        </p:txBody>
      </p:sp>
      <p:sp>
        <p:nvSpPr>
          <p:cNvPr id="6" name="Text Placeholder 5">
            <a:extLst>
              <a:ext uri="{FF2B5EF4-FFF2-40B4-BE49-F238E27FC236}">
                <a16:creationId xmlns:a16="http://schemas.microsoft.com/office/drawing/2014/main" id="{4741614F-E4FF-4F35-90BE-F525A062C2B7}"/>
              </a:ext>
            </a:extLst>
          </p:cNvPr>
          <p:cNvSpPr>
            <a:spLocks noGrp="1"/>
          </p:cNvSpPr>
          <p:nvPr>
            <p:ph type="body" sz="quarter" idx="14"/>
          </p:nvPr>
        </p:nvSpPr>
        <p:spPr/>
        <p:txBody>
          <a:bodyPr/>
          <a:lstStyle/>
          <a:p>
            <a:pPr>
              <a:lnSpc>
                <a:spcPct val="150000"/>
              </a:lnSpc>
            </a:pPr>
            <a:r>
              <a:rPr lang="en-US"/>
              <a:t>Thank you for giving us the opportunity to share our view on how to further drive the growth of Alpro by getting the consumers’ perspective on sustainability claims.</a:t>
            </a:r>
          </a:p>
        </p:txBody>
      </p:sp>
      <p:pic>
        <p:nvPicPr>
          <p:cNvPr id="9" name="doLogoWhite">
            <a:extLst>
              <a:ext uri="{FF2B5EF4-FFF2-40B4-BE49-F238E27FC236}">
                <a16:creationId xmlns:a16="http://schemas.microsoft.com/office/drawing/2014/main" id="{68C15312-2F68-4AF7-8342-C46AED579E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Tree>
    <p:extLst>
      <p:ext uri="{BB962C8B-B14F-4D97-AF65-F5344CB8AC3E}">
        <p14:creationId xmlns:p14="http://schemas.microsoft.com/office/powerpoint/2010/main" val="262740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756-6A2F-4E32-9809-1780C4B863FE}"/>
              </a:ext>
            </a:extLst>
          </p:cNvPr>
          <p:cNvSpPr>
            <a:spLocks noGrp="1"/>
          </p:cNvSpPr>
          <p:nvPr>
            <p:ph type="title"/>
          </p:nvPr>
        </p:nvSpPr>
        <p:spPr>
          <a:xfrm>
            <a:off x="4562386" y="403392"/>
            <a:ext cx="7247681" cy="972000"/>
          </a:xfrm>
        </p:spPr>
        <p:txBody>
          <a:bodyPr/>
          <a:lstStyle/>
          <a:p>
            <a:pPr>
              <a:tabLst>
                <a:tab pos="5738670" algn="l"/>
              </a:tabLst>
            </a:pPr>
            <a:r>
              <a:rPr lang="en-US"/>
              <a:t>We recommend (initially) focusing on one market for </a:t>
            </a:r>
            <a:r>
              <a:rPr lang="en-US" err="1"/>
              <a:t>QualBites</a:t>
            </a:r>
            <a:endParaRPr lang="en-SG"/>
          </a:p>
        </p:txBody>
      </p:sp>
      <p:sp>
        <p:nvSpPr>
          <p:cNvPr id="4" name="Text Placeholder 3">
            <a:extLst>
              <a:ext uri="{FF2B5EF4-FFF2-40B4-BE49-F238E27FC236}">
                <a16:creationId xmlns:a16="http://schemas.microsoft.com/office/drawing/2014/main" id="{5E0C903E-E6BE-4D69-939E-B12BCF730C11}"/>
              </a:ext>
            </a:extLst>
          </p:cNvPr>
          <p:cNvSpPr>
            <a:spLocks noGrp="1"/>
          </p:cNvSpPr>
          <p:nvPr>
            <p:ph type="body" sz="quarter" idx="26"/>
          </p:nvPr>
        </p:nvSpPr>
        <p:spPr>
          <a:xfrm>
            <a:off x="381934" y="403225"/>
            <a:ext cx="3247092" cy="971550"/>
          </a:xfrm>
        </p:spPr>
        <p:txBody>
          <a:bodyPr/>
          <a:lstStyle/>
          <a:p>
            <a:r>
              <a:rPr lang="en-US">
                <a:solidFill>
                  <a:schemeClr val="accent1"/>
                </a:solidFill>
                <a:latin typeface="+mj-lt"/>
                <a:cs typeface="Segoe UI Semilight" panose="020B0402040204020203" pitchFamily="34" charset="0"/>
              </a:rPr>
              <a:t>Who we will speak to</a:t>
            </a:r>
          </a:p>
          <a:p>
            <a:endParaRPr lang="en-US">
              <a:latin typeface="+mj-lt"/>
            </a:endParaRPr>
          </a:p>
        </p:txBody>
      </p:sp>
      <p:sp>
        <p:nvSpPr>
          <p:cNvPr id="5" name="Text Placeholder 4">
            <a:extLst>
              <a:ext uri="{FF2B5EF4-FFF2-40B4-BE49-F238E27FC236}">
                <a16:creationId xmlns:a16="http://schemas.microsoft.com/office/drawing/2014/main" id="{591F9373-603D-41EE-AF78-28D3D7F77833}"/>
              </a:ext>
            </a:extLst>
          </p:cNvPr>
          <p:cNvSpPr>
            <a:spLocks noGrp="1"/>
          </p:cNvSpPr>
          <p:nvPr>
            <p:ph type="body" sz="quarter" idx="27"/>
          </p:nvPr>
        </p:nvSpPr>
        <p:spPr>
          <a:xfrm>
            <a:off x="387351" y="1478304"/>
            <a:ext cx="3407478" cy="4410075"/>
          </a:xfrm>
        </p:spPr>
        <p:txBody>
          <a:bodyPr/>
          <a:lstStyle/>
          <a:p>
            <a:pPr>
              <a:spcAft>
                <a:spcPts val="600"/>
              </a:spcAft>
            </a:pPr>
            <a:r>
              <a:rPr lang="en-GB" sz="1800" b="1"/>
              <a:t>Screening Criteria</a:t>
            </a:r>
            <a:endParaRPr lang="en-GB" sz="1800"/>
          </a:p>
          <a:p>
            <a:pPr marL="171446" indent="-171446">
              <a:buFont typeface="Arial" panose="020B0604020202020204" pitchFamily="34" charset="0"/>
              <a:buChar char="•"/>
            </a:pPr>
            <a:r>
              <a:rPr lang="en-US">
                <a:solidFill>
                  <a:srgbClr val="222222"/>
                </a:solidFill>
              </a:rPr>
              <a:t>Women, Men</a:t>
            </a:r>
          </a:p>
          <a:p>
            <a:pPr marL="171446" indent="-171446">
              <a:buFont typeface="Arial" panose="020B0604020202020204" pitchFamily="34" charset="0"/>
              <a:buChar char="•"/>
            </a:pPr>
            <a:r>
              <a:rPr lang="en-US">
                <a:solidFill>
                  <a:srgbClr val="222222"/>
                </a:solidFill>
              </a:rPr>
              <a:t>Age &gt; 18 </a:t>
            </a:r>
            <a:r>
              <a:rPr lang="en-US" err="1">
                <a:solidFill>
                  <a:srgbClr val="222222"/>
                </a:solidFill>
              </a:rPr>
              <a:t>yo</a:t>
            </a:r>
            <a:endParaRPr lang="en-US">
              <a:solidFill>
                <a:srgbClr val="222222"/>
              </a:solidFill>
            </a:endParaRPr>
          </a:p>
          <a:p>
            <a:pPr marL="171446" indent="-171446">
              <a:buFont typeface="Arial" panose="020B0604020202020204" pitchFamily="34" charset="0"/>
              <a:buChar char="•"/>
            </a:pPr>
            <a:r>
              <a:rPr lang="en-US">
                <a:solidFill>
                  <a:srgbClr val="222222"/>
                </a:solidFill>
              </a:rPr>
              <a:t>Responsible for HH shopping</a:t>
            </a:r>
          </a:p>
          <a:p>
            <a:pPr marL="171446" indent="-171446">
              <a:buFont typeface="Arial" panose="020B0604020202020204" pitchFamily="34" charset="0"/>
              <a:buChar char="•"/>
            </a:pPr>
            <a:r>
              <a:rPr lang="en-US">
                <a:solidFill>
                  <a:srgbClr val="222222"/>
                </a:solidFill>
              </a:rPr>
              <a:t>Users and Non-rejecters of </a:t>
            </a:r>
            <a:r>
              <a:rPr lang="en-US" err="1">
                <a:solidFill>
                  <a:srgbClr val="222222"/>
                </a:solidFill>
              </a:rPr>
              <a:t>Alpro</a:t>
            </a:r>
            <a:endParaRPr lang="en-US" sz="1200">
              <a:solidFill>
                <a:srgbClr val="222222"/>
              </a:solidFill>
            </a:endParaRPr>
          </a:p>
        </p:txBody>
      </p:sp>
      <p:grpSp>
        <p:nvGrpSpPr>
          <p:cNvPr id="3" name="Groep 75">
            <a:extLst>
              <a:ext uri="{FF2B5EF4-FFF2-40B4-BE49-F238E27FC236}">
                <a16:creationId xmlns:a16="http://schemas.microsoft.com/office/drawing/2014/main" id="{6AE27E38-6E64-94E1-BA23-7DD3D12B3948}"/>
              </a:ext>
            </a:extLst>
          </p:cNvPr>
          <p:cNvGrpSpPr/>
          <p:nvPr/>
        </p:nvGrpSpPr>
        <p:grpSpPr>
          <a:xfrm>
            <a:off x="6095997" y="1524254"/>
            <a:ext cx="4453277" cy="3912058"/>
            <a:chOff x="1345421" y="762000"/>
            <a:chExt cx="5605448" cy="5409215"/>
          </a:xfrm>
        </p:grpSpPr>
        <p:sp>
          <p:nvSpPr>
            <p:cNvPr id="6" name="Freeform 100">
              <a:extLst>
                <a:ext uri="{FF2B5EF4-FFF2-40B4-BE49-F238E27FC236}">
                  <a16:creationId xmlns:a16="http://schemas.microsoft.com/office/drawing/2014/main" id="{E171CFD5-F267-828C-4D0F-32C64B966BEB}"/>
                </a:ext>
              </a:extLst>
            </p:cNvPr>
            <p:cNvSpPr>
              <a:spLocks noEditPoints="1"/>
            </p:cNvSpPr>
            <p:nvPr/>
          </p:nvSpPr>
          <p:spPr bwMode="auto">
            <a:xfrm>
              <a:off x="4794820" y="3210083"/>
              <a:ext cx="300069" cy="15081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7" name="Freeform 23">
              <a:extLst>
                <a:ext uri="{FF2B5EF4-FFF2-40B4-BE49-F238E27FC236}">
                  <a16:creationId xmlns:a16="http://schemas.microsoft.com/office/drawing/2014/main" id="{F6660A3F-7D8B-806A-F14E-9B8779041E2E}"/>
                </a:ext>
              </a:extLst>
            </p:cNvPr>
            <p:cNvSpPr>
              <a:spLocks/>
            </p:cNvSpPr>
            <p:nvPr/>
          </p:nvSpPr>
          <p:spPr bwMode="auto">
            <a:xfrm>
              <a:off x="5100446" y="5003729"/>
              <a:ext cx="216716" cy="218146"/>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8" name="Freeform 5">
              <a:extLst>
                <a:ext uri="{FF2B5EF4-FFF2-40B4-BE49-F238E27FC236}">
                  <a16:creationId xmlns:a16="http://schemas.microsoft.com/office/drawing/2014/main" id="{0A1FEFA5-1C59-CE95-5693-9783EC9722D0}"/>
                </a:ext>
              </a:extLst>
            </p:cNvPr>
            <p:cNvSpPr>
              <a:spLocks/>
            </p:cNvSpPr>
            <p:nvPr/>
          </p:nvSpPr>
          <p:spPr bwMode="auto">
            <a:xfrm>
              <a:off x="5035154" y="5115496"/>
              <a:ext cx="244501" cy="447065"/>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9" name="Freeform 6">
              <a:extLst>
                <a:ext uri="{FF2B5EF4-FFF2-40B4-BE49-F238E27FC236}">
                  <a16:creationId xmlns:a16="http://schemas.microsoft.com/office/drawing/2014/main" id="{D2F74C44-D499-149F-EE42-BA50E2BAF167}"/>
                </a:ext>
              </a:extLst>
            </p:cNvPr>
            <p:cNvSpPr>
              <a:spLocks noEditPoints="1"/>
            </p:cNvSpPr>
            <p:nvPr/>
          </p:nvSpPr>
          <p:spPr bwMode="auto">
            <a:xfrm>
              <a:off x="5035154" y="5115496"/>
              <a:ext cx="244501" cy="447065"/>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0" name="Freeform 84">
              <a:extLst>
                <a:ext uri="{FF2B5EF4-FFF2-40B4-BE49-F238E27FC236}">
                  <a16:creationId xmlns:a16="http://schemas.microsoft.com/office/drawing/2014/main" id="{E50CA650-7A45-6B3B-E65F-29B4777DA1D3}"/>
                </a:ext>
              </a:extLst>
            </p:cNvPr>
            <p:cNvSpPr>
              <a:spLocks/>
            </p:cNvSpPr>
            <p:nvPr/>
          </p:nvSpPr>
          <p:spPr bwMode="auto">
            <a:xfrm>
              <a:off x="4922628" y="4992957"/>
              <a:ext cx="223662" cy="247771"/>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1" name="Freeform 193">
              <a:extLst>
                <a:ext uri="{FF2B5EF4-FFF2-40B4-BE49-F238E27FC236}">
                  <a16:creationId xmlns:a16="http://schemas.microsoft.com/office/drawing/2014/main" id="{5A9526A8-2BB4-212C-7571-EA3B34010189}"/>
                </a:ext>
              </a:extLst>
            </p:cNvPr>
            <p:cNvSpPr>
              <a:spLocks/>
            </p:cNvSpPr>
            <p:nvPr/>
          </p:nvSpPr>
          <p:spPr bwMode="auto">
            <a:xfrm>
              <a:off x="5183799" y="5110109"/>
              <a:ext cx="305626" cy="259890"/>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2" name="Freeform 47">
              <a:extLst>
                <a:ext uri="{FF2B5EF4-FFF2-40B4-BE49-F238E27FC236}">
                  <a16:creationId xmlns:a16="http://schemas.microsoft.com/office/drawing/2014/main" id="{BD627DD4-4855-9C5C-DD0E-8A95E15A5D7D}"/>
                </a:ext>
              </a:extLst>
            </p:cNvPr>
            <p:cNvSpPr>
              <a:spLocks/>
            </p:cNvSpPr>
            <p:nvPr/>
          </p:nvSpPr>
          <p:spPr bwMode="auto">
            <a:xfrm>
              <a:off x="4642008" y="4067856"/>
              <a:ext cx="562628" cy="304328"/>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3" name="Freeform 88">
              <a:extLst>
                <a:ext uri="{FF2B5EF4-FFF2-40B4-BE49-F238E27FC236}">
                  <a16:creationId xmlns:a16="http://schemas.microsoft.com/office/drawing/2014/main" id="{6B91AD3C-B78F-B304-F6CB-4E0E4EA23A33}"/>
                </a:ext>
              </a:extLst>
            </p:cNvPr>
            <p:cNvSpPr>
              <a:spLocks/>
            </p:cNvSpPr>
            <p:nvPr/>
          </p:nvSpPr>
          <p:spPr bwMode="auto">
            <a:xfrm>
              <a:off x="4303042" y="4523000"/>
              <a:ext cx="336188" cy="246425"/>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4" name="Freeform 197">
              <a:extLst>
                <a:ext uri="{FF2B5EF4-FFF2-40B4-BE49-F238E27FC236}">
                  <a16:creationId xmlns:a16="http://schemas.microsoft.com/office/drawing/2014/main" id="{A5FBA94E-A38C-B9DF-C8FF-1682B1E6E119}"/>
                </a:ext>
              </a:extLst>
            </p:cNvPr>
            <p:cNvSpPr>
              <a:spLocks noEditPoints="1"/>
            </p:cNvSpPr>
            <p:nvPr/>
          </p:nvSpPr>
          <p:spPr bwMode="auto">
            <a:xfrm>
              <a:off x="4325269" y="4575516"/>
              <a:ext cx="654317" cy="589802"/>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6" name="Freeform 21">
              <a:extLst>
                <a:ext uri="{FF2B5EF4-FFF2-40B4-BE49-F238E27FC236}">
                  <a16:creationId xmlns:a16="http://schemas.microsoft.com/office/drawing/2014/main" id="{E842C18B-4DB8-EAF0-0BDD-DBA469B0033A}"/>
                </a:ext>
              </a:extLst>
            </p:cNvPr>
            <p:cNvSpPr>
              <a:spLocks/>
            </p:cNvSpPr>
            <p:nvPr/>
          </p:nvSpPr>
          <p:spPr bwMode="auto">
            <a:xfrm>
              <a:off x="4901790" y="4587636"/>
              <a:ext cx="536234" cy="553445"/>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7" name="Freeform 25">
              <a:extLst>
                <a:ext uri="{FF2B5EF4-FFF2-40B4-BE49-F238E27FC236}">
                  <a16:creationId xmlns:a16="http://schemas.microsoft.com/office/drawing/2014/main" id="{1D5F248A-21DF-4DD1-6FD8-796CA72E837E}"/>
                </a:ext>
              </a:extLst>
            </p:cNvPr>
            <p:cNvSpPr>
              <a:spLocks/>
            </p:cNvSpPr>
            <p:nvPr/>
          </p:nvSpPr>
          <p:spPr bwMode="auto">
            <a:xfrm>
              <a:off x="3495913" y="4419314"/>
              <a:ext cx="498725" cy="304328"/>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8" name="Freeform 51">
              <a:extLst>
                <a:ext uri="{FF2B5EF4-FFF2-40B4-BE49-F238E27FC236}">
                  <a16:creationId xmlns:a16="http://schemas.microsoft.com/office/drawing/2014/main" id="{8A31F59B-7593-0F0E-29C5-88AB105F405F}"/>
                </a:ext>
              </a:extLst>
            </p:cNvPr>
            <p:cNvSpPr>
              <a:spLocks/>
            </p:cNvSpPr>
            <p:nvPr/>
          </p:nvSpPr>
          <p:spPr bwMode="auto">
            <a:xfrm>
              <a:off x="4850390" y="2737433"/>
              <a:ext cx="625143" cy="374349"/>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9" name="Freeform 61">
              <a:extLst>
                <a:ext uri="{FF2B5EF4-FFF2-40B4-BE49-F238E27FC236}">
                  <a16:creationId xmlns:a16="http://schemas.microsoft.com/office/drawing/2014/main" id="{862322AD-6741-80C0-E53A-0B9DBE5E37A3}"/>
                </a:ext>
              </a:extLst>
            </p:cNvPr>
            <p:cNvSpPr>
              <a:spLocks noEditPoints="1"/>
            </p:cNvSpPr>
            <p:nvPr/>
          </p:nvSpPr>
          <p:spPr bwMode="auto">
            <a:xfrm>
              <a:off x="4573937" y="4759999"/>
              <a:ext cx="454271" cy="389162"/>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0" name="Freeform 63">
              <a:extLst>
                <a:ext uri="{FF2B5EF4-FFF2-40B4-BE49-F238E27FC236}">
                  <a16:creationId xmlns:a16="http://schemas.microsoft.com/office/drawing/2014/main" id="{51B43069-AAF2-5338-BFD5-9A6BF70C60FE}"/>
                </a:ext>
              </a:extLst>
            </p:cNvPr>
            <p:cNvSpPr>
              <a:spLocks noEditPoints="1"/>
            </p:cNvSpPr>
            <p:nvPr/>
          </p:nvSpPr>
          <p:spPr bwMode="auto">
            <a:xfrm>
              <a:off x="3743192" y="2924609"/>
              <a:ext cx="407037" cy="467263"/>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1" name="Freeform 144">
              <a:extLst>
                <a:ext uri="{FF2B5EF4-FFF2-40B4-BE49-F238E27FC236}">
                  <a16:creationId xmlns:a16="http://schemas.microsoft.com/office/drawing/2014/main" id="{2F648257-3029-04B1-3A14-7A209E843DCC}"/>
                </a:ext>
              </a:extLst>
            </p:cNvPr>
            <p:cNvSpPr>
              <a:spLocks noEditPoints="1"/>
            </p:cNvSpPr>
            <p:nvPr/>
          </p:nvSpPr>
          <p:spPr bwMode="auto">
            <a:xfrm>
              <a:off x="3288921" y="3525184"/>
              <a:ext cx="391756" cy="444372"/>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 name="Freeform 219">
              <a:extLst>
                <a:ext uri="{FF2B5EF4-FFF2-40B4-BE49-F238E27FC236}">
                  <a16:creationId xmlns:a16="http://schemas.microsoft.com/office/drawing/2014/main" id="{F485580E-EFF2-8C07-7E74-1CB22134B374}"/>
                </a:ext>
              </a:extLst>
            </p:cNvPr>
            <p:cNvSpPr>
              <a:spLocks/>
            </p:cNvSpPr>
            <p:nvPr/>
          </p:nvSpPr>
          <p:spPr bwMode="auto">
            <a:xfrm>
              <a:off x="4593386" y="4201167"/>
              <a:ext cx="691825" cy="47534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4" name="Freeform 7">
              <a:extLst>
                <a:ext uri="{FF2B5EF4-FFF2-40B4-BE49-F238E27FC236}">
                  <a16:creationId xmlns:a16="http://schemas.microsoft.com/office/drawing/2014/main" id="{2FE0D4F9-F9D3-FD9B-B5D5-5CCA1D33EDE7}"/>
                </a:ext>
              </a:extLst>
            </p:cNvPr>
            <p:cNvSpPr>
              <a:spLocks/>
            </p:cNvSpPr>
            <p:nvPr/>
          </p:nvSpPr>
          <p:spPr bwMode="auto">
            <a:xfrm>
              <a:off x="5150458" y="2958273"/>
              <a:ext cx="829356" cy="754085"/>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5" name="Freeform 17">
              <a:extLst>
                <a:ext uri="{FF2B5EF4-FFF2-40B4-BE49-F238E27FC236}">
                  <a16:creationId xmlns:a16="http://schemas.microsoft.com/office/drawing/2014/main" id="{2396D10E-A744-EB1A-8E4A-E75F18091E48}"/>
                </a:ext>
              </a:extLst>
            </p:cNvPr>
            <p:cNvSpPr>
              <a:spLocks/>
            </p:cNvSpPr>
            <p:nvPr/>
          </p:nvSpPr>
          <p:spPr bwMode="auto">
            <a:xfrm>
              <a:off x="5636680" y="4081322"/>
              <a:ext cx="447325" cy="425519"/>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6" name="Freeform 29">
              <a:extLst>
                <a:ext uri="{FF2B5EF4-FFF2-40B4-BE49-F238E27FC236}">
                  <a16:creationId xmlns:a16="http://schemas.microsoft.com/office/drawing/2014/main" id="{406932E8-FA60-EDDD-7124-03B4F0D5475D}"/>
                </a:ext>
              </a:extLst>
            </p:cNvPr>
            <p:cNvSpPr>
              <a:spLocks/>
            </p:cNvSpPr>
            <p:nvPr/>
          </p:nvSpPr>
          <p:spPr bwMode="auto">
            <a:xfrm>
              <a:off x="3198623" y="3847016"/>
              <a:ext cx="372307" cy="304328"/>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7" name="Freeform 31">
              <a:extLst>
                <a:ext uri="{FF2B5EF4-FFF2-40B4-BE49-F238E27FC236}">
                  <a16:creationId xmlns:a16="http://schemas.microsoft.com/office/drawing/2014/main" id="{CED501BF-9EDB-0BCB-7D33-16955D373FF7}"/>
                </a:ext>
              </a:extLst>
            </p:cNvPr>
            <p:cNvSpPr>
              <a:spLocks/>
            </p:cNvSpPr>
            <p:nvPr/>
          </p:nvSpPr>
          <p:spPr bwMode="auto">
            <a:xfrm>
              <a:off x="4134948" y="3914346"/>
              <a:ext cx="691825" cy="371656"/>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9" name="Freeform 41">
              <a:extLst>
                <a:ext uri="{FF2B5EF4-FFF2-40B4-BE49-F238E27FC236}">
                  <a16:creationId xmlns:a16="http://schemas.microsoft.com/office/drawing/2014/main" id="{CC1F7EB2-1482-DC66-E2AE-1E75093E4D85}"/>
                </a:ext>
              </a:extLst>
            </p:cNvPr>
            <p:cNvSpPr>
              <a:spLocks/>
            </p:cNvSpPr>
            <p:nvPr/>
          </p:nvSpPr>
          <p:spPr bwMode="auto">
            <a:xfrm>
              <a:off x="4869839" y="2981165"/>
              <a:ext cx="522342" cy="390508"/>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30" name="Freeform 53">
              <a:extLst>
                <a:ext uri="{FF2B5EF4-FFF2-40B4-BE49-F238E27FC236}">
                  <a16:creationId xmlns:a16="http://schemas.microsoft.com/office/drawing/2014/main" id="{6F84D4BE-392E-A311-037F-46EA382D93FD}"/>
                </a:ext>
              </a:extLst>
            </p:cNvPr>
            <p:cNvSpPr>
              <a:spLocks noEditPoints="1"/>
            </p:cNvSpPr>
            <p:nvPr/>
          </p:nvSpPr>
          <p:spPr bwMode="auto">
            <a:xfrm>
              <a:off x="4867060" y="2480238"/>
              <a:ext cx="507060" cy="335298"/>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31" name="Freeform 195">
              <a:extLst>
                <a:ext uri="{FF2B5EF4-FFF2-40B4-BE49-F238E27FC236}">
                  <a16:creationId xmlns:a16="http://schemas.microsoft.com/office/drawing/2014/main" id="{817F40B1-2F28-E291-7E98-B812ABA36137}"/>
                </a:ext>
              </a:extLst>
            </p:cNvPr>
            <p:cNvSpPr>
              <a:spLocks/>
            </p:cNvSpPr>
            <p:nvPr/>
          </p:nvSpPr>
          <p:spPr bwMode="auto">
            <a:xfrm>
              <a:off x="5343557" y="4733066"/>
              <a:ext cx="702939" cy="513047"/>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26" name="Freeform 221">
              <a:extLst>
                <a:ext uri="{FF2B5EF4-FFF2-40B4-BE49-F238E27FC236}">
                  <a16:creationId xmlns:a16="http://schemas.microsoft.com/office/drawing/2014/main" id="{27386561-0E02-9609-8C17-38586549D5D0}"/>
                </a:ext>
              </a:extLst>
            </p:cNvPr>
            <p:cNvSpPr>
              <a:spLocks noEditPoints="1"/>
            </p:cNvSpPr>
            <p:nvPr/>
          </p:nvSpPr>
          <p:spPr bwMode="auto">
            <a:xfrm>
              <a:off x="3876555" y="4213287"/>
              <a:ext cx="802962" cy="395895"/>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27" name="Freeform 11">
              <a:extLst>
                <a:ext uri="{FF2B5EF4-FFF2-40B4-BE49-F238E27FC236}">
                  <a16:creationId xmlns:a16="http://schemas.microsoft.com/office/drawing/2014/main" id="{7659FAF6-900A-1D12-0B19-5C58C8F1E595}"/>
                </a:ext>
              </a:extLst>
            </p:cNvPr>
            <p:cNvSpPr>
              <a:spLocks noEditPoints="1"/>
            </p:cNvSpPr>
            <p:nvPr/>
          </p:nvSpPr>
          <p:spPr bwMode="auto">
            <a:xfrm>
              <a:off x="2392882" y="3894147"/>
              <a:ext cx="1497565" cy="1504131"/>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accent2">
                <a:lumMod val="20000"/>
                <a:lumOff val="80000"/>
              </a:schemeClr>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28" name="Freeform 13">
              <a:extLst>
                <a:ext uri="{FF2B5EF4-FFF2-40B4-BE49-F238E27FC236}">
                  <a16:creationId xmlns:a16="http://schemas.microsoft.com/office/drawing/2014/main" id="{8440BDA9-B241-89F5-875C-9D90CBD85ADE}"/>
                </a:ext>
              </a:extLst>
            </p:cNvPr>
            <p:cNvSpPr>
              <a:spLocks/>
            </p:cNvSpPr>
            <p:nvPr/>
          </p:nvSpPr>
          <p:spPr bwMode="auto">
            <a:xfrm>
              <a:off x="1345421" y="1797520"/>
              <a:ext cx="686269" cy="553445"/>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29" name="Freeform 19">
              <a:extLst>
                <a:ext uri="{FF2B5EF4-FFF2-40B4-BE49-F238E27FC236}">
                  <a16:creationId xmlns:a16="http://schemas.microsoft.com/office/drawing/2014/main" id="{077273FC-D5D3-95B7-9B08-8D99583D0AAF}"/>
                </a:ext>
              </a:extLst>
            </p:cNvPr>
            <p:cNvSpPr>
              <a:spLocks/>
            </p:cNvSpPr>
            <p:nvPr/>
          </p:nvSpPr>
          <p:spPr bwMode="auto">
            <a:xfrm>
              <a:off x="4305820" y="3309730"/>
              <a:ext cx="1014121" cy="825454"/>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0" name="Freeform 39">
              <a:extLst>
                <a:ext uri="{FF2B5EF4-FFF2-40B4-BE49-F238E27FC236}">
                  <a16:creationId xmlns:a16="http://schemas.microsoft.com/office/drawing/2014/main" id="{24E7714A-F678-87E6-0B14-2126225005BB}"/>
                </a:ext>
              </a:extLst>
            </p:cNvPr>
            <p:cNvSpPr>
              <a:spLocks/>
            </p:cNvSpPr>
            <p:nvPr/>
          </p:nvSpPr>
          <p:spPr bwMode="auto">
            <a:xfrm>
              <a:off x="1980289" y="3109090"/>
              <a:ext cx="477887" cy="525166"/>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1" name="Freeform 45">
              <a:extLst>
                <a:ext uri="{FF2B5EF4-FFF2-40B4-BE49-F238E27FC236}">
                  <a16:creationId xmlns:a16="http://schemas.microsoft.com/office/drawing/2014/main" id="{66EC6513-E31B-EA2F-F7AF-22AEF336C350}"/>
                </a:ext>
              </a:extLst>
            </p:cNvPr>
            <p:cNvSpPr>
              <a:spLocks/>
            </p:cNvSpPr>
            <p:nvPr/>
          </p:nvSpPr>
          <p:spPr bwMode="auto">
            <a:xfrm>
              <a:off x="1519072" y="5026621"/>
              <a:ext cx="512618" cy="77563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2" name="Freeform 78">
              <a:extLst>
                <a:ext uri="{FF2B5EF4-FFF2-40B4-BE49-F238E27FC236}">
                  <a16:creationId xmlns:a16="http://schemas.microsoft.com/office/drawing/2014/main" id="{9DD476C8-9D2C-F594-75D8-292F798A2EAF}"/>
                </a:ext>
              </a:extLst>
            </p:cNvPr>
            <p:cNvSpPr>
              <a:spLocks noEditPoints="1"/>
            </p:cNvSpPr>
            <p:nvPr/>
          </p:nvSpPr>
          <p:spPr bwMode="auto">
            <a:xfrm>
              <a:off x="3522308" y="3350129"/>
              <a:ext cx="898816" cy="1154019"/>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solidFill>
              <a:schemeClr val="accent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3" name="Freeform 80">
              <a:extLst>
                <a:ext uri="{FF2B5EF4-FFF2-40B4-BE49-F238E27FC236}">
                  <a16:creationId xmlns:a16="http://schemas.microsoft.com/office/drawing/2014/main" id="{7E888F81-00A4-E00D-BB9F-FF8EFD1E4BDA}"/>
                </a:ext>
              </a:extLst>
            </p:cNvPr>
            <p:cNvSpPr>
              <a:spLocks noEditPoints="1"/>
            </p:cNvSpPr>
            <p:nvPr/>
          </p:nvSpPr>
          <p:spPr bwMode="auto">
            <a:xfrm>
              <a:off x="3565374" y="4523000"/>
              <a:ext cx="1416991" cy="1567420"/>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4" name="Freeform 86">
              <a:extLst>
                <a:ext uri="{FF2B5EF4-FFF2-40B4-BE49-F238E27FC236}">
                  <a16:creationId xmlns:a16="http://schemas.microsoft.com/office/drawing/2014/main" id="{7B2076C3-896B-DD68-6552-C574FC1F7A81}"/>
                </a:ext>
              </a:extLst>
            </p:cNvPr>
            <p:cNvSpPr>
              <a:spLocks/>
            </p:cNvSpPr>
            <p:nvPr/>
          </p:nvSpPr>
          <p:spPr bwMode="auto">
            <a:xfrm>
              <a:off x="5040711" y="4140571"/>
              <a:ext cx="1062743" cy="743313"/>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5" name="Freeform 90">
              <a:extLst>
                <a:ext uri="{FF2B5EF4-FFF2-40B4-BE49-F238E27FC236}">
                  <a16:creationId xmlns:a16="http://schemas.microsoft.com/office/drawing/2014/main" id="{2ECB68C8-DB49-7BF0-123A-8DD9F2422108}"/>
                </a:ext>
              </a:extLst>
            </p:cNvPr>
            <p:cNvSpPr>
              <a:spLocks/>
            </p:cNvSpPr>
            <p:nvPr/>
          </p:nvSpPr>
          <p:spPr bwMode="auto">
            <a:xfrm>
              <a:off x="5181020" y="3343396"/>
              <a:ext cx="1769849" cy="119307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6" name="Freeform 92">
              <a:extLst>
                <a:ext uri="{FF2B5EF4-FFF2-40B4-BE49-F238E27FC236}">
                  <a16:creationId xmlns:a16="http://schemas.microsoft.com/office/drawing/2014/main" id="{B0FB2027-64D4-75F0-485F-A89C13D9E993}"/>
                </a:ext>
              </a:extLst>
            </p:cNvPr>
            <p:cNvSpPr>
              <a:spLocks noEditPoints="1"/>
            </p:cNvSpPr>
            <p:nvPr/>
          </p:nvSpPr>
          <p:spPr bwMode="auto">
            <a:xfrm>
              <a:off x="3994638" y="1144429"/>
              <a:ext cx="812687" cy="2141063"/>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2">
                <a:lumMod val="20000"/>
                <a:lumOff val="80000"/>
              </a:schemeClr>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7" name="Freeform 96">
              <a:extLst>
                <a:ext uri="{FF2B5EF4-FFF2-40B4-BE49-F238E27FC236}">
                  <a16:creationId xmlns:a16="http://schemas.microsoft.com/office/drawing/2014/main" id="{81006190-4FA6-FE65-7CA4-D7A9D973FF67}"/>
                </a:ext>
              </a:extLst>
            </p:cNvPr>
            <p:cNvSpPr>
              <a:spLocks noEditPoints="1"/>
            </p:cNvSpPr>
            <p:nvPr/>
          </p:nvSpPr>
          <p:spPr bwMode="auto">
            <a:xfrm>
              <a:off x="3501470" y="762000"/>
              <a:ext cx="1550354" cy="2123558"/>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8" name="Freeform 109">
              <a:extLst>
                <a:ext uri="{FF2B5EF4-FFF2-40B4-BE49-F238E27FC236}">
                  <a16:creationId xmlns:a16="http://schemas.microsoft.com/office/drawing/2014/main" id="{74D67633-CD6E-9B74-7706-52BFA7BC80DC}"/>
                </a:ext>
              </a:extLst>
            </p:cNvPr>
            <p:cNvSpPr>
              <a:spLocks noEditPoints="1"/>
            </p:cNvSpPr>
            <p:nvPr/>
          </p:nvSpPr>
          <p:spPr bwMode="auto">
            <a:xfrm>
              <a:off x="2297028" y="2412908"/>
              <a:ext cx="839081" cy="1537796"/>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solidFill>
              <a:schemeClr val="accent2">
                <a:lumMod val="20000"/>
                <a:lumOff val="80000"/>
              </a:schemeClr>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9" name="Freeform 139">
              <a:extLst>
                <a:ext uri="{FF2B5EF4-FFF2-40B4-BE49-F238E27FC236}">
                  <a16:creationId xmlns:a16="http://schemas.microsoft.com/office/drawing/2014/main" id="{D6FE4947-DDAE-06A7-6578-689142DB026C}"/>
                </a:ext>
              </a:extLst>
            </p:cNvPr>
            <p:cNvSpPr>
              <a:spLocks noEditPoints="1"/>
            </p:cNvSpPr>
            <p:nvPr/>
          </p:nvSpPr>
          <p:spPr bwMode="auto">
            <a:xfrm>
              <a:off x="1723285" y="4793663"/>
              <a:ext cx="1539241" cy="1226735"/>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2">
                <a:lumMod val="20000"/>
                <a:lumOff val="80000"/>
              </a:schemeClr>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40" name="Freeform 146">
              <a:extLst>
                <a:ext uri="{FF2B5EF4-FFF2-40B4-BE49-F238E27FC236}">
                  <a16:creationId xmlns:a16="http://schemas.microsoft.com/office/drawing/2014/main" id="{76BEE3A4-9480-7BD4-8AFC-11FB631CA7EE}"/>
                </a:ext>
              </a:extLst>
            </p:cNvPr>
            <p:cNvSpPr>
              <a:spLocks noEditPoints="1"/>
            </p:cNvSpPr>
            <p:nvPr/>
          </p:nvSpPr>
          <p:spPr bwMode="auto">
            <a:xfrm>
              <a:off x="5135177" y="5110109"/>
              <a:ext cx="1175269" cy="1061106"/>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42" name="Freeform 223">
              <a:extLst>
                <a:ext uri="{FF2B5EF4-FFF2-40B4-BE49-F238E27FC236}">
                  <a16:creationId xmlns:a16="http://schemas.microsoft.com/office/drawing/2014/main" id="{8BAC60BD-F907-5E09-D337-5A720F7EC01D}"/>
                </a:ext>
              </a:extLst>
            </p:cNvPr>
            <p:cNvSpPr>
              <a:spLocks noEditPoints="1"/>
            </p:cNvSpPr>
            <p:nvPr/>
          </p:nvSpPr>
          <p:spPr bwMode="auto">
            <a:xfrm>
              <a:off x="4501699" y="923589"/>
              <a:ext cx="912709" cy="1615897"/>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grpSp>
      <p:grpSp>
        <p:nvGrpSpPr>
          <p:cNvPr id="254" name="Group 253">
            <a:extLst>
              <a:ext uri="{FF2B5EF4-FFF2-40B4-BE49-F238E27FC236}">
                <a16:creationId xmlns:a16="http://schemas.microsoft.com/office/drawing/2014/main" id="{9296CB1E-0379-5239-2AC5-495C53CB5B47}"/>
              </a:ext>
            </a:extLst>
          </p:cNvPr>
          <p:cNvGrpSpPr/>
          <p:nvPr/>
        </p:nvGrpSpPr>
        <p:grpSpPr>
          <a:xfrm>
            <a:off x="396258" y="4073209"/>
            <a:ext cx="3607164" cy="2452000"/>
            <a:chOff x="4206098" y="1683222"/>
            <a:chExt cx="3607164" cy="2452000"/>
          </a:xfrm>
        </p:grpSpPr>
        <p:sp>
          <p:nvSpPr>
            <p:cNvPr id="248" name="Text Placeholder 5">
              <a:extLst>
                <a:ext uri="{FF2B5EF4-FFF2-40B4-BE49-F238E27FC236}">
                  <a16:creationId xmlns:a16="http://schemas.microsoft.com/office/drawing/2014/main" id="{D73F1ACB-CB2C-FACE-40FF-F0548EEA80D9}"/>
                </a:ext>
              </a:extLst>
            </p:cNvPr>
            <p:cNvSpPr txBox="1">
              <a:spLocks/>
            </p:cNvSpPr>
            <p:nvPr/>
          </p:nvSpPr>
          <p:spPr>
            <a:xfrm>
              <a:off x="4206098" y="1683222"/>
              <a:ext cx="3492137" cy="2452000"/>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buNone/>
              </a:pPr>
              <a:r>
                <a:rPr lang="en-GB" sz="1800" b="1">
                  <a:solidFill>
                    <a:schemeClr val="accent1"/>
                  </a:solidFill>
                  <a:ea typeface="Google Sans"/>
                  <a:cs typeface="MV Boli"/>
                  <a:sym typeface="Google Sans"/>
                </a:rPr>
                <a:t>Fieldwork specifications</a:t>
              </a:r>
            </a:p>
            <a:p>
              <a:endParaRPr lang="en-US"/>
            </a:p>
          </p:txBody>
        </p:sp>
        <p:pic>
          <p:nvPicPr>
            <p:cNvPr id="249" name="Graphic 248">
              <a:extLst>
                <a:ext uri="{FF2B5EF4-FFF2-40B4-BE49-F238E27FC236}">
                  <a16:creationId xmlns:a16="http://schemas.microsoft.com/office/drawing/2014/main" id="{F0C1D60B-617B-38E6-2EBC-617D938014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3856" y="2124432"/>
              <a:ext cx="375915" cy="375915"/>
            </a:xfrm>
            <a:prstGeom prst="rect">
              <a:avLst/>
            </a:prstGeom>
          </p:spPr>
        </p:pic>
        <p:pic>
          <p:nvPicPr>
            <p:cNvPr id="250" name="Graphic 249">
              <a:extLst>
                <a:ext uri="{FF2B5EF4-FFF2-40B4-BE49-F238E27FC236}">
                  <a16:creationId xmlns:a16="http://schemas.microsoft.com/office/drawing/2014/main" id="{153C85B5-E779-E3E3-4E41-7546E38519F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9677" y="3159655"/>
              <a:ext cx="304273" cy="304273"/>
            </a:xfrm>
            <a:prstGeom prst="rect">
              <a:avLst/>
            </a:prstGeom>
          </p:spPr>
        </p:pic>
        <p:pic>
          <p:nvPicPr>
            <p:cNvPr id="251" name="Graphic 250">
              <a:extLst>
                <a:ext uri="{FF2B5EF4-FFF2-40B4-BE49-F238E27FC236}">
                  <a16:creationId xmlns:a16="http://schemas.microsoft.com/office/drawing/2014/main" id="{0F9491B1-7732-4482-2592-417A97826BA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7813" y="2653130"/>
              <a:ext cx="288000" cy="288000"/>
            </a:xfrm>
            <a:prstGeom prst="rect">
              <a:avLst/>
            </a:prstGeom>
          </p:spPr>
        </p:pic>
        <p:sp>
          <p:nvSpPr>
            <p:cNvPr id="252" name="TextBox 251">
              <a:extLst>
                <a:ext uri="{FF2B5EF4-FFF2-40B4-BE49-F238E27FC236}">
                  <a16:creationId xmlns:a16="http://schemas.microsoft.com/office/drawing/2014/main" id="{4D73B6B2-7758-7693-40AA-6D43404C51B6}"/>
                </a:ext>
              </a:extLst>
            </p:cNvPr>
            <p:cNvSpPr txBox="1"/>
            <p:nvPr/>
          </p:nvSpPr>
          <p:spPr>
            <a:xfrm>
              <a:off x="4602070" y="2070098"/>
              <a:ext cx="3211192" cy="1994690"/>
            </a:xfrm>
            <a:prstGeom prst="rect">
              <a:avLst/>
            </a:prstGeom>
            <a:noFill/>
          </p:spPr>
          <p:txBody>
            <a:bodyPr wrap="square" lIns="108000" tIns="72000" rIns="108000" bIns="108000" rtlCol="0">
              <a:spAutoFit/>
            </a:bodyPr>
            <a:lstStyle/>
            <a:p>
              <a:pPr indent="0" algn="l">
                <a:spcAft>
                  <a:spcPts val="1000"/>
                </a:spcAft>
              </a:pPr>
              <a:r>
                <a:rPr lang="en-US">
                  <a:latin typeface="+mj-lt"/>
                </a:rPr>
                <a:t>N=100</a:t>
              </a:r>
            </a:p>
            <a:p>
              <a:pPr indent="0" algn="l">
                <a:spcAft>
                  <a:spcPts val="1000"/>
                </a:spcAft>
              </a:pPr>
              <a:r>
                <a:rPr lang="en-US">
                  <a:latin typeface="+mj-lt"/>
                </a:rPr>
                <a:t>Assumed Incidence Rate &gt; 20%</a:t>
              </a:r>
            </a:p>
            <a:p>
              <a:pPr indent="0" algn="l">
                <a:spcAft>
                  <a:spcPts val="1000"/>
                </a:spcAft>
              </a:pPr>
              <a:r>
                <a:rPr lang="en-US">
                  <a:latin typeface="+mj-lt"/>
                </a:rPr>
                <a:t>&lt; 5 min length</a:t>
              </a:r>
            </a:p>
            <a:p>
              <a:pPr indent="0" algn="l">
                <a:spcAft>
                  <a:spcPts val="1000"/>
                </a:spcAft>
              </a:pPr>
              <a:r>
                <a:rPr lang="en-US">
                  <a:latin typeface="+mj-lt"/>
                </a:rPr>
                <a:t>Device agnostic survey</a:t>
              </a:r>
            </a:p>
          </p:txBody>
        </p:sp>
        <p:pic>
          <p:nvPicPr>
            <p:cNvPr id="253" name="Graphic 252">
              <a:extLst>
                <a:ext uri="{FF2B5EF4-FFF2-40B4-BE49-F238E27FC236}">
                  <a16:creationId xmlns:a16="http://schemas.microsoft.com/office/drawing/2014/main" id="{668C0850-482F-2DF9-A6F9-908C34930B8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59560" y="3682453"/>
              <a:ext cx="357318" cy="357318"/>
            </a:xfrm>
            <a:prstGeom prst="rect">
              <a:avLst/>
            </a:prstGeom>
          </p:spPr>
        </p:pic>
      </p:grpSp>
      <p:sp>
        <p:nvSpPr>
          <p:cNvPr id="15" name="Speech Bubble: Rectangle with Corners Rounded 217">
            <a:extLst>
              <a:ext uri="{FF2B5EF4-FFF2-40B4-BE49-F238E27FC236}">
                <a16:creationId xmlns:a16="http://schemas.microsoft.com/office/drawing/2014/main" id="{E38E82B7-2AA2-6FAA-BB24-7ECC0C99B8DA}"/>
              </a:ext>
            </a:extLst>
          </p:cNvPr>
          <p:cNvSpPr/>
          <p:nvPr/>
        </p:nvSpPr>
        <p:spPr>
          <a:xfrm>
            <a:off x="8658214" y="3541414"/>
            <a:ext cx="483979" cy="346184"/>
          </a:xfrm>
          <a:prstGeom prst="wedgeRoundRectCallout">
            <a:avLst>
              <a:gd name="adj1" fmla="val -88145"/>
              <a:gd name="adj2" fmla="val -12943"/>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chorCtr="0">
            <a:spAutoFit/>
          </a:bodyPr>
          <a:lstStyle/>
          <a:p>
            <a:pPr indent="-287993" algn="ctr">
              <a:defRPr/>
            </a:pPr>
            <a:r>
              <a:rPr lang="en-US" sz="1200">
                <a:solidFill>
                  <a:prstClr val="white"/>
                </a:solidFill>
                <a:latin typeface="Rawline"/>
              </a:rPr>
              <a:t>DE</a:t>
            </a:r>
          </a:p>
        </p:txBody>
      </p:sp>
    </p:spTree>
    <p:extLst>
      <p:ext uri="{BB962C8B-B14F-4D97-AF65-F5344CB8AC3E}">
        <p14:creationId xmlns:p14="http://schemas.microsoft.com/office/powerpoint/2010/main" val="3225230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694ECD8-7F0E-4438-8524-59131EF51DC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 b="7"/>
          <a:stretch>
            <a:fillRect/>
          </a:stretch>
        </p:blipFill>
        <p:spPr/>
      </p:pic>
      <p:sp>
        <p:nvSpPr>
          <p:cNvPr id="11" name="doOverlay">
            <a:extLst>
              <a:ext uri="{FF2B5EF4-FFF2-40B4-BE49-F238E27FC236}">
                <a16:creationId xmlns:a16="http://schemas.microsoft.com/office/drawing/2014/main" id="{5F50AAB9-526D-417D-A483-3DB895E3F74F}"/>
              </a:ext>
            </a:extLst>
          </p:cNvPr>
          <p:cNvSpPr/>
          <p:nvPr/>
        </p:nvSpPr>
        <p:spPr>
          <a:xfrm>
            <a:off x="-1588" y="0"/>
            <a:ext cx="12192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4" name="Title 3">
            <a:extLst>
              <a:ext uri="{FF2B5EF4-FFF2-40B4-BE49-F238E27FC236}">
                <a16:creationId xmlns:a16="http://schemas.microsoft.com/office/drawing/2014/main" id="{825F0A6F-9FCE-4813-A5D2-652158B907C3}"/>
              </a:ext>
            </a:extLst>
          </p:cNvPr>
          <p:cNvSpPr>
            <a:spLocks noGrp="1"/>
          </p:cNvSpPr>
          <p:nvPr>
            <p:ph type="ctrTitle"/>
          </p:nvPr>
        </p:nvSpPr>
        <p:spPr/>
        <p:txBody>
          <a:bodyPr/>
          <a:lstStyle/>
          <a:p>
            <a:r>
              <a:rPr lang="en-US"/>
              <a:t>Phase 1: </a:t>
            </a:r>
            <a:br>
              <a:rPr lang="en-US"/>
            </a:br>
            <a:r>
              <a:rPr lang="en-US"/>
              <a:t>Claims Lab</a:t>
            </a:r>
          </a:p>
        </p:txBody>
      </p:sp>
      <p:pic>
        <p:nvPicPr>
          <p:cNvPr id="12" name="doLogoWhite">
            <a:extLst>
              <a:ext uri="{FF2B5EF4-FFF2-40B4-BE49-F238E27FC236}">
                <a16:creationId xmlns:a16="http://schemas.microsoft.com/office/drawing/2014/main" id="{5EB8363A-7E68-44C5-8ECD-AF3C7E3E07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Tree>
    <p:extLst>
      <p:ext uri="{BB962C8B-B14F-4D97-AF65-F5344CB8AC3E}">
        <p14:creationId xmlns:p14="http://schemas.microsoft.com/office/powerpoint/2010/main" val="1609426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B0E78A6-D71B-F292-CFF5-47089E38BECD}"/>
              </a:ext>
            </a:extLst>
          </p:cNvPr>
          <p:cNvSpPr/>
          <p:nvPr/>
        </p:nvSpPr>
        <p:spPr>
          <a:xfrm>
            <a:off x="389749" y="5290287"/>
            <a:ext cx="11107032" cy="10719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swald Light"/>
              <a:ea typeface="+mn-ea"/>
              <a:cs typeface="+mn-cs"/>
            </a:endParaRPr>
          </a:p>
        </p:txBody>
      </p:sp>
      <p:sp>
        <p:nvSpPr>
          <p:cNvPr id="72" name="Rectangle 71">
            <a:extLst>
              <a:ext uri="{FF2B5EF4-FFF2-40B4-BE49-F238E27FC236}">
                <a16:creationId xmlns:a16="http://schemas.microsoft.com/office/drawing/2014/main" id="{622D4C96-477C-A229-024E-F08919156835}"/>
              </a:ext>
            </a:extLst>
          </p:cNvPr>
          <p:cNvSpPr/>
          <p:nvPr/>
        </p:nvSpPr>
        <p:spPr>
          <a:xfrm>
            <a:off x="256702" y="3976099"/>
            <a:ext cx="11240079" cy="10961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swald Light"/>
              <a:ea typeface="+mn-ea"/>
              <a:cs typeface="+mn-cs"/>
            </a:endParaRPr>
          </a:p>
        </p:txBody>
      </p:sp>
      <p:sp>
        <p:nvSpPr>
          <p:cNvPr id="52" name="Rectangle 51">
            <a:extLst>
              <a:ext uri="{FF2B5EF4-FFF2-40B4-BE49-F238E27FC236}">
                <a16:creationId xmlns:a16="http://schemas.microsoft.com/office/drawing/2014/main" id="{2CC3922C-DE42-DD17-5517-FA8AB254C02D}"/>
              </a:ext>
            </a:extLst>
          </p:cNvPr>
          <p:cNvSpPr/>
          <p:nvPr/>
        </p:nvSpPr>
        <p:spPr>
          <a:xfrm>
            <a:off x="226030" y="1342501"/>
            <a:ext cx="11270751" cy="515076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swald Light"/>
              <a:ea typeface="+mn-ea"/>
              <a:cs typeface="+mn-cs"/>
            </a:endParaRPr>
          </a:p>
        </p:txBody>
      </p:sp>
      <p:sp>
        <p:nvSpPr>
          <p:cNvPr id="3" name="Espace réservé du pied de page 2">
            <a:extLst>
              <a:ext uri="{FF2B5EF4-FFF2-40B4-BE49-F238E27FC236}">
                <a16:creationId xmlns:a16="http://schemas.microsoft.com/office/drawing/2014/main" id="{0B263E91-A458-568D-9C67-DEC76D583EE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all" spc="0" normalizeH="0" baseline="0" noProof="0">
                <a:ln>
                  <a:noFill/>
                </a:ln>
                <a:solidFill>
                  <a:srgbClr val="FFFFFF"/>
                </a:solidFill>
                <a:effectLst/>
                <a:uLnTx/>
                <a:uFillTx/>
                <a:latin typeface="Oswald SemiBold" pitchFamily="2" charset="0"/>
                <a:ea typeface="+mn-ea"/>
                <a:cs typeface="Aharoni" panose="02010803020104030203" pitchFamily="2" charset="-79"/>
              </a:rPr>
              <a:t>CLAIM LAB – STEP BY STEP</a:t>
            </a:r>
          </a:p>
        </p:txBody>
      </p:sp>
      <p:sp>
        <p:nvSpPr>
          <p:cNvPr id="4" name="Espace réservé du numéro de diapositive 3">
            <a:extLst>
              <a:ext uri="{FF2B5EF4-FFF2-40B4-BE49-F238E27FC236}">
                <a16:creationId xmlns:a16="http://schemas.microsoft.com/office/drawing/2014/main" id="{D68CEA24-E649-3976-336A-659E7AB6BB8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5F9A4F6-7BA3-4126-88A5-A8B8CE7104E5}" type="slidenum">
              <a:rPr kumimoji="0" lang="en-GB" sz="1400" b="0" i="0" u="none" strike="noStrike" kern="1200" cap="none" spc="0" normalizeH="0" baseline="0" noProof="0" smtClean="0">
                <a:ln>
                  <a:noFill/>
                </a:ln>
                <a:solidFill>
                  <a:srgbClr val="FFFFFF"/>
                </a:solidFill>
                <a:effectLst/>
                <a:uLnTx/>
                <a:uFillTx/>
                <a:latin typeface="Oswald SemiBold" pitchFamily="2" charset="0"/>
                <a:ea typeface="+mn-ea"/>
                <a:cs typeface="Aharoni" panose="02010803020104030203" pitchFamily="2" charset="-79"/>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GB" sz="1400" b="0" i="0" u="none" strike="noStrike" kern="1200" cap="none" spc="0" normalizeH="0" baseline="0" noProof="0">
              <a:ln>
                <a:noFill/>
              </a:ln>
              <a:solidFill>
                <a:srgbClr val="FFFFFF"/>
              </a:solidFill>
              <a:effectLst/>
              <a:uLnTx/>
              <a:uFillTx/>
              <a:latin typeface="Oswald SemiBold" pitchFamily="2" charset="0"/>
              <a:ea typeface="+mn-ea"/>
              <a:cs typeface="Aharoni" panose="02010803020104030203" pitchFamily="2" charset="-79"/>
            </a:endParaRPr>
          </a:p>
        </p:txBody>
      </p:sp>
      <p:sp>
        <p:nvSpPr>
          <p:cNvPr id="5" name="Espace réservé du texte 4">
            <a:extLst>
              <a:ext uri="{FF2B5EF4-FFF2-40B4-BE49-F238E27FC236}">
                <a16:creationId xmlns:a16="http://schemas.microsoft.com/office/drawing/2014/main" id="{EF052641-6D06-F100-8E98-305009DC5B20}"/>
              </a:ext>
            </a:extLst>
          </p:cNvPr>
          <p:cNvSpPr>
            <a:spLocks noGrp="1"/>
          </p:cNvSpPr>
          <p:nvPr>
            <p:ph type="body" sz="quarter" idx="13"/>
          </p:nvPr>
        </p:nvSpPr>
        <p:spPr>
          <a:xfrm>
            <a:off x="260320" y="238563"/>
            <a:ext cx="4496617" cy="400110"/>
          </a:xfrm>
        </p:spPr>
        <p:txBody>
          <a:bodyPr/>
          <a:lstStyle/>
          <a:p>
            <a:r>
              <a:rPr lang="en-US" sz="2400">
                <a:solidFill>
                  <a:schemeClr val="tx2"/>
                </a:solidFill>
              </a:rPr>
              <a:t>CLAIMs LAB STEP BY STEP</a:t>
            </a:r>
          </a:p>
        </p:txBody>
      </p:sp>
      <p:sp>
        <p:nvSpPr>
          <p:cNvPr id="6" name="Rectangle 5">
            <a:extLst>
              <a:ext uri="{FF2B5EF4-FFF2-40B4-BE49-F238E27FC236}">
                <a16:creationId xmlns:a16="http://schemas.microsoft.com/office/drawing/2014/main" id="{AB48BDF2-4D7A-0AEF-A013-18B1EAA794F3}"/>
              </a:ext>
            </a:extLst>
          </p:cNvPr>
          <p:cNvSpPr/>
          <p:nvPr/>
        </p:nvSpPr>
        <p:spPr>
          <a:xfrm>
            <a:off x="519879"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677">
                    <a:lumMod val="20000"/>
                    <a:lumOff val="80000"/>
                  </a:srgbClr>
                </a:solidFill>
                <a:effectLst/>
                <a:uLnTx/>
                <a:uFillTx/>
                <a:latin typeface="Oswald Light"/>
                <a:ea typeface="+mn-ea"/>
                <a:cs typeface="+mn-cs"/>
              </a:rPr>
              <a:t>PRE-WORK</a:t>
            </a:r>
            <a:endParaRPr kumimoji="0" lang="en-US" sz="1400" b="0" i="0" u="none" strike="noStrike" kern="1200" cap="none" spc="0" normalizeH="0" baseline="0" noProof="0">
              <a:ln>
                <a:noFill/>
              </a:ln>
              <a:solidFill>
                <a:srgbClr val="002677">
                  <a:lumMod val="20000"/>
                  <a:lumOff val="80000"/>
                </a:srgbClr>
              </a:solidFill>
              <a:effectLst/>
              <a:uLnTx/>
              <a:uFillTx/>
              <a:latin typeface="Oswald Light"/>
              <a:ea typeface="+mn-ea"/>
              <a:cs typeface="+mn-cs"/>
            </a:endParaRPr>
          </a:p>
        </p:txBody>
      </p:sp>
      <p:sp>
        <p:nvSpPr>
          <p:cNvPr id="7" name="Rectangle 6">
            <a:extLst>
              <a:ext uri="{FF2B5EF4-FFF2-40B4-BE49-F238E27FC236}">
                <a16:creationId xmlns:a16="http://schemas.microsoft.com/office/drawing/2014/main" id="{88E86A9B-8E09-3C60-BFAD-D4B2CD2F73B5}"/>
              </a:ext>
            </a:extLst>
          </p:cNvPr>
          <p:cNvSpPr/>
          <p:nvPr/>
        </p:nvSpPr>
        <p:spPr>
          <a:xfrm>
            <a:off x="4300007" y="2794647"/>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B0F0"/>
                </a:solidFill>
                <a:effectLst/>
                <a:uLnTx/>
                <a:uFillTx/>
                <a:latin typeface="Oswald Light"/>
                <a:ea typeface="+mn-ea"/>
                <a:cs typeface="+mn-cs"/>
              </a:rPr>
              <a:t>IDEATE</a:t>
            </a:r>
            <a:endParaRPr kumimoji="0" lang="en-US" sz="1400" b="1" i="0" u="none" strike="noStrike" kern="1200" cap="none" spc="0" normalizeH="0" baseline="0" noProof="0">
              <a:ln>
                <a:noFill/>
              </a:ln>
              <a:solidFill>
                <a:srgbClr val="00B0F0"/>
              </a:solidFill>
              <a:effectLst/>
              <a:uLnTx/>
              <a:uFillTx/>
              <a:latin typeface="Oswald Light"/>
              <a:ea typeface="+mn-ea"/>
              <a:cs typeface="+mn-cs"/>
            </a:endParaRPr>
          </a:p>
        </p:txBody>
      </p:sp>
      <p:sp>
        <p:nvSpPr>
          <p:cNvPr id="11" name="Freeform 6">
            <a:extLst>
              <a:ext uri="{FF2B5EF4-FFF2-40B4-BE49-F238E27FC236}">
                <a16:creationId xmlns:a16="http://schemas.microsoft.com/office/drawing/2014/main" id="{7597F6BC-7B03-C0F1-182F-2CD21151CBA4}"/>
              </a:ext>
            </a:extLst>
          </p:cNvPr>
          <p:cNvSpPr>
            <a:spLocks noChangeAspect="1"/>
          </p:cNvSpPr>
          <p:nvPr/>
        </p:nvSpPr>
        <p:spPr bwMode="auto">
          <a:xfrm>
            <a:off x="2057403" y="2877413"/>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
        <p:nvSpPr>
          <p:cNvPr id="15" name="Freeform 6">
            <a:extLst>
              <a:ext uri="{FF2B5EF4-FFF2-40B4-BE49-F238E27FC236}">
                <a16:creationId xmlns:a16="http://schemas.microsoft.com/office/drawing/2014/main" id="{223A44D5-B82B-39D0-7559-1EEDC902C1FD}"/>
              </a:ext>
            </a:extLst>
          </p:cNvPr>
          <p:cNvSpPr>
            <a:spLocks noChangeAspect="1"/>
          </p:cNvSpPr>
          <p:nvPr/>
        </p:nvSpPr>
        <p:spPr bwMode="auto">
          <a:xfrm>
            <a:off x="5837531" y="2866985"/>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
        <p:nvSpPr>
          <p:cNvPr id="18" name="ZoneTexte 17">
            <a:extLst>
              <a:ext uri="{FF2B5EF4-FFF2-40B4-BE49-F238E27FC236}">
                <a16:creationId xmlns:a16="http://schemas.microsoft.com/office/drawing/2014/main" id="{7AD3E739-5DEA-782A-A982-4C37CAFC5563}"/>
              </a:ext>
            </a:extLst>
          </p:cNvPr>
          <p:cNvSpPr txBox="1"/>
          <p:nvPr/>
        </p:nvSpPr>
        <p:spPr>
          <a:xfrm>
            <a:off x="163585" y="599459"/>
            <a:ext cx="2682985"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2677"/>
                </a:solidFill>
                <a:effectLst/>
                <a:uLnTx/>
                <a:uFillTx/>
                <a:latin typeface="Oswald Light"/>
                <a:ea typeface="+mn-ea"/>
                <a:cs typeface="+mn-cs"/>
              </a:rPr>
              <a:t>Claim Generation Process</a:t>
            </a:r>
          </a:p>
        </p:txBody>
      </p:sp>
      <p:sp>
        <p:nvSpPr>
          <p:cNvPr id="19" name="Rectangle 18">
            <a:extLst>
              <a:ext uri="{FF2B5EF4-FFF2-40B4-BE49-F238E27FC236}">
                <a16:creationId xmlns:a16="http://schemas.microsoft.com/office/drawing/2014/main" id="{47D5AB39-1A65-253E-32D1-889E5BFA27DE}"/>
              </a:ext>
            </a:extLst>
          </p:cNvPr>
          <p:cNvSpPr/>
          <p:nvPr/>
        </p:nvSpPr>
        <p:spPr>
          <a:xfrm>
            <a:off x="2409943"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Oswald Light"/>
                <a:ea typeface="+mn-ea"/>
                <a:cs typeface="+mn-cs"/>
              </a:rPr>
              <a:t>IMMERSE</a:t>
            </a:r>
            <a:endParaRPr kumimoji="0" lang="en-US" sz="1400" b="0" i="0" u="none" strike="noStrike" kern="1200" cap="none" spc="0" normalizeH="0" baseline="0" noProof="0">
              <a:ln>
                <a:noFill/>
              </a:ln>
              <a:solidFill>
                <a:srgbClr val="002060"/>
              </a:solidFill>
              <a:effectLst/>
              <a:uLnTx/>
              <a:uFillTx/>
              <a:latin typeface="Oswald Light"/>
              <a:ea typeface="+mn-ea"/>
              <a:cs typeface="+mn-cs"/>
            </a:endParaRPr>
          </a:p>
        </p:txBody>
      </p:sp>
      <p:sp>
        <p:nvSpPr>
          <p:cNvPr id="20" name="Freeform 6">
            <a:extLst>
              <a:ext uri="{FF2B5EF4-FFF2-40B4-BE49-F238E27FC236}">
                <a16:creationId xmlns:a16="http://schemas.microsoft.com/office/drawing/2014/main" id="{2E18D7FF-E6C0-EE94-94B2-D56B6511D963}"/>
              </a:ext>
            </a:extLst>
          </p:cNvPr>
          <p:cNvSpPr>
            <a:spLocks noChangeAspect="1"/>
          </p:cNvSpPr>
          <p:nvPr/>
        </p:nvSpPr>
        <p:spPr bwMode="auto">
          <a:xfrm>
            <a:off x="3947467" y="2877413"/>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
        <p:nvSpPr>
          <p:cNvPr id="21" name="Ellipse 20">
            <a:extLst>
              <a:ext uri="{FF2B5EF4-FFF2-40B4-BE49-F238E27FC236}">
                <a16:creationId xmlns:a16="http://schemas.microsoft.com/office/drawing/2014/main" id="{13A39EF5-3F0E-147C-D058-42BC2070B142}"/>
              </a:ext>
            </a:extLst>
          </p:cNvPr>
          <p:cNvSpPr>
            <a:spLocks noChangeAspect="1"/>
          </p:cNvSpPr>
          <p:nvPr/>
        </p:nvSpPr>
        <p:spPr>
          <a:xfrm>
            <a:off x="989243" y="2096309"/>
            <a:ext cx="589724" cy="58972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0</a:t>
            </a:r>
          </a:p>
        </p:txBody>
      </p:sp>
      <p:sp>
        <p:nvSpPr>
          <p:cNvPr id="22" name="Rectangle 21">
            <a:extLst>
              <a:ext uri="{FF2B5EF4-FFF2-40B4-BE49-F238E27FC236}">
                <a16:creationId xmlns:a16="http://schemas.microsoft.com/office/drawing/2014/main" id="{1A826021-6675-8CDE-480A-DC79EAF85C11}"/>
              </a:ext>
            </a:extLst>
          </p:cNvPr>
          <p:cNvSpPr/>
          <p:nvPr/>
        </p:nvSpPr>
        <p:spPr>
          <a:xfrm>
            <a:off x="6190071"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BB6EC">
                    <a:lumMod val="50000"/>
                  </a:srgbClr>
                </a:solidFill>
                <a:effectLst/>
                <a:uLnTx/>
                <a:uFillTx/>
                <a:latin typeface="Oswald Light"/>
                <a:ea typeface="+mn-ea"/>
                <a:cs typeface="+mn-cs"/>
              </a:rPr>
              <a:t>SCREEN &amp; REFINE</a:t>
            </a:r>
            <a:endParaRPr kumimoji="0" lang="en-US" sz="1600" b="0" i="0" u="none" strike="noStrike" kern="1200" cap="none" spc="0" normalizeH="0" baseline="0" noProof="0">
              <a:ln>
                <a:noFill/>
              </a:ln>
              <a:solidFill>
                <a:srgbClr val="EBB6EC">
                  <a:lumMod val="50000"/>
                </a:srgbClr>
              </a:solidFill>
              <a:effectLst/>
              <a:uLnTx/>
              <a:uFillTx/>
              <a:latin typeface="Oswald Light"/>
              <a:ea typeface="+mn-ea"/>
              <a:cs typeface="+mn-cs"/>
            </a:endParaRPr>
          </a:p>
        </p:txBody>
      </p:sp>
      <p:cxnSp>
        <p:nvCxnSpPr>
          <p:cNvPr id="25" name="Connecteur droit 24">
            <a:extLst>
              <a:ext uri="{FF2B5EF4-FFF2-40B4-BE49-F238E27FC236}">
                <a16:creationId xmlns:a16="http://schemas.microsoft.com/office/drawing/2014/main" id="{5FB65750-6894-9768-6A64-7EA5E99B099D}"/>
              </a:ext>
            </a:extLst>
          </p:cNvPr>
          <p:cNvCxnSpPr>
            <a:cxnSpLocks/>
          </p:cNvCxnSpPr>
          <p:nvPr/>
        </p:nvCxnSpPr>
        <p:spPr>
          <a:xfrm>
            <a:off x="2475413" y="6186336"/>
            <a:ext cx="7044722"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0A6D5E42-63A7-5768-37D4-B1D9E82A9DCE}"/>
              </a:ext>
            </a:extLst>
          </p:cNvPr>
          <p:cNvSpPr txBox="1"/>
          <p:nvPr/>
        </p:nvSpPr>
        <p:spPr>
          <a:xfrm>
            <a:off x="4283594" y="5280369"/>
            <a:ext cx="315562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ysClr val="windowText" lastClr="000000"/>
                </a:solidFill>
                <a:effectLst/>
                <a:uLnTx/>
                <a:uFillTx/>
                <a:latin typeface="Oswald Light"/>
                <a:ea typeface="+mn-ea"/>
                <a:cs typeface="+mn-cs"/>
              </a:rPr>
              <a:t>CLAIM LAB duration </a:t>
            </a:r>
            <a:r>
              <a:rPr kumimoji="0" lang="en-US" sz="1100" b="0" i="1" u="none" strike="noStrike" kern="1200" cap="none" spc="0" normalizeH="0" baseline="0" noProof="0">
                <a:ln>
                  <a:noFill/>
                </a:ln>
                <a:solidFill>
                  <a:sysClr val="windowText" lastClr="000000"/>
                </a:solidFill>
                <a:effectLst/>
                <a:uLnTx/>
                <a:uFillTx/>
                <a:latin typeface="Oswald Light"/>
                <a:ea typeface="+mn-ea"/>
                <a:cs typeface="+mn-cs"/>
              </a:rPr>
              <a:t>(4-5 hours session including breaks)</a:t>
            </a:r>
            <a:endParaRPr kumimoji="0" lang="en-US" sz="1400" b="0" i="1" u="none" strike="noStrike" kern="1200" cap="none" spc="0" normalizeH="0" baseline="0" noProof="0">
              <a:ln>
                <a:noFill/>
              </a:ln>
              <a:solidFill>
                <a:sysClr val="windowText" lastClr="000000"/>
              </a:solidFill>
              <a:effectLst/>
              <a:uLnTx/>
              <a:uFillTx/>
              <a:latin typeface="Oswald Light"/>
              <a:ea typeface="+mn-ea"/>
              <a:cs typeface="+mn-cs"/>
            </a:endParaRPr>
          </a:p>
        </p:txBody>
      </p:sp>
      <p:cxnSp>
        <p:nvCxnSpPr>
          <p:cNvPr id="38" name="Connecteur droit 37">
            <a:extLst>
              <a:ext uri="{FF2B5EF4-FFF2-40B4-BE49-F238E27FC236}">
                <a16:creationId xmlns:a16="http://schemas.microsoft.com/office/drawing/2014/main" id="{2AC7CD36-4C34-8CCE-380F-75161D9CA173}"/>
              </a:ext>
            </a:extLst>
          </p:cNvPr>
          <p:cNvCxnSpPr>
            <a:cxnSpLocks/>
          </p:cNvCxnSpPr>
          <p:nvPr/>
        </p:nvCxnSpPr>
        <p:spPr>
          <a:xfrm>
            <a:off x="566826" y="6186336"/>
            <a:ext cx="1653591"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FDC10FAD-B6BB-6DAA-5D2B-A162EC7FE5AD}"/>
              </a:ext>
            </a:extLst>
          </p:cNvPr>
          <p:cNvSpPr txBox="1"/>
          <p:nvPr/>
        </p:nvSpPr>
        <p:spPr>
          <a:xfrm>
            <a:off x="581141" y="5550314"/>
            <a:ext cx="167062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ysClr val="windowText" lastClr="000000"/>
                </a:solidFill>
                <a:effectLst/>
                <a:uLnTx/>
                <a:uFillTx/>
                <a:latin typeface="Oswald Light"/>
                <a:ea typeface="+mn-ea"/>
                <a:cs typeface="+mn-cs"/>
              </a:rPr>
              <a:t>Preparatory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ysClr val="windowText" lastClr="000000"/>
                </a:solidFill>
                <a:effectLst/>
                <a:uLnTx/>
                <a:uFillTx/>
                <a:latin typeface="Oswald Light"/>
                <a:ea typeface="+mn-ea"/>
                <a:cs typeface="+mn-cs"/>
              </a:rPr>
              <a:t>(2 weeks before the Claim Lab)</a:t>
            </a:r>
          </a:p>
        </p:txBody>
      </p:sp>
      <p:sp>
        <p:nvSpPr>
          <p:cNvPr id="35" name="Rectangle 34">
            <a:extLst>
              <a:ext uri="{FF2B5EF4-FFF2-40B4-BE49-F238E27FC236}">
                <a16:creationId xmlns:a16="http://schemas.microsoft.com/office/drawing/2014/main" id="{D3672EE7-C9FD-95D3-0566-024B4719D925}"/>
              </a:ext>
            </a:extLst>
          </p:cNvPr>
          <p:cNvSpPr/>
          <p:nvPr/>
        </p:nvSpPr>
        <p:spPr>
          <a:xfrm>
            <a:off x="8080135"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E9C28"/>
                </a:solidFill>
                <a:effectLst/>
                <a:uLnTx/>
                <a:uFillTx/>
                <a:latin typeface="Oswald Light"/>
                <a:ea typeface="+mn-ea"/>
                <a:cs typeface="+mn-cs"/>
              </a:rPr>
              <a:t>FINALIZE</a:t>
            </a:r>
            <a:endParaRPr kumimoji="0" lang="en-US" sz="1600" b="0" i="0" u="none" strike="noStrike" kern="1200" cap="none" spc="0" normalizeH="0" baseline="0" noProof="0">
              <a:ln>
                <a:noFill/>
              </a:ln>
              <a:solidFill>
                <a:srgbClr val="FE9C28"/>
              </a:solidFill>
              <a:effectLst/>
              <a:uLnTx/>
              <a:uFillTx/>
              <a:latin typeface="Oswald Light"/>
              <a:ea typeface="+mn-ea"/>
              <a:cs typeface="+mn-cs"/>
            </a:endParaRPr>
          </a:p>
        </p:txBody>
      </p:sp>
      <p:sp>
        <p:nvSpPr>
          <p:cNvPr id="36" name="Freeform 6">
            <a:extLst>
              <a:ext uri="{FF2B5EF4-FFF2-40B4-BE49-F238E27FC236}">
                <a16:creationId xmlns:a16="http://schemas.microsoft.com/office/drawing/2014/main" id="{A3CE5B96-B5C9-3AFF-84F0-CF0267D39595}"/>
              </a:ext>
            </a:extLst>
          </p:cNvPr>
          <p:cNvSpPr>
            <a:spLocks noChangeAspect="1"/>
          </p:cNvSpPr>
          <p:nvPr/>
        </p:nvSpPr>
        <p:spPr bwMode="auto">
          <a:xfrm>
            <a:off x="7727595" y="2866985"/>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
        <p:nvSpPr>
          <p:cNvPr id="42" name="ZoneTexte 41">
            <a:extLst>
              <a:ext uri="{FF2B5EF4-FFF2-40B4-BE49-F238E27FC236}">
                <a16:creationId xmlns:a16="http://schemas.microsoft.com/office/drawing/2014/main" id="{F9294D02-AF89-CA54-A8D6-862C4FD31DB0}"/>
              </a:ext>
            </a:extLst>
          </p:cNvPr>
          <p:cNvSpPr txBox="1"/>
          <p:nvPr/>
        </p:nvSpPr>
        <p:spPr>
          <a:xfrm>
            <a:off x="519879" y="4302949"/>
            <a:ext cx="153752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Align &amp; prepare participants to the upcoming workshop</a:t>
            </a: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p:txBody>
      </p:sp>
      <p:sp>
        <p:nvSpPr>
          <p:cNvPr id="43" name="ZoneTexte 42">
            <a:extLst>
              <a:ext uri="{FF2B5EF4-FFF2-40B4-BE49-F238E27FC236}">
                <a16:creationId xmlns:a16="http://schemas.microsoft.com/office/drawing/2014/main" id="{404BCD7C-D612-09B8-01AA-66705F82217D}"/>
              </a:ext>
            </a:extLst>
          </p:cNvPr>
          <p:cNvSpPr txBox="1"/>
          <p:nvPr/>
        </p:nvSpPr>
        <p:spPr>
          <a:xfrm>
            <a:off x="2418511" y="4261853"/>
            <a:ext cx="1440000"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Step into the workshop with the right mindset &amp; information's</a:t>
            </a: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p:txBody>
      </p:sp>
      <p:sp>
        <p:nvSpPr>
          <p:cNvPr id="44" name="ZoneTexte 43">
            <a:extLst>
              <a:ext uri="{FF2B5EF4-FFF2-40B4-BE49-F238E27FC236}">
                <a16:creationId xmlns:a16="http://schemas.microsoft.com/office/drawing/2014/main" id="{534E5F6C-6543-FC9A-3DB1-65E3EE03364A}"/>
              </a:ext>
            </a:extLst>
          </p:cNvPr>
          <p:cNvSpPr txBox="1"/>
          <p:nvPr/>
        </p:nvSpPr>
        <p:spPr>
          <a:xfrm>
            <a:off x="4300007" y="4235669"/>
            <a:ext cx="1440000"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Full brainstorm to ensure limitless creativity on selected exploration areas</a:t>
            </a:r>
          </a:p>
        </p:txBody>
      </p:sp>
      <p:sp>
        <p:nvSpPr>
          <p:cNvPr id="46" name="ZoneTexte 45">
            <a:extLst>
              <a:ext uri="{FF2B5EF4-FFF2-40B4-BE49-F238E27FC236}">
                <a16:creationId xmlns:a16="http://schemas.microsoft.com/office/drawing/2014/main" id="{F89E7C0A-5C17-ADE3-A29B-A5082ACBAE8D}"/>
              </a:ext>
            </a:extLst>
          </p:cNvPr>
          <p:cNvSpPr txBox="1"/>
          <p:nvPr/>
        </p:nvSpPr>
        <p:spPr>
          <a:xfrm>
            <a:off x="6123309" y="4083305"/>
            <a:ext cx="1859302" cy="938719"/>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Review tips and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Bring outside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      </a:t>
            </a:r>
            <a:r>
              <a:rPr kumimoji="0" lang="en-US" sz="1100" b="0" i="0" u="none" strike="noStrike" kern="1200" cap="none" spc="0" normalizeH="0" baseline="0" noProof="0">
                <a:ln>
                  <a:noFill/>
                </a:ln>
                <a:solidFill>
                  <a:srgbClr val="253032"/>
                </a:solidFill>
                <a:effectLst/>
                <a:uLnTx/>
                <a:uFillTx/>
                <a:latin typeface="Oswald Light"/>
                <a:ea typeface="+mn-ea"/>
                <a:cs typeface="+mn-cs"/>
                <a:sym typeface="Wingdings" panose="05000000000000000000" pitchFamily="2" charset="2"/>
              </a:rPr>
              <a:t> </a:t>
            </a:r>
            <a:r>
              <a:rPr kumimoji="0" lang="en-US" sz="1100" b="0" i="0" u="none" strike="noStrike" kern="1200" cap="none" spc="0" normalizeH="0" baseline="0" noProof="0">
                <a:ln>
                  <a:noFill/>
                </a:ln>
                <a:solidFill>
                  <a:srgbClr val="253032"/>
                </a:solidFill>
                <a:effectLst/>
                <a:uLnTx/>
                <a:uFillTx/>
                <a:latin typeface="Oswald Light"/>
                <a:ea typeface="+mn-ea"/>
                <a:cs typeface="+mn-cs"/>
              </a:rPr>
              <a:t>connect with “lead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Filter &amp; prioritize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Reformulate at best</a:t>
            </a: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p:txBody>
      </p:sp>
      <p:sp>
        <p:nvSpPr>
          <p:cNvPr id="49" name="ZoneTexte 48">
            <a:extLst>
              <a:ext uri="{FF2B5EF4-FFF2-40B4-BE49-F238E27FC236}">
                <a16:creationId xmlns:a16="http://schemas.microsoft.com/office/drawing/2014/main" id="{08CED410-06A0-B506-E6B4-E19ADD57D61C}"/>
              </a:ext>
            </a:extLst>
          </p:cNvPr>
          <p:cNvSpPr txBox="1"/>
          <p:nvPr/>
        </p:nvSpPr>
        <p:spPr>
          <a:xfrm>
            <a:off x="8102389" y="4190178"/>
            <a:ext cx="1667094" cy="938719"/>
          </a:xfrm>
          <a:prstGeom prst="rect">
            <a:avLst/>
          </a:prstGeom>
          <a:noFill/>
        </p:spPr>
        <p:txBody>
          <a:bodyPr wrap="square" lIns="91440" tIns="45720" rIns="91440" bIns="4572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Come up with winning list of claims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Think touchpoint, illustration, preliminary demos…</a:t>
            </a:r>
          </a:p>
        </p:txBody>
      </p:sp>
      <p:grpSp>
        <p:nvGrpSpPr>
          <p:cNvPr id="55" name="Groupe 54">
            <a:extLst>
              <a:ext uri="{FF2B5EF4-FFF2-40B4-BE49-F238E27FC236}">
                <a16:creationId xmlns:a16="http://schemas.microsoft.com/office/drawing/2014/main" id="{34525CA6-2A91-3608-3E18-ACAC705F4685}"/>
              </a:ext>
            </a:extLst>
          </p:cNvPr>
          <p:cNvGrpSpPr/>
          <p:nvPr/>
        </p:nvGrpSpPr>
        <p:grpSpPr>
          <a:xfrm>
            <a:off x="2776521" y="5693831"/>
            <a:ext cx="1170946" cy="323833"/>
            <a:chOff x="2676184" y="4571931"/>
            <a:chExt cx="1170946" cy="323833"/>
          </a:xfrm>
        </p:grpSpPr>
        <p:pic>
          <p:nvPicPr>
            <p:cNvPr id="51" name="Graphique 50" descr="Chronomètre 75% avec un remplissage uni">
              <a:extLst>
                <a:ext uri="{FF2B5EF4-FFF2-40B4-BE49-F238E27FC236}">
                  <a16:creationId xmlns:a16="http://schemas.microsoft.com/office/drawing/2014/main" id="{4DAC7920-774E-0757-ED35-8AAD9ADEA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6184" y="4571931"/>
              <a:ext cx="323833" cy="323833"/>
            </a:xfrm>
            <a:prstGeom prst="rect">
              <a:avLst/>
            </a:prstGeom>
          </p:spPr>
        </p:pic>
        <p:sp>
          <p:nvSpPr>
            <p:cNvPr id="54" name="ZoneTexte 53">
              <a:extLst>
                <a:ext uri="{FF2B5EF4-FFF2-40B4-BE49-F238E27FC236}">
                  <a16:creationId xmlns:a16="http://schemas.microsoft.com/office/drawing/2014/main" id="{098310D9-8A71-FC84-2537-DBC119E458F9}"/>
                </a:ext>
              </a:extLst>
            </p:cNvPr>
            <p:cNvSpPr txBox="1"/>
            <p:nvPr/>
          </p:nvSpPr>
          <p:spPr>
            <a:xfrm>
              <a:off x="3000017" y="4603042"/>
              <a:ext cx="84711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30-45 min</a:t>
              </a: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p:txBody>
        </p:sp>
      </p:grpSp>
      <p:grpSp>
        <p:nvGrpSpPr>
          <p:cNvPr id="56" name="Groupe 55">
            <a:extLst>
              <a:ext uri="{FF2B5EF4-FFF2-40B4-BE49-F238E27FC236}">
                <a16:creationId xmlns:a16="http://schemas.microsoft.com/office/drawing/2014/main" id="{2DDD3753-BA0B-90A0-4D73-01FF15704B4B}"/>
              </a:ext>
            </a:extLst>
          </p:cNvPr>
          <p:cNvGrpSpPr/>
          <p:nvPr/>
        </p:nvGrpSpPr>
        <p:grpSpPr>
          <a:xfrm>
            <a:off x="4517082" y="5693831"/>
            <a:ext cx="1134507" cy="323833"/>
            <a:chOff x="2676184" y="4571931"/>
            <a:chExt cx="1134507" cy="323833"/>
          </a:xfrm>
        </p:grpSpPr>
        <p:pic>
          <p:nvPicPr>
            <p:cNvPr id="57" name="Graphique 56" descr="Chronomètre 75% avec un remplissage uni">
              <a:extLst>
                <a:ext uri="{FF2B5EF4-FFF2-40B4-BE49-F238E27FC236}">
                  <a16:creationId xmlns:a16="http://schemas.microsoft.com/office/drawing/2014/main" id="{2AE5868D-1F17-C4AB-0981-5E183FC0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6184" y="4571931"/>
              <a:ext cx="323833" cy="323833"/>
            </a:xfrm>
            <a:prstGeom prst="rect">
              <a:avLst/>
            </a:prstGeom>
          </p:spPr>
        </p:pic>
        <p:sp>
          <p:nvSpPr>
            <p:cNvPr id="58" name="ZoneTexte 57">
              <a:extLst>
                <a:ext uri="{FF2B5EF4-FFF2-40B4-BE49-F238E27FC236}">
                  <a16:creationId xmlns:a16="http://schemas.microsoft.com/office/drawing/2014/main" id="{20A3E797-D085-E71C-FBDA-F1261F033047}"/>
                </a:ext>
              </a:extLst>
            </p:cNvPr>
            <p:cNvSpPr txBox="1"/>
            <p:nvPr/>
          </p:nvSpPr>
          <p:spPr>
            <a:xfrm>
              <a:off x="3000016" y="4603042"/>
              <a:ext cx="81067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60-90 min</a:t>
              </a: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p:txBody>
        </p:sp>
      </p:grpSp>
      <p:grpSp>
        <p:nvGrpSpPr>
          <p:cNvPr id="62" name="Groupe 61">
            <a:extLst>
              <a:ext uri="{FF2B5EF4-FFF2-40B4-BE49-F238E27FC236}">
                <a16:creationId xmlns:a16="http://schemas.microsoft.com/office/drawing/2014/main" id="{197B5EF7-F261-A19C-12E0-78A15B19DFE8}"/>
              </a:ext>
            </a:extLst>
          </p:cNvPr>
          <p:cNvGrpSpPr/>
          <p:nvPr/>
        </p:nvGrpSpPr>
        <p:grpSpPr>
          <a:xfrm>
            <a:off x="6421514" y="5693831"/>
            <a:ext cx="1129984" cy="323833"/>
            <a:chOff x="2676184" y="4571931"/>
            <a:chExt cx="1129984" cy="323833"/>
          </a:xfrm>
        </p:grpSpPr>
        <p:pic>
          <p:nvPicPr>
            <p:cNvPr id="63" name="Graphique 62" descr="Chronomètre 75% avec un remplissage uni">
              <a:extLst>
                <a:ext uri="{FF2B5EF4-FFF2-40B4-BE49-F238E27FC236}">
                  <a16:creationId xmlns:a16="http://schemas.microsoft.com/office/drawing/2014/main" id="{C6997CD9-0E46-1F2E-C1CA-564B3D53B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6184" y="4571931"/>
              <a:ext cx="323833" cy="323833"/>
            </a:xfrm>
            <a:prstGeom prst="rect">
              <a:avLst/>
            </a:prstGeom>
          </p:spPr>
        </p:pic>
        <p:sp>
          <p:nvSpPr>
            <p:cNvPr id="64" name="ZoneTexte 63">
              <a:extLst>
                <a:ext uri="{FF2B5EF4-FFF2-40B4-BE49-F238E27FC236}">
                  <a16:creationId xmlns:a16="http://schemas.microsoft.com/office/drawing/2014/main" id="{A7F2AACB-D0D8-9941-EEBE-C162CF271C33}"/>
                </a:ext>
              </a:extLst>
            </p:cNvPr>
            <p:cNvSpPr txBox="1"/>
            <p:nvPr/>
          </p:nvSpPr>
          <p:spPr>
            <a:xfrm>
              <a:off x="3000017" y="4603042"/>
              <a:ext cx="80615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60-90 min</a:t>
              </a: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p:txBody>
        </p:sp>
      </p:grpSp>
      <p:grpSp>
        <p:nvGrpSpPr>
          <p:cNvPr id="65" name="Groupe 64">
            <a:extLst>
              <a:ext uri="{FF2B5EF4-FFF2-40B4-BE49-F238E27FC236}">
                <a16:creationId xmlns:a16="http://schemas.microsoft.com/office/drawing/2014/main" id="{C14B2840-1BDD-507B-F24C-582A43E01D73}"/>
              </a:ext>
            </a:extLst>
          </p:cNvPr>
          <p:cNvGrpSpPr/>
          <p:nvPr/>
        </p:nvGrpSpPr>
        <p:grpSpPr>
          <a:xfrm>
            <a:off x="8321423" y="5693831"/>
            <a:ext cx="1091534" cy="323833"/>
            <a:chOff x="2676184" y="4571931"/>
            <a:chExt cx="1091534" cy="323833"/>
          </a:xfrm>
        </p:grpSpPr>
        <p:pic>
          <p:nvPicPr>
            <p:cNvPr id="66" name="Graphique 65" descr="Chronomètre 75% avec un remplissage uni">
              <a:extLst>
                <a:ext uri="{FF2B5EF4-FFF2-40B4-BE49-F238E27FC236}">
                  <a16:creationId xmlns:a16="http://schemas.microsoft.com/office/drawing/2014/main" id="{91875216-4F6F-22DD-DD1B-236BF715DC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6184" y="4571931"/>
              <a:ext cx="323833" cy="323833"/>
            </a:xfrm>
            <a:prstGeom prst="rect">
              <a:avLst/>
            </a:prstGeom>
          </p:spPr>
        </p:pic>
        <p:sp>
          <p:nvSpPr>
            <p:cNvPr id="67" name="ZoneTexte 66">
              <a:extLst>
                <a:ext uri="{FF2B5EF4-FFF2-40B4-BE49-F238E27FC236}">
                  <a16:creationId xmlns:a16="http://schemas.microsoft.com/office/drawing/2014/main" id="{D0362A6B-57F1-F679-9EC8-73D3308CCE9B}"/>
                </a:ext>
              </a:extLst>
            </p:cNvPr>
            <p:cNvSpPr txBox="1"/>
            <p:nvPr/>
          </p:nvSpPr>
          <p:spPr>
            <a:xfrm>
              <a:off x="3000017" y="4603042"/>
              <a:ext cx="76770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45 min</a:t>
              </a: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p:txBody>
        </p:sp>
      </p:grpSp>
      <p:sp>
        <p:nvSpPr>
          <p:cNvPr id="2" name="Rectangle 1">
            <a:extLst>
              <a:ext uri="{FF2B5EF4-FFF2-40B4-BE49-F238E27FC236}">
                <a16:creationId xmlns:a16="http://schemas.microsoft.com/office/drawing/2014/main" id="{1D1D1A58-79D9-BA1E-5D57-2C627BF79099}"/>
              </a:ext>
            </a:extLst>
          </p:cNvPr>
          <p:cNvSpPr/>
          <p:nvPr/>
        </p:nvSpPr>
        <p:spPr>
          <a:xfrm>
            <a:off x="9970197"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B494"/>
                </a:solidFill>
                <a:effectLst/>
                <a:uLnTx/>
                <a:uFillTx/>
                <a:latin typeface="Oswald Light"/>
                <a:ea typeface="+mn-ea"/>
                <a:cs typeface="+mn-cs"/>
              </a:rPr>
              <a:t>BRING IT TO LIFE</a:t>
            </a:r>
            <a:endParaRPr kumimoji="0" lang="en-US" sz="1600" b="0" i="0" u="none" strike="noStrike" kern="1200" cap="none" spc="0" normalizeH="0" baseline="0" noProof="0">
              <a:ln>
                <a:noFill/>
              </a:ln>
              <a:solidFill>
                <a:srgbClr val="00B494"/>
              </a:solidFill>
              <a:effectLst/>
              <a:uLnTx/>
              <a:uFillTx/>
              <a:latin typeface="Oswald Light"/>
              <a:ea typeface="+mn-ea"/>
              <a:cs typeface="+mn-cs"/>
            </a:endParaRPr>
          </a:p>
        </p:txBody>
      </p:sp>
      <p:sp>
        <p:nvSpPr>
          <p:cNvPr id="10" name="Ellipse 9">
            <a:extLst>
              <a:ext uri="{FF2B5EF4-FFF2-40B4-BE49-F238E27FC236}">
                <a16:creationId xmlns:a16="http://schemas.microsoft.com/office/drawing/2014/main" id="{A9B8766B-C2E1-DBFD-EA19-19334B22775A}"/>
              </a:ext>
            </a:extLst>
          </p:cNvPr>
          <p:cNvSpPr>
            <a:spLocks noChangeAspect="1"/>
          </p:cNvSpPr>
          <p:nvPr/>
        </p:nvSpPr>
        <p:spPr>
          <a:xfrm>
            <a:off x="10423265" y="2096309"/>
            <a:ext cx="589724" cy="589724"/>
          </a:xfrm>
          <a:prstGeom prst="ellipse">
            <a:avLst/>
          </a:prstGeom>
          <a:solidFill>
            <a:srgbClr val="00B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5</a:t>
            </a:r>
          </a:p>
        </p:txBody>
      </p:sp>
      <p:sp>
        <p:nvSpPr>
          <p:cNvPr id="16" name="ZoneTexte 15">
            <a:extLst>
              <a:ext uri="{FF2B5EF4-FFF2-40B4-BE49-F238E27FC236}">
                <a16:creationId xmlns:a16="http://schemas.microsoft.com/office/drawing/2014/main" id="{A42FF1ED-2BF1-2764-2C0C-5E94D4D5F6B0}"/>
              </a:ext>
            </a:extLst>
          </p:cNvPr>
          <p:cNvSpPr txBox="1"/>
          <p:nvPr/>
        </p:nvSpPr>
        <p:spPr>
          <a:xfrm>
            <a:off x="9834928" y="4229387"/>
            <a:ext cx="1667094" cy="60016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Copywriting to power claim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Legal pre-check before moving to consumer test</a:t>
            </a:r>
          </a:p>
        </p:txBody>
      </p:sp>
      <p:grpSp>
        <p:nvGrpSpPr>
          <p:cNvPr id="24" name="Groupe 23">
            <a:extLst>
              <a:ext uri="{FF2B5EF4-FFF2-40B4-BE49-F238E27FC236}">
                <a16:creationId xmlns:a16="http://schemas.microsoft.com/office/drawing/2014/main" id="{0ED85837-1060-5085-5404-A1318BE46E38}"/>
              </a:ext>
            </a:extLst>
          </p:cNvPr>
          <p:cNvGrpSpPr/>
          <p:nvPr/>
        </p:nvGrpSpPr>
        <p:grpSpPr>
          <a:xfrm>
            <a:off x="10182882" y="5693831"/>
            <a:ext cx="1091534" cy="323833"/>
            <a:chOff x="2676184" y="4571931"/>
            <a:chExt cx="1091534" cy="323833"/>
          </a:xfrm>
        </p:grpSpPr>
        <p:pic>
          <p:nvPicPr>
            <p:cNvPr id="27" name="Graphique 26" descr="Chronomètre 75% avec un remplissage uni">
              <a:extLst>
                <a:ext uri="{FF2B5EF4-FFF2-40B4-BE49-F238E27FC236}">
                  <a16:creationId xmlns:a16="http://schemas.microsoft.com/office/drawing/2014/main" id="{C06D65C9-9226-79A6-8588-BD747486EC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6184" y="4571931"/>
              <a:ext cx="323833" cy="323833"/>
            </a:xfrm>
            <a:prstGeom prst="rect">
              <a:avLst/>
            </a:prstGeom>
          </p:spPr>
        </p:pic>
        <p:sp>
          <p:nvSpPr>
            <p:cNvPr id="28" name="ZoneTexte 27">
              <a:extLst>
                <a:ext uri="{FF2B5EF4-FFF2-40B4-BE49-F238E27FC236}">
                  <a16:creationId xmlns:a16="http://schemas.microsoft.com/office/drawing/2014/main" id="{6AAF300E-FAF5-806D-41C8-598119ED0A74}"/>
                </a:ext>
              </a:extLst>
            </p:cNvPr>
            <p:cNvSpPr txBox="1"/>
            <p:nvPr/>
          </p:nvSpPr>
          <p:spPr>
            <a:xfrm>
              <a:off x="3000017" y="4603042"/>
              <a:ext cx="76770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3032"/>
                  </a:solidFill>
                  <a:effectLst/>
                  <a:uLnTx/>
                  <a:uFillTx/>
                  <a:latin typeface="Oswald Light"/>
                  <a:ea typeface="+mn-ea"/>
                  <a:cs typeface="+mn-cs"/>
                </a:rPr>
                <a:t>2 weeks</a:t>
              </a: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p:txBody>
        </p:sp>
      </p:grpSp>
      <p:pic>
        <p:nvPicPr>
          <p:cNvPr id="39" name="Image 38">
            <a:extLst>
              <a:ext uri="{FF2B5EF4-FFF2-40B4-BE49-F238E27FC236}">
                <a16:creationId xmlns:a16="http://schemas.microsoft.com/office/drawing/2014/main" id="{4217793E-4CBF-B8F4-55F1-F8701A512C7E}"/>
              </a:ext>
            </a:extLst>
          </p:cNvPr>
          <p:cNvPicPr>
            <a:picLocks noChangeAspect="1"/>
          </p:cNvPicPr>
          <p:nvPr/>
        </p:nvPicPr>
        <p:blipFill>
          <a:blip r:embed="rId5"/>
          <a:stretch>
            <a:fillRect/>
          </a:stretch>
        </p:blipFill>
        <p:spPr>
          <a:xfrm>
            <a:off x="4819191" y="175149"/>
            <a:ext cx="1733729" cy="2041163"/>
          </a:xfrm>
          <a:prstGeom prst="rect">
            <a:avLst/>
          </a:prstGeom>
        </p:spPr>
      </p:pic>
      <p:sp>
        <p:nvSpPr>
          <p:cNvPr id="45" name="ZoneTexte 44">
            <a:extLst>
              <a:ext uri="{FF2B5EF4-FFF2-40B4-BE49-F238E27FC236}">
                <a16:creationId xmlns:a16="http://schemas.microsoft.com/office/drawing/2014/main" id="{8AE1D82B-B6E5-6586-CCBB-0784D5933C24}"/>
              </a:ext>
            </a:extLst>
          </p:cNvPr>
          <p:cNvSpPr txBox="1"/>
          <p:nvPr/>
        </p:nvSpPr>
        <p:spPr>
          <a:xfrm rot="16200000">
            <a:off x="-149013" y="2995020"/>
            <a:ext cx="736688" cy="33855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Oswald Light"/>
                <a:ea typeface="+mn-ea"/>
                <a:cs typeface="+mn-cs"/>
              </a:rPr>
              <a:t>STEPS</a:t>
            </a:r>
            <a:endParaRPr kumimoji="0" lang="en-US" sz="1800" b="0" i="0" u="none" strike="noStrike" kern="1200" cap="none" spc="0" normalizeH="0" baseline="0" noProof="0">
              <a:ln>
                <a:noFill/>
              </a:ln>
              <a:solidFill>
                <a:srgbClr val="000000"/>
              </a:solidFill>
              <a:effectLst/>
              <a:uLnTx/>
              <a:uFillTx/>
              <a:latin typeface="Oswald Light"/>
              <a:ea typeface="+mn-ea"/>
              <a:cs typeface="+mn-cs"/>
            </a:endParaRPr>
          </a:p>
        </p:txBody>
      </p:sp>
      <p:sp>
        <p:nvSpPr>
          <p:cNvPr id="47" name="ZoneTexte 46">
            <a:extLst>
              <a:ext uri="{FF2B5EF4-FFF2-40B4-BE49-F238E27FC236}">
                <a16:creationId xmlns:a16="http://schemas.microsoft.com/office/drawing/2014/main" id="{3118657D-B7AC-AAA8-22BE-B55E416941D1}"/>
              </a:ext>
            </a:extLst>
          </p:cNvPr>
          <p:cNvSpPr txBox="1"/>
          <p:nvPr/>
        </p:nvSpPr>
        <p:spPr>
          <a:xfrm rot="16200000">
            <a:off x="-355448" y="4328514"/>
            <a:ext cx="1186444" cy="338554"/>
          </a:xfrm>
          <a:prstGeom prst="rect">
            <a:avLst/>
          </a:prstGeom>
          <a:solidFill>
            <a:schemeClr val="bg1"/>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Oswald Light"/>
                <a:ea typeface="+mn-ea"/>
                <a:cs typeface="+mn-cs"/>
              </a:rPr>
              <a:t>OBJECTIVES</a:t>
            </a:r>
            <a:endParaRPr kumimoji="0" lang="en-US" sz="1800" b="0" i="0" u="none" strike="noStrike" kern="1200" cap="none" spc="0" normalizeH="0" baseline="0" noProof="0">
              <a:ln>
                <a:noFill/>
              </a:ln>
              <a:solidFill>
                <a:srgbClr val="000000"/>
              </a:solidFill>
              <a:effectLst/>
              <a:uLnTx/>
              <a:uFillTx/>
              <a:latin typeface="Oswald Light"/>
              <a:ea typeface="+mn-ea"/>
              <a:cs typeface="+mn-cs"/>
            </a:endParaRPr>
          </a:p>
        </p:txBody>
      </p:sp>
      <p:sp>
        <p:nvSpPr>
          <p:cNvPr id="50" name="ZoneTexte 49">
            <a:extLst>
              <a:ext uri="{FF2B5EF4-FFF2-40B4-BE49-F238E27FC236}">
                <a16:creationId xmlns:a16="http://schemas.microsoft.com/office/drawing/2014/main" id="{905A77FC-4BDA-6166-3507-A35333E8B8E8}"/>
              </a:ext>
            </a:extLst>
          </p:cNvPr>
          <p:cNvSpPr txBox="1"/>
          <p:nvPr/>
        </p:nvSpPr>
        <p:spPr>
          <a:xfrm rot="16200000">
            <a:off x="-148476" y="5730456"/>
            <a:ext cx="810357" cy="307776"/>
          </a:xfrm>
          <a:prstGeom prst="rect">
            <a:avLst/>
          </a:prstGeom>
          <a:solidFill>
            <a:schemeClr val="bg1"/>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Oswald Light"/>
                <a:ea typeface="+mn-ea"/>
                <a:cs typeface="+mn-cs"/>
              </a:rPr>
              <a:t>TIMINGS</a:t>
            </a:r>
            <a:endParaRPr kumimoji="0" lang="en-US" sz="1800" b="0" i="0" u="none" strike="noStrike" kern="1200" cap="none" spc="0" normalizeH="0" baseline="0" noProof="0">
              <a:ln>
                <a:noFill/>
              </a:ln>
              <a:solidFill>
                <a:srgbClr val="000000"/>
              </a:solidFill>
              <a:effectLst/>
              <a:uLnTx/>
              <a:uFillTx/>
              <a:latin typeface="Oswald Light"/>
              <a:ea typeface="+mn-ea"/>
              <a:cs typeface="+mn-cs"/>
            </a:endParaRPr>
          </a:p>
        </p:txBody>
      </p:sp>
      <p:cxnSp>
        <p:nvCxnSpPr>
          <p:cNvPr id="53" name="Connecteur droit 52">
            <a:extLst>
              <a:ext uri="{FF2B5EF4-FFF2-40B4-BE49-F238E27FC236}">
                <a16:creationId xmlns:a16="http://schemas.microsoft.com/office/drawing/2014/main" id="{864E4F68-ECD3-F565-BC10-51108A4C30B3}"/>
              </a:ext>
            </a:extLst>
          </p:cNvPr>
          <p:cNvCxnSpPr>
            <a:cxnSpLocks/>
          </p:cNvCxnSpPr>
          <p:nvPr/>
        </p:nvCxnSpPr>
        <p:spPr>
          <a:xfrm>
            <a:off x="9854920" y="6186336"/>
            <a:ext cx="1503265"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EACF370-D109-CA31-FFA2-2412BB7045CB}"/>
              </a:ext>
            </a:extLst>
          </p:cNvPr>
          <p:cNvSpPr/>
          <p:nvPr/>
        </p:nvSpPr>
        <p:spPr>
          <a:xfrm>
            <a:off x="388608" y="6538912"/>
            <a:ext cx="2086805" cy="311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swald Light"/>
              <a:ea typeface="+mn-ea"/>
              <a:cs typeface="+mn-cs"/>
            </a:endParaRPr>
          </a:p>
        </p:txBody>
      </p:sp>
      <p:sp>
        <p:nvSpPr>
          <p:cNvPr id="76" name="Rectangle 75">
            <a:extLst>
              <a:ext uri="{FF2B5EF4-FFF2-40B4-BE49-F238E27FC236}">
                <a16:creationId xmlns:a16="http://schemas.microsoft.com/office/drawing/2014/main" id="{64F4DD26-AAE6-5BF9-3903-EDDB971971A3}"/>
              </a:ext>
            </a:extLst>
          </p:cNvPr>
          <p:cNvSpPr/>
          <p:nvPr/>
        </p:nvSpPr>
        <p:spPr>
          <a:xfrm>
            <a:off x="2341446" y="2384984"/>
            <a:ext cx="7258124" cy="135468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2060"/>
              </a:solidFill>
              <a:effectLst/>
              <a:uLnTx/>
              <a:uFillTx/>
              <a:latin typeface="Oswald Light"/>
              <a:ea typeface="+mn-ea"/>
              <a:cs typeface="+mn-cs"/>
            </a:endParaRPr>
          </a:p>
        </p:txBody>
      </p:sp>
      <p:sp>
        <p:nvSpPr>
          <p:cNvPr id="12" name="Ellipse 11">
            <a:extLst>
              <a:ext uri="{FF2B5EF4-FFF2-40B4-BE49-F238E27FC236}">
                <a16:creationId xmlns:a16="http://schemas.microsoft.com/office/drawing/2014/main" id="{9B27741B-73B3-6845-763F-6EB281835104}"/>
              </a:ext>
            </a:extLst>
          </p:cNvPr>
          <p:cNvSpPr>
            <a:spLocks noChangeAspect="1"/>
          </p:cNvSpPr>
          <p:nvPr/>
        </p:nvSpPr>
        <p:spPr>
          <a:xfrm>
            <a:off x="2876047" y="2096309"/>
            <a:ext cx="589724" cy="589724"/>
          </a:xfrm>
          <a:prstGeom prst="ellipse">
            <a:avLst/>
          </a:prstGeom>
          <a:solidFill>
            <a:srgbClr val="153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1</a:t>
            </a:r>
          </a:p>
        </p:txBody>
      </p:sp>
      <p:sp>
        <p:nvSpPr>
          <p:cNvPr id="13" name="Ellipse 12">
            <a:extLst>
              <a:ext uri="{FF2B5EF4-FFF2-40B4-BE49-F238E27FC236}">
                <a16:creationId xmlns:a16="http://schemas.microsoft.com/office/drawing/2014/main" id="{BF1A8F13-B01D-2FB6-457A-177BF3714BAC}"/>
              </a:ext>
            </a:extLst>
          </p:cNvPr>
          <p:cNvSpPr>
            <a:spLocks noChangeAspect="1"/>
          </p:cNvSpPr>
          <p:nvPr/>
        </p:nvSpPr>
        <p:spPr>
          <a:xfrm>
            <a:off x="4762851" y="2096309"/>
            <a:ext cx="589724" cy="589724"/>
          </a:xfrm>
          <a:prstGeom prst="ellipse">
            <a:avLst/>
          </a:prstGeom>
          <a:solidFill>
            <a:srgbClr val="20B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2</a:t>
            </a:r>
          </a:p>
        </p:txBody>
      </p:sp>
      <p:sp>
        <p:nvSpPr>
          <p:cNvPr id="48" name="Ellipse 47">
            <a:extLst>
              <a:ext uri="{FF2B5EF4-FFF2-40B4-BE49-F238E27FC236}">
                <a16:creationId xmlns:a16="http://schemas.microsoft.com/office/drawing/2014/main" id="{674BDB76-B6B2-A616-07FA-650DBA9E1ADC}"/>
              </a:ext>
            </a:extLst>
          </p:cNvPr>
          <p:cNvSpPr>
            <a:spLocks noChangeAspect="1"/>
          </p:cNvSpPr>
          <p:nvPr/>
        </p:nvSpPr>
        <p:spPr>
          <a:xfrm>
            <a:off x="6649655" y="2096309"/>
            <a:ext cx="589724" cy="589724"/>
          </a:xfrm>
          <a:prstGeom prst="ellipse">
            <a:avLst/>
          </a:prstGeom>
          <a:solidFill>
            <a:srgbClr val="BF6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3</a:t>
            </a:r>
          </a:p>
        </p:txBody>
      </p:sp>
      <p:sp>
        <p:nvSpPr>
          <p:cNvPr id="37" name="Ellipse 36">
            <a:extLst>
              <a:ext uri="{FF2B5EF4-FFF2-40B4-BE49-F238E27FC236}">
                <a16:creationId xmlns:a16="http://schemas.microsoft.com/office/drawing/2014/main" id="{55A73D9C-9E08-7F26-B2AE-D41C14F6688F}"/>
              </a:ext>
            </a:extLst>
          </p:cNvPr>
          <p:cNvSpPr>
            <a:spLocks noChangeAspect="1"/>
          </p:cNvSpPr>
          <p:nvPr/>
        </p:nvSpPr>
        <p:spPr>
          <a:xfrm>
            <a:off x="8536459" y="2096309"/>
            <a:ext cx="589724" cy="589724"/>
          </a:xfrm>
          <a:prstGeom prst="ellipse">
            <a:avLst/>
          </a:prstGeom>
          <a:solidFill>
            <a:srgbClr val="FE9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4</a:t>
            </a:r>
          </a:p>
        </p:txBody>
      </p:sp>
      <p:sp>
        <p:nvSpPr>
          <p:cNvPr id="77" name="Freeform 6">
            <a:extLst>
              <a:ext uri="{FF2B5EF4-FFF2-40B4-BE49-F238E27FC236}">
                <a16:creationId xmlns:a16="http://schemas.microsoft.com/office/drawing/2014/main" id="{D04083E8-F2B9-4C6D-1689-748464B67046}"/>
              </a:ext>
            </a:extLst>
          </p:cNvPr>
          <p:cNvSpPr>
            <a:spLocks noChangeAspect="1"/>
          </p:cNvSpPr>
          <p:nvPr/>
        </p:nvSpPr>
        <p:spPr bwMode="auto">
          <a:xfrm>
            <a:off x="9686154" y="2866985"/>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Tree>
    <p:extLst>
      <p:ext uri="{BB962C8B-B14F-4D97-AF65-F5344CB8AC3E}">
        <p14:creationId xmlns:p14="http://schemas.microsoft.com/office/powerpoint/2010/main" val="306437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2CC3922C-DE42-DD17-5517-FA8AB254C02D}"/>
              </a:ext>
            </a:extLst>
          </p:cNvPr>
          <p:cNvSpPr/>
          <p:nvPr/>
        </p:nvSpPr>
        <p:spPr>
          <a:xfrm>
            <a:off x="226030" y="1342501"/>
            <a:ext cx="11270751" cy="515076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swald Light"/>
              <a:ea typeface="+mn-ea"/>
              <a:cs typeface="+mn-cs"/>
            </a:endParaRPr>
          </a:p>
        </p:txBody>
      </p:sp>
      <p:sp>
        <p:nvSpPr>
          <p:cNvPr id="3" name="Espace réservé du pied de page 2">
            <a:extLst>
              <a:ext uri="{FF2B5EF4-FFF2-40B4-BE49-F238E27FC236}">
                <a16:creationId xmlns:a16="http://schemas.microsoft.com/office/drawing/2014/main" id="{0B263E91-A458-568D-9C67-DEC76D583EE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all" spc="0" normalizeH="0" baseline="0" noProof="0">
                <a:ln>
                  <a:noFill/>
                </a:ln>
                <a:solidFill>
                  <a:srgbClr val="FFFFFF"/>
                </a:solidFill>
                <a:effectLst/>
                <a:uLnTx/>
                <a:uFillTx/>
                <a:latin typeface="Oswald SemiBold" pitchFamily="2" charset="0"/>
                <a:ea typeface="+mn-ea"/>
                <a:cs typeface="Aharoni" panose="02010803020104030203" pitchFamily="2" charset="-79"/>
              </a:rPr>
              <a:t>CLAIM LAB – STEP BY STEP</a:t>
            </a:r>
          </a:p>
        </p:txBody>
      </p:sp>
      <p:sp>
        <p:nvSpPr>
          <p:cNvPr id="5" name="Espace réservé du texte 4">
            <a:extLst>
              <a:ext uri="{FF2B5EF4-FFF2-40B4-BE49-F238E27FC236}">
                <a16:creationId xmlns:a16="http://schemas.microsoft.com/office/drawing/2014/main" id="{EF052641-6D06-F100-8E98-305009DC5B20}"/>
              </a:ext>
            </a:extLst>
          </p:cNvPr>
          <p:cNvSpPr>
            <a:spLocks noGrp="1"/>
          </p:cNvSpPr>
          <p:nvPr>
            <p:ph type="body" sz="quarter" idx="13"/>
          </p:nvPr>
        </p:nvSpPr>
        <p:spPr>
          <a:xfrm>
            <a:off x="260320" y="238563"/>
            <a:ext cx="4496617" cy="400110"/>
          </a:xfrm>
        </p:spPr>
        <p:txBody>
          <a:bodyPr/>
          <a:lstStyle/>
          <a:p>
            <a:r>
              <a:rPr lang="en-US" sz="2400">
                <a:solidFill>
                  <a:schemeClr val="tx2"/>
                </a:solidFill>
              </a:rPr>
              <a:t>CLAIMs LAB STEP BY STEP</a:t>
            </a:r>
          </a:p>
        </p:txBody>
      </p:sp>
      <p:sp>
        <p:nvSpPr>
          <p:cNvPr id="6" name="Rectangle 5">
            <a:extLst>
              <a:ext uri="{FF2B5EF4-FFF2-40B4-BE49-F238E27FC236}">
                <a16:creationId xmlns:a16="http://schemas.microsoft.com/office/drawing/2014/main" id="{AB48BDF2-4D7A-0AEF-A013-18B1EAA794F3}"/>
              </a:ext>
            </a:extLst>
          </p:cNvPr>
          <p:cNvSpPr/>
          <p:nvPr/>
        </p:nvSpPr>
        <p:spPr>
          <a:xfrm>
            <a:off x="519879"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677">
                    <a:lumMod val="20000"/>
                    <a:lumOff val="80000"/>
                  </a:srgbClr>
                </a:solidFill>
                <a:effectLst/>
                <a:uLnTx/>
                <a:uFillTx/>
                <a:latin typeface="Oswald Light"/>
                <a:ea typeface="+mn-ea"/>
                <a:cs typeface="+mn-cs"/>
              </a:rPr>
              <a:t>PRE-WORK</a:t>
            </a:r>
            <a:endParaRPr kumimoji="0" lang="en-US" sz="1400" b="0" i="0" u="none" strike="noStrike" kern="1200" cap="none" spc="0" normalizeH="0" baseline="0" noProof="0">
              <a:ln>
                <a:noFill/>
              </a:ln>
              <a:solidFill>
                <a:srgbClr val="002677">
                  <a:lumMod val="20000"/>
                  <a:lumOff val="80000"/>
                </a:srgbClr>
              </a:solidFill>
              <a:effectLst/>
              <a:uLnTx/>
              <a:uFillTx/>
              <a:latin typeface="Oswald Light"/>
              <a:ea typeface="+mn-ea"/>
              <a:cs typeface="+mn-cs"/>
            </a:endParaRPr>
          </a:p>
        </p:txBody>
      </p:sp>
      <p:sp>
        <p:nvSpPr>
          <p:cNvPr id="7" name="Rectangle 6">
            <a:extLst>
              <a:ext uri="{FF2B5EF4-FFF2-40B4-BE49-F238E27FC236}">
                <a16:creationId xmlns:a16="http://schemas.microsoft.com/office/drawing/2014/main" id="{88E86A9B-8E09-3C60-BFAD-D4B2CD2F73B5}"/>
              </a:ext>
            </a:extLst>
          </p:cNvPr>
          <p:cNvSpPr/>
          <p:nvPr/>
        </p:nvSpPr>
        <p:spPr>
          <a:xfrm>
            <a:off x="4300007" y="2794647"/>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B0F0"/>
                </a:solidFill>
                <a:effectLst/>
                <a:uLnTx/>
                <a:uFillTx/>
                <a:latin typeface="Oswald Light"/>
                <a:ea typeface="+mn-ea"/>
                <a:cs typeface="+mn-cs"/>
              </a:rPr>
              <a:t>IDEATE</a:t>
            </a:r>
            <a:endParaRPr kumimoji="0" lang="en-US" sz="1400" b="1" i="0" u="none" strike="noStrike" kern="1200" cap="none" spc="0" normalizeH="0" baseline="0" noProof="0">
              <a:ln>
                <a:noFill/>
              </a:ln>
              <a:solidFill>
                <a:srgbClr val="00B0F0"/>
              </a:solidFill>
              <a:effectLst/>
              <a:uLnTx/>
              <a:uFillTx/>
              <a:latin typeface="Oswald Light"/>
              <a:ea typeface="+mn-ea"/>
              <a:cs typeface="+mn-cs"/>
            </a:endParaRPr>
          </a:p>
        </p:txBody>
      </p:sp>
      <p:sp>
        <p:nvSpPr>
          <p:cNvPr id="11" name="Freeform 6">
            <a:extLst>
              <a:ext uri="{FF2B5EF4-FFF2-40B4-BE49-F238E27FC236}">
                <a16:creationId xmlns:a16="http://schemas.microsoft.com/office/drawing/2014/main" id="{7597F6BC-7B03-C0F1-182F-2CD21151CBA4}"/>
              </a:ext>
            </a:extLst>
          </p:cNvPr>
          <p:cNvSpPr>
            <a:spLocks noChangeAspect="1"/>
          </p:cNvSpPr>
          <p:nvPr/>
        </p:nvSpPr>
        <p:spPr bwMode="auto">
          <a:xfrm>
            <a:off x="2057403" y="2877413"/>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
        <p:nvSpPr>
          <p:cNvPr id="15" name="Freeform 6">
            <a:extLst>
              <a:ext uri="{FF2B5EF4-FFF2-40B4-BE49-F238E27FC236}">
                <a16:creationId xmlns:a16="http://schemas.microsoft.com/office/drawing/2014/main" id="{223A44D5-B82B-39D0-7559-1EEDC902C1FD}"/>
              </a:ext>
            </a:extLst>
          </p:cNvPr>
          <p:cNvSpPr>
            <a:spLocks noChangeAspect="1"/>
          </p:cNvSpPr>
          <p:nvPr/>
        </p:nvSpPr>
        <p:spPr bwMode="auto">
          <a:xfrm>
            <a:off x="5837531" y="2866985"/>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
        <p:nvSpPr>
          <p:cNvPr id="18" name="ZoneTexte 17">
            <a:extLst>
              <a:ext uri="{FF2B5EF4-FFF2-40B4-BE49-F238E27FC236}">
                <a16:creationId xmlns:a16="http://schemas.microsoft.com/office/drawing/2014/main" id="{7AD3E739-5DEA-782A-A982-4C37CAFC5563}"/>
              </a:ext>
            </a:extLst>
          </p:cNvPr>
          <p:cNvSpPr txBox="1"/>
          <p:nvPr/>
        </p:nvSpPr>
        <p:spPr>
          <a:xfrm>
            <a:off x="163585" y="599459"/>
            <a:ext cx="2682985"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2677"/>
                </a:solidFill>
                <a:effectLst/>
                <a:uLnTx/>
                <a:uFillTx/>
                <a:latin typeface="Oswald Light"/>
                <a:ea typeface="+mn-ea"/>
                <a:cs typeface="+mn-cs"/>
              </a:rPr>
              <a:t>Claim Generation Process</a:t>
            </a:r>
          </a:p>
        </p:txBody>
      </p:sp>
      <p:sp>
        <p:nvSpPr>
          <p:cNvPr id="19" name="Rectangle 18">
            <a:extLst>
              <a:ext uri="{FF2B5EF4-FFF2-40B4-BE49-F238E27FC236}">
                <a16:creationId xmlns:a16="http://schemas.microsoft.com/office/drawing/2014/main" id="{47D5AB39-1A65-253E-32D1-889E5BFA27DE}"/>
              </a:ext>
            </a:extLst>
          </p:cNvPr>
          <p:cNvSpPr/>
          <p:nvPr/>
        </p:nvSpPr>
        <p:spPr>
          <a:xfrm>
            <a:off x="2409943"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Oswald Light"/>
                <a:ea typeface="+mn-ea"/>
                <a:cs typeface="+mn-cs"/>
              </a:rPr>
              <a:t>IMMERSE</a:t>
            </a:r>
            <a:endParaRPr kumimoji="0" lang="en-US" sz="1400" b="0" i="0" u="none" strike="noStrike" kern="1200" cap="none" spc="0" normalizeH="0" baseline="0" noProof="0">
              <a:ln>
                <a:noFill/>
              </a:ln>
              <a:solidFill>
                <a:srgbClr val="002060"/>
              </a:solidFill>
              <a:effectLst/>
              <a:uLnTx/>
              <a:uFillTx/>
              <a:latin typeface="Oswald Light"/>
              <a:ea typeface="+mn-ea"/>
              <a:cs typeface="+mn-cs"/>
            </a:endParaRPr>
          </a:p>
        </p:txBody>
      </p:sp>
      <p:sp>
        <p:nvSpPr>
          <p:cNvPr id="20" name="Freeform 6">
            <a:extLst>
              <a:ext uri="{FF2B5EF4-FFF2-40B4-BE49-F238E27FC236}">
                <a16:creationId xmlns:a16="http://schemas.microsoft.com/office/drawing/2014/main" id="{2E18D7FF-E6C0-EE94-94B2-D56B6511D963}"/>
              </a:ext>
            </a:extLst>
          </p:cNvPr>
          <p:cNvSpPr>
            <a:spLocks noChangeAspect="1"/>
          </p:cNvSpPr>
          <p:nvPr/>
        </p:nvSpPr>
        <p:spPr bwMode="auto">
          <a:xfrm>
            <a:off x="3947467" y="2877413"/>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
        <p:nvSpPr>
          <p:cNvPr id="21" name="Ellipse 20">
            <a:extLst>
              <a:ext uri="{FF2B5EF4-FFF2-40B4-BE49-F238E27FC236}">
                <a16:creationId xmlns:a16="http://schemas.microsoft.com/office/drawing/2014/main" id="{13A39EF5-3F0E-147C-D058-42BC2070B142}"/>
              </a:ext>
            </a:extLst>
          </p:cNvPr>
          <p:cNvSpPr>
            <a:spLocks noChangeAspect="1"/>
          </p:cNvSpPr>
          <p:nvPr/>
        </p:nvSpPr>
        <p:spPr>
          <a:xfrm>
            <a:off x="989243" y="2096309"/>
            <a:ext cx="589724" cy="58972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0</a:t>
            </a:r>
          </a:p>
        </p:txBody>
      </p:sp>
      <p:sp>
        <p:nvSpPr>
          <p:cNvPr id="22" name="Rectangle 21">
            <a:extLst>
              <a:ext uri="{FF2B5EF4-FFF2-40B4-BE49-F238E27FC236}">
                <a16:creationId xmlns:a16="http://schemas.microsoft.com/office/drawing/2014/main" id="{1A826021-6675-8CDE-480A-DC79EAF85C11}"/>
              </a:ext>
            </a:extLst>
          </p:cNvPr>
          <p:cNvSpPr/>
          <p:nvPr/>
        </p:nvSpPr>
        <p:spPr>
          <a:xfrm>
            <a:off x="6190071"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BB6EC">
                    <a:lumMod val="50000"/>
                  </a:srgbClr>
                </a:solidFill>
                <a:effectLst/>
                <a:uLnTx/>
                <a:uFillTx/>
                <a:latin typeface="Oswald Light"/>
                <a:ea typeface="+mn-ea"/>
                <a:cs typeface="+mn-cs"/>
              </a:rPr>
              <a:t>SCREEN &amp; REFINE</a:t>
            </a:r>
            <a:endParaRPr kumimoji="0" lang="en-US" sz="1600" b="0" i="0" u="none" strike="noStrike" kern="1200" cap="none" spc="0" normalizeH="0" baseline="0" noProof="0">
              <a:ln>
                <a:noFill/>
              </a:ln>
              <a:solidFill>
                <a:srgbClr val="EBB6EC">
                  <a:lumMod val="50000"/>
                </a:srgbClr>
              </a:solidFill>
              <a:effectLst/>
              <a:uLnTx/>
              <a:uFillTx/>
              <a:latin typeface="Oswald Light"/>
              <a:ea typeface="+mn-ea"/>
              <a:cs typeface="+mn-cs"/>
            </a:endParaRPr>
          </a:p>
        </p:txBody>
      </p:sp>
      <p:sp>
        <p:nvSpPr>
          <p:cNvPr id="35" name="Rectangle 34">
            <a:extLst>
              <a:ext uri="{FF2B5EF4-FFF2-40B4-BE49-F238E27FC236}">
                <a16:creationId xmlns:a16="http://schemas.microsoft.com/office/drawing/2014/main" id="{D3672EE7-C9FD-95D3-0566-024B4719D925}"/>
              </a:ext>
            </a:extLst>
          </p:cNvPr>
          <p:cNvSpPr/>
          <p:nvPr/>
        </p:nvSpPr>
        <p:spPr>
          <a:xfrm>
            <a:off x="8080135"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E9C28"/>
                </a:solidFill>
                <a:effectLst/>
                <a:uLnTx/>
                <a:uFillTx/>
                <a:latin typeface="Oswald Light"/>
                <a:ea typeface="+mn-ea"/>
                <a:cs typeface="+mn-cs"/>
              </a:rPr>
              <a:t>FINALIZE</a:t>
            </a:r>
            <a:endParaRPr kumimoji="0" lang="en-US" sz="1600" b="0" i="0" u="none" strike="noStrike" kern="1200" cap="none" spc="0" normalizeH="0" baseline="0" noProof="0">
              <a:ln>
                <a:noFill/>
              </a:ln>
              <a:solidFill>
                <a:srgbClr val="FE9C28"/>
              </a:solidFill>
              <a:effectLst/>
              <a:uLnTx/>
              <a:uFillTx/>
              <a:latin typeface="Oswald Light"/>
              <a:ea typeface="+mn-ea"/>
              <a:cs typeface="+mn-cs"/>
            </a:endParaRPr>
          </a:p>
        </p:txBody>
      </p:sp>
      <p:sp>
        <p:nvSpPr>
          <p:cNvPr id="36" name="Freeform 6">
            <a:extLst>
              <a:ext uri="{FF2B5EF4-FFF2-40B4-BE49-F238E27FC236}">
                <a16:creationId xmlns:a16="http://schemas.microsoft.com/office/drawing/2014/main" id="{A3CE5B96-B5C9-3AFF-84F0-CF0267D39595}"/>
              </a:ext>
            </a:extLst>
          </p:cNvPr>
          <p:cNvSpPr>
            <a:spLocks noChangeAspect="1"/>
          </p:cNvSpPr>
          <p:nvPr/>
        </p:nvSpPr>
        <p:spPr bwMode="auto">
          <a:xfrm>
            <a:off x="7727595" y="2866985"/>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
        <p:nvSpPr>
          <p:cNvPr id="2" name="Rectangle 1">
            <a:extLst>
              <a:ext uri="{FF2B5EF4-FFF2-40B4-BE49-F238E27FC236}">
                <a16:creationId xmlns:a16="http://schemas.microsoft.com/office/drawing/2014/main" id="{1D1D1A58-79D9-BA1E-5D57-2C627BF79099}"/>
              </a:ext>
            </a:extLst>
          </p:cNvPr>
          <p:cNvSpPr/>
          <p:nvPr/>
        </p:nvSpPr>
        <p:spPr>
          <a:xfrm>
            <a:off x="9970197" y="2794559"/>
            <a:ext cx="1440000" cy="7846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B494"/>
                </a:solidFill>
                <a:effectLst/>
                <a:uLnTx/>
                <a:uFillTx/>
                <a:latin typeface="Oswald Light"/>
                <a:ea typeface="+mn-ea"/>
                <a:cs typeface="+mn-cs"/>
              </a:rPr>
              <a:t>BRING IT TO LIFE</a:t>
            </a:r>
            <a:endParaRPr kumimoji="0" lang="en-US" sz="1600" b="0" i="0" u="none" strike="noStrike" kern="1200" cap="none" spc="0" normalizeH="0" baseline="0" noProof="0">
              <a:ln>
                <a:noFill/>
              </a:ln>
              <a:solidFill>
                <a:srgbClr val="00B494"/>
              </a:solidFill>
              <a:effectLst/>
              <a:uLnTx/>
              <a:uFillTx/>
              <a:latin typeface="Oswald Light"/>
              <a:ea typeface="+mn-ea"/>
              <a:cs typeface="+mn-cs"/>
            </a:endParaRPr>
          </a:p>
        </p:txBody>
      </p:sp>
      <p:pic>
        <p:nvPicPr>
          <p:cNvPr id="39" name="Image 38">
            <a:extLst>
              <a:ext uri="{FF2B5EF4-FFF2-40B4-BE49-F238E27FC236}">
                <a16:creationId xmlns:a16="http://schemas.microsoft.com/office/drawing/2014/main" id="{4217793E-4CBF-B8F4-55F1-F8701A512C7E}"/>
              </a:ext>
            </a:extLst>
          </p:cNvPr>
          <p:cNvPicPr>
            <a:picLocks noChangeAspect="1"/>
          </p:cNvPicPr>
          <p:nvPr/>
        </p:nvPicPr>
        <p:blipFill>
          <a:blip r:embed="rId3"/>
          <a:stretch>
            <a:fillRect/>
          </a:stretch>
        </p:blipFill>
        <p:spPr>
          <a:xfrm>
            <a:off x="4819191" y="175149"/>
            <a:ext cx="1733729" cy="2041163"/>
          </a:xfrm>
          <a:prstGeom prst="rect">
            <a:avLst/>
          </a:prstGeom>
        </p:spPr>
      </p:pic>
      <p:sp>
        <p:nvSpPr>
          <p:cNvPr id="45" name="ZoneTexte 44">
            <a:extLst>
              <a:ext uri="{FF2B5EF4-FFF2-40B4-BE49-F238E27FC236}">
                <a16:creationId xmlns:a16="http://schemas.microsoft.com/office/drawing/2014/main" id="{8AE1D82B-B6E5-6586-CCBB-0784D5933C24}"/>
              </a:ext>
            </a:extLst>
          </p:cNvPr>
          <p:cNvSpPr txBox="1"/>
          <p:nvPr/>
        </p:nvSpPr>
        <p:spPr>
          <a:xfrm rot="16200000">
            <a:off x="-149013" y="2995020"/>
            <a:ext cx="736688" cy="33855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Oswald Light"/>
                <a:ea typeface="+mn-ea"/>
                <a:cs typeface="+mn-cs"/>
              </a:rPr>
              <a:t>STEPS</a:t>
            </a:r>
            <a:endParaRPr kumimoji="0" lang="en-US" sz="1800" b="0" i="0" u="none" strike="noStrike" kern="1200" cap="none" spc="0" normalizeH="0" baseline="0" noProof="0">
              <a:ln>
                <a:noFill/>
              </a:ln>
              <a:solidFill>
                <a:srgbClr val="000000"/>
              </a:solidFill>
              <a:effectLst/>
              <a:uLnTx/>
              <a:uFillTx/>
              <a:latin typeface="Oswald Light"/>
              <a:ea typeface="+mn-ea"/>
              <a:cs typeface="+mn-cs"/>
            </a:endParaRPr>
          </a:p>
        </p:txBody>
      </p:sp>
      <p:sp>
        <p:nvSpPr>
          <p:cNvPr id="75" name="Rectangle 74">
            <a:extLst>
              <a:ext uri="{FF2B5EF4-FFF2-40B4-BE49-F238E27FC236}">
                <a16:creationId xmlns:a16="http://schemas.microsoft.com/office/drawing/2014/main" id="{5EACF370-D109-CA31-FFA2-2412BB7045CB}"/>
              </a:ext>
            </a:extLst>
          </p:cNvPr>
          <p:cNvSpPr/>
          <p:nvPr/>
        </p:nvSpPr>
        <p:spPr>
          <a:xfrm>
            <a:off x="388608" y="6538912"/>
            <a:ext cx="2086805" cy="311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swald Light"/>
              <a:ea typeface="+mn-ea"/>
              <a:cs typeface="+mn-cs"/>
            </a:endParaRPr>
          </a:p>
        </p:txBody>
      </p:sp>
      <p:sp>
        <p:nvSpPr>
          <p:cNvPr id="77" name="Freeform 6">
            <a:extLst>
              <a:ext uri="{FF2B5EF4-FFF2-40B4-BE49-F238E27FC236}">
                <a16:creationId xmlns:a16="http://schemas.microsoft.com/office/drawing/2014/main" id="{D04083E8-F2B9-4C6D-1689-748464B67046}"/>
              </a:ext>
            </a:extLst>
          </p:cNvPr>
          <p:cNvSpPr>
            <a:spLocks noChangeAspect="1"/>
          </p:cNvSpPr>
          <p:nvPr/>
        </p:nvSpPr>
        <p:spPr bwMode="auto">
          <a:xfrm>
            <a:off x="9686154" y="2866985"/>
            <a:ext cx="255016" cy="639758"/>
          </a:xfrm>
          <a:custGeom>
            <a:avLst/>
            <a:gdLst>
              <a:gd name="T0" fmla="*/ 0 w 240"/>
              <a:gd name="T1" fmla="*/ 48 h 1200"/>
              <a:gd name="T2" fmla="*/ 86 w 240"/>
              <a:gd name="T3" fmla="*/ 600 h 1200"/>
              <a:gd name="T4" fmla="*/ 0 w 240"/>
              <a:gd name="T5" fmla="*/ 1152 h 1200"/>
              <a:gd name="T6" fmla="*/ 19 w 240"/>
              <a:gd name="T7" fmla="*/ 1200 h 1200"/>
              <a:gd name="T8" fmla="*/ 240 w 240"/>
              <a:gd name="T9" fmla="*/ 600 h 1200"/>
              <a:gd name="T10" fmla="*/ 19 w 240"/>
              <a:gd name="T11" fmla="*/ 0 h 1200"/>
              <a:gd name="T12" fmla="*/ 0 w 240"/>
              <a:gd name="T13" fmla="*/ 48 h 1200"/>
            </a:gdLst>
            <a:ahLst/>
            <a:cxnLst>
              <a:cxn ang="0">
                <a:pos x="T0" y="T1"/>
              </a:cxn>
              <a:cxn ang="0">
                <a:pos x="T2" y="T3"/>
              </a:cxn>
              <a:cxn ang="0">
                <a:pos x="T4" y="T5"/>
              </a:cxn>
              <a:cxn ang="0">
                <a:pos x="T6" y="T7"/>
              </a:cxn>
              <a:cxn ang="0">
                <a:pos x="T8" y="T9"/>
              </a:cxn>
              <a:cxn ang="0">
                <a:pos x="T10" y="T11"/>
              </a:cxn>
              <a:cxn ang="0">
                <a:pos x="T12" y="T13"/>
              </a:cxn>
            </a:cxnLst>
            <a:rect l="0" t="0" r="r" b="b"/>
            <a:pathLst>
              <a:path w="240" h="1200">
                <a:moveTo>
                  <a:pt x="0" y="48"/>
                </a:moveTo>
                <a:cubicBezTo>
                  <a:pt x="16" y="96"/>
                  <a:pt x="86" y="416"/>
                  <a:pt x="86" y="600"/>
                </a:cubicBezTo>
                <a:cubicBezTo>
                  <a:pt x="86" y="784"/>
                  <a:pt x="16" y="1104"/>
                  <a:pt x="0" y="1152"/>
                </a:cubicBezTo>
                <a:cubicBezTo>
                  <a:pt x="9" y="1176"/>
                  <a:pt x="19" y="1200"/>
                  <a:pt x="19" y="1200"/>
                </a:cubicBezTo>
                <a:lnTo>
                  <a:pt x="240" y="600"/>
                </a:lnTo>
                <a:lnTo>
                  <a:pt x="19" y="0"/>
                </a:lnTo>
                <a:cubicBezTo>
                  <a:pt x="19" y="0"/>
                  <a:pt x="0" y="48"/>
                  <a:pt x="0" y="48"/>
                </a:cubicBezTo>
                <a:close/>
              </a:path>
            </a:pathLst>
          </a:custGeom>
          <a:solidFill>
            <a:schemeClr val="accent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000" b="0" i="0" u="none" strike="noStrike" kern="1200" cap="none" spc="0" normalizeH="0" baseline="0" noProof="0">
              <a:ln>
                <a:noFill/>
              </a:ln>
              <a:solidFill>
                <a:prstClr val="black"/>
              </a:solidFill>
              <a:effectLst/>
              <a:uLnTx/>
              <a:uFillTx/>
              <a:latin typeface="Century Gothic"/>
              <a:ea typeface="ＭＳ Ｐゴシック" charset="0"/>
              <a:cs typeface="ＭＳ Ｐゴシック" charset="0"/>
            </a:endParaRPr>
          </a:p>
        </p:txBody>
      </p:sp>
      <p:sp>
        <p:nvSpPr>
          <p:cNvPr id="14" name="Rectangle 13">
            <a:extLst>
              <a:ext uri="{FF2B5EF4-FFF2-40B4-BE49-F238E27FC236}">
                <a16:creationId xmlns:a16="http://schemas.microsoft.com/office/drawing/2014/main" id="{51744706-AC68-A1F7-F01C-04B193D51A5F}"/>
              </a:ext>
            </a:extLst>
          </p:cNvPr>
          <p:cNvSpPr/>
          <p:nvPr/>
        </p:nvSpPr>
        <p:spPr>
          <a:xfrm>
            <a:off x="367491" y="1985100"/>
            <a:ext cx="1996607" cy="318814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9" name="Speech Bubble: Rectangle with Corners Rounded 8">
            <a:extLst>
              <a:ext uri="{FF2B5EF4-FFF2-40B4-BE49-F238E27FC236}">
                <a16:creationId xmlns:a16="http://schemas.microsoft.com/office/drawing/2014/main" id="{1760A4AF-6DA5-CB89-F4EE-76A76BEF6AF8}"/>
              </a:ext>
            </a:extLst>
          </p:cNvPr>
          <p:cNvSpPr/>
          <p:nvPr/>
        </p:nvSpPr>
        <p:spPr>
          <a:xfrm>
            <a:off x="367491" y="4505428"/>
            <a:ext cx="10997510" cy="1686967"/>
          </a:xfrm>
          <a:prstGeom prst="wedgeRoundRectCallout">
            <a:avLst>
              <a:gd name="adj1" fmla="val -23109"/>
              <a:gd name="adj2" fmla="val -42545"/>
              <a:gd name="adj3" fmla="val 16667"/>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r>
              <a:rPr lang="en-US" sz="1400">
                <a:solidFill>
                  <a:schemeClr val="bg2"/>
                </a:solidFill>
              </a:rPr>
              <a:t>For the purpose of a sustainability focused claims lab, we recommend more time for the immersion. </a:t>
            </a:r>
          </a:p>
          <a:p>
            <a:pPr indent="0" algn="l">
              <a:lnSpc>
                <a:spcPct val="120000"/>
              </a:lnSpc>
            </a:pPr>
            <a:r>
              <a:rPr lang="en-US" sz="1400">
                <a:solidFill>
                  <a:schemeClr val="bg2"/>
                </a:solidFill>
              </a:rPr>
              <a:t>This part of the workshop will be used to (1) educate participants (by both SKIM and Danone) on sustainability, and (2) get into the sustainability mindset by discussing these questions:</a:t>
            </a:r>
          </a:p>
          <a:p>
            <a:pPr marL="742950" marR="0" lvl="1" indent="-285750">
              <a:lnSpc>
                <a:spcPct val="107000"/>
              </a:lnSpc>
              <a:spcBef>
                <a:spcPts val="0"/>
              </a:spcBef>
              <a:spcAft>
                <a:spcPts val="0"/>
              </a:spcAft>
              <a:buFont typeface="Courier New" panose="02070309020205020404" pitchFamily="49" charset="0"/>
              <a:buChar char="o"/>
            </a:pPr>
            <a:r>
              <a:rPr lang="en-US" sz="1400" kern="100">
                <a:solidFill>
                  <a:schemeClr val="bg2"/>
                </a:solidFill>
                <a:effectLst/>
                <a:ea typeface="DengXian" panose="02010600030101010101" pitchFamily="2" charset="-122"/>
                <a:cs typeface="Times New Roman" panose="02020603050405020304" pitchFamily="18" charset="0"/>
              </a:rPr>
              <a:t>What are the consumer jobs in your category related to carbon &amp; climate?</a:t>
            </a:r>
          </a:p>
          <a:p>
            <a:pPr marL="742950" marR="0" lvl="1" indent="-285750">
              <a:lnSpc>
                <a:spcPct val="107000"/>
              </a:lnSpc>
              <a:spcBef>
                <a:spcPts val="0"/>
              </a:spcBef>
              <a:spcAft>
                <a:spcPts val="0"/>
              </a:spcAft>
              <a:buFont typeface="Courier New" panose="02070309020205020404" pitchFamily="49" charset="0"/>
              <a:buChar char="o"/>
            </a:pPr>
            <a:r>
              <a:rPr lang="en-US" sz="1400" kern="100">
                <a:solidFill>
                  <a:schemeClr val="bg2"/>
                </a:solidFill>
                <a:effectLst/>
                <a:ea typeface="DengXian" panose="02010600030101010101" pitchFamily="2" charset="-122"/>
                <a:cs typeface="Times New Roman" panose="02020603050405020304" pitchFamily="18" charset="0"/>
              </a:rPr>
              <a:t>How can we make carbon and climate claims matter more to consumers (to influence purchase)?</a:t>
            </a:r>
          </a:p>
          <a:p>
            <a:pPr marL="742950" marR="0" lvl="1" indent="-285750">
              <a:lnSpc>
                <a:spcPct val="107000"/>
              </a:lnSpc>
              <a:spcBef>
                <a:spcPts val="0"/>
              </a:spcBef>
              <a:spcAft>
                <a:spcPts val="800"/>
              </a:spcAft>
              <a:buFont typeface="Courier New" panose="02070309020205020404" pitchFamily="49" charset="0"/>
              <a:buChar char="o"/>
            </a:pPr>
            <a:r>
              <a:rPr lang="en-US" sz="1400" kern="100">
                <a:solidFill>
                  <a:schemeClr val="bg2"/>
                </a:solidFill>
                <a:effectLst/>
                <a:ea typeface="DengXian" panose="02010600030101010101" pitchFamily="2" charset="-122"/>
                <a:cs typeface="Times New Roman" panose="02020603050405020304" pitchFamily="18" charset="0"/>
              </a:rPr>
              <a:t>What are some of the compelling (and terrible!) examples of carbon messaging you’ve seen?</a:t>
            </a:r>
          </a:p>
          <a:p>
            <a:pPr indent="0" algn="l">
              <a:lnSpc>
                <a:spcPct val="120000"/>
              </a:lnSpc>
            </a:pPr>
            <a:endParaRPr lang="en-US" sz="1400">
              <a:solidFill>
                <a:schemeClr val="bg2"/>
              </a:solidFill>
            </a:endParaRPr>
          </a:p>
        </p:txBody>
      </p:sp>
      <p:grpSp>
        <p:nvGrpSpPr>
          <p:cNvPr id="17" name="Groupe 54">
            <a:extLst>
              <a:ext uri="{FF2B5EF4-FFF2-40B4-BE49-F238E27FC236}">
                <a16:creationId xmlns:a16="http://schemas.microsoft.com/office/drawing/2014/main" id="{9D6334D8-E61B-096C-3A0A-9D0F9925D05B}"/>
              </a:ext>
            </a:extLst>
          </p:cNvPr>
          <p:cNvGrpSpPr/>
          <p:nvPr/>
        </p:nvGrpSpPr>
        <p:grpSpPr>
          <a:xfrm>
            <a:off x="2590407" y="3892060"/>
            <a:ext cx="1170946" cy="323833"/>
            <a:chOff x="2676184" y="4571931"/>
            <a:chExt cx="1170946" cy="323833"/>
          </a:xfrm>
        </p:grpSpPr>
        <p:pic>
          <p:nvPicPr>
            <p:cNvPr id="23" name="Graphique 50" descr="Chronomètre 75% avec un remplissage uni">
              <a:extLst>
                <a:ext uri="{FF2B5EF4-FFF2-40B4-BE49-F238E27FC236}">
                  <a16:creationId xmlns:a16="http://schemas.microsoft.com/office/drawing/2014/main" id="{31BDA016-7B4B-429F-B38F-C432FF5F46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6184" y="4571931"/>
              <a:ext cx="323833" cy="323833"/>
            </a:xfrm>
            <a:prstGeom prst="rect">
              <a:avLst/>
            </a:prstGeom>
          </p:spPr>
        </p:pic>
        <p:sp>
          <p:nvSpPr>
            <p:cNvPr id="29" name="ZoneTexte 53">
              <a:extLst>
                <a:ext uri="{FF2B5EF4-FFF2-40B4-BE49-F238E27FC236}">
                  <a16:creationId xmlns:a16="http://schemas.microsoft.com/office/drawing/2014/main" id="{0C284AE6-91DD-D9A9-F38A-F44DEC8EBD71}"/>
                </a:ext>
              </a:extLst>
            </p:cNvPr>
            <p:cNvSpPr txBox="1"/>
            <p:nvPr/>
          </p:nvSpPr>
          <p:spPr>
            <a:xfrm>
              <a:off x="3000017" y="4603042"/>
              <a:ext cx="84711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253032"/>
                  </a:solidFill>
                  <a:effectLst/>
                  <a:uLnTx/>
                  <a:uFillTx/>
                  <a:latin typeface="Oswald Light"/>
                  <a:ea typeface="+mn-ea"/>
                  <a:cs typeface="+mn-cs"/>
                </a:rPr>
                <a:t>45-60 min</a:t>
              </a:r>
              <a:endParaRPr kumimoji="0" lang="en-US" sz="1100" b="1" i="0" u="none" strike="noStrike" kern="1200" cap="none" spc="0" normalizeH="0" baseline="0" noProof="0">
                <a:ln>
                  <a:noFill/>
                </a:ln>
                <a:solidFill>
                  <a:srgbClr val="000000"/>
                </a:solidFill>
                <a:effectLst/>
                <a:uLnTx/>
                <a:uFillTx/>
                <a:latin typeface="Oswald Light"/>
                <a:ea typeface="+mn-ea"/>
                <a:cs typeface="+mn-cs"/>
              </a:endParaRPr>
            </a:p>
          </p:txBody>
        </p:sp>
      </p:grpSp>
      <p:sp>
        <p:nvSpPr>
          <p:cNvPr id="10" name="Ellipse 9">
            <a:extLst>
              <a:ext uri="{FF2B5EF4-FFF2-40B4-BE49-F238E27FC236}">
                <a16:creationId xmlns:a16="http://schemas.microsoft.com/office/drawing/2014/main" id="{A9B8766B-C2E1-DBFD-EA19-19334B22775A}"/>
              </a:ext>
            </a:extLst>
          </p:cNvPr>
          <p:cNvSpPr>
            <a:spLocks noChangeAspect="1"/>
          </p:cNvSpPr>
          <p:nvPr/>
        </p:nvSpPr>
        <p:spPr>
          <a:xfrm>
            <a:off x="10423265" y="2096309"/>
            <a:ext cx="589724" cy="589724"/>
          </a:xfrm>
          <a:prstGeom prst="ellipse">
            <a:avLst/>
          </a:prstGeom>
          <a:solidFill>
            <a:srgbClr val="00B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5</a:t>
            </a:r>
          </a:p>
        </p:txBody>
      </p:sp>
      <p:sp>
        <p:nvSpPr>
          <p:cNvPr id="12" name="Ellipse 11">
            <a:extLst>
              <a:ext uri="{FF2B5EF4-FFF2-40B4-BE49-F238E27FC236}">
                <a16:creationId xmlns:a16="http://schemas.microsoft.com/office/drawing/2014/main" id="{9B27741B-73B3-6845-763F-6EB281835104}"/>
              </a:ext>
            </a:extLst>
          </p:cNvPr>
          <p:cNvSpPr>
            <a:spLocks noChangeAspect="1"/>
          </p:cNvSpPr>
          <p:nvPr/>
        </p:nvSpPr>
        <p:spPr>
          <a:xfrm>
            <a:off x="2876047" y="2096309"/>
            <a:ext cx="589724" cy="589724"/>
          </a:xfrm>
          <a:prstGeom prst="ellipse">
            <a:avLst/>
          </a:prstGeom>
          <a:solidFill>
            <a:srgbClr val="153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1</a:t>
            </a:r>
          </a:p>
        </p:txBody>
      </p:sp>
      <p:sp>
        <p:nvSpPr>
          <p:cNvPr id="13" name="Ellipse 12">
            <a:extLst>
              <a:ext uri="{FF2B5EF4-FFF2-40B4-BE49-F238E27FC236}">
                <a16:creationId xmlns:a16="http://schemas.microsoft.com/office/drawing/2014/main" id="{BF1A8F13-B01D-2FB6-457A-177BF3714BAC}"/>
              </a:ext>
            </a:extLst>
          </p:cNvPr>
          <p:cNvSpPr>
            <a:spLocks noChangeAspect="1"/>
          </p:cNvSpPr>
          <p:nvPr/>
        </p:nvSpPr>
        <p:spPr>
          <a:xfrm>
            <a:off x="4762851" y="2096309"/>
            <a:ext cx="589724" cy="589724"/>
          </a:xfrm>
          <a:prstGeom prst="ellipse">
            <a:avLst/>
          </a:prstGeom>
          <a:solidFill>
            <a:srgbClr val="20B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2</a:t>
            </a:r>
          </a:p>
        </p:txBody>
      </p:sp>
      <p:sp>
        <p:nvSpPr>
          <p:cNvPr id="48" name="Ellipse 47">
            <a:extLst>
              <a:ext uri="{FF2B5EF4-FFF2-40B4-BE49-F238E27FC236}">
                <a16:creationId xmlns:a16="http://schemas.microsoft.com/office/drawing/2014/main" id="{674BDB76-B6B2-A616-07FA-650DBA9E1ADC}"/>
              </a:ext>
            </a:extLst>
          </p:cNvPr>
          <p:cNvSpPr>
            <a:spLocks noChangeAspect="1"/>
          </p:cNvSpPr>
          <p:nvPr/>
        </p:nvSpPr>
        <p:spPr>
          <a:xfrm>
            <a:off x="6649655" y="2096309"/>
            <a:ext cx="589724" cy="589724"/>
          </a:xfrm>
          <a:prstGeom prst="ellipse">
            <a:avLst/>
          </a:prstGeom>
          <a:solidFill>
            <a:srgbClr val="BF6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3</a:t>
            </a:r>
          </a:p>
        </p:txBody>
      </p:sp>
      <p:sp>
        <p:nvSpPr>
          <p:cNvPr id="37" name="Ellipse 36">
            <a:extLst>
              <a:ext uri="{FF2B5EF4-FFF2-40B4-BE49-F238E27FC236}">
                <a16:creationId xmlns:a16="http://schemas.microsoft.com/office/drawing/2014/main" id="{55A73D9C-9E08-7F26-B2AE-D41C14F6688F}"/>
              </a:ext>
            </a:extLst>
          </p:cNvPr>
          <p:cNvSpPr>
            <a:spLocks noChangeAspect="1"/>
          </p:cNvSpPr>
          <p:nvPr/>
        </p:nvSpPr>
        <p:spPr>
          <a:xfrm>
            <a:off x="8536459" y="2096309"/>
            <a:ext cx="589724" cy="589724"/>
          </a:xfrm>
          <a:prstGeom prst="ellipse">
            <a:avLst/>
          </a:prstGeom>
          <a:solidFill>
            <a:srgbClr val="FE9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2800" b="0" i="0" u="none" strike="noStrike" kern="1200" cap="none" spc="0" normalizeH="0" baseline="0" noProof="0">
                <a:ln>
                  <a:noFill/>
                </a:ln>
                <a:solidFill>
                  <a:srgbClr val="FFFFFF"/>
                </a:solidFill>
                <a:effectLst/>
                <a:uLnTx/>
                <a:uFillTx/>
                <a:latin typeface="Oswald SemiBold"/>
                <a:ea typeface="+mn-ea"/>
                <a:cs typeface="+mn-cs"/>
              </a:rPr>
              <a:t>4</a:t>
            </a:r>
          </a:p>
        </p:txBody>
      </p:sp>
      <p:sp>
        <p:nvSpPr>
          <p:cNvPr id="8" name="Rectangle 7">
            <a:extLst>
              <a:ext uri="{FF2B5EF4-FFF2-40B4-BE49-F238E27FC236}">
                <a16:creationId xmlns:a16="http://schemas.microsoft.com/office/drawing/2014/main" id="{C91FFB04-DB11-904D-B951-F89CEDDA3A47}"/>
              </a:ext>
            </a:extLst>
          </p:cNvPr>
          <p:cNvSpPr/>
          <p:nvPr/>
        </p:nvSpPr>
        <p:spPr>
          <a:xfrm>
            <a:off x="4173776" y="1996185"/>
            <a:ext cx="7277162" cy="236642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Tree>
    <p:extLst>
      <p:ext uri="{BB962C8B-B14F-4D97-AF65-F5344CB8AC3E}">
        <p14:creationId xmlns:p14="http://schemas.microsoft.com/office/powerpoint/2010/main" val="88690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t 16" hidden="1">
            <a:extLst>
              <a:ext uri="{FF2B5EF4-FFF2-40B4-BE49-F238E27FC236}">
                <a16:creationId xmlns:a16="http://schemas.microsoft.com/office/drawing/2014/main" id="{0E5816DB-2BF5-49DE-A58A-9CED8C6163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4" progId="TCLayout.ActiveDocument.1">
                  <p:embed/>
                </p:oleObj>
              </mc:Choice>
              <mc:Fallback>
                <p:oleObj name="Diapositive think-cell" r:id="rId3" imgW="395" imgH="394" progId="TCLayout.ActiveDocument.1">
                  <p:embed/>
                  <p:pic>
                    <p:nvPicPr>
                      <p:cNvPr id="17" name="Objet 16" hidden="1">
                        <a:extLst>
                          <a:ext uri="{FF2B5EF4-FFF2-40B4-BE49-F238E27FC236}">
                            <a16:creationId xmlns:a16="http://schemas.microsoft.com/office/drawing/2014/main" id="{0E5816DB-2BF5-49DE-A58A-9CED8C6163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1DA5384D-8EDE-31A2-B6F6-2E6CF2614013}"/>
              </a:ext>
            </a:extLst>
          </p:cNvPr>
          <p:cNvSpPr/>
          <p:nvPr/>
        </p:nvSpPr>
        <p:spPr>
          <a:xfrm rot="16200000">
            <a:off x="4638117" y="-83600"/>
            <a:ext cx="2363452" cy="1121426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Oswald Light"/>
                <a:ea typeface="+mn-ea"/>
                <a:cs typeface="+mn-cs"/>
              </a:rPr>
              <a:t>External</a:t>
            </a:r>
            <a:endParaRPr kumimoji="0" lang="en-US" sz="1200" b="1" i="0" u="none" strike="noStrike" kern="1200" cap="none" spc="0" normalizeH="0" baseline="0" noProof="0">
              <a:ln>
                <a:noFill/>
              </a:ln>
              <a:solidFill>
                <a:srgbClr val="000000"/>
              </a:solidFill>
              <a:effectLst/>
              <a:uLnTx/>
              <a:uFillTx/>
              <a:latin typeface="Oswald Light"/>
              <a:ea typeface="+mn-ea"/>
              <a:cs typeface="+mn-cs"/>
            </a:endParaRPr>
          </a:p>
        </p:txBody>
      </p:sp>
      <p:sp>
        <p:nvSpPr>
          <p:cNvPr id="41" name="Rectangle 40">
            <a:extLst>
              <a:ext uri="{FF2B5EF4-FFF2-40B4-BE49-F238E27FC236}">
                <a16:creationId xmlns:a16="http://schemas.microsoft.com/office/drawing/2014/main" id="{A15204FB-EFA1-E654-0B16-308530CE00D0}"/>
              </a:ext>
            </a:extLst>
          </p:cNvPr>
          <p:cNvSpPr/>
          <p:nvPr/>
        </p:nvSpPr>
        <p:spPr>
          <a:xfrm rot="16200000">
            <a:off x="4377167" y="-2876041"/>
            <a:ext cx="2885352" cy="1121426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Oswald Light"/>
                <a:ea typeface="+mn-ea"/>
                <a:cs typeface="+mn-cs"/>
              </a:rPr>
              <a:t>Internal</a:t>
            </a:r>
            <a:endParaRPr kumimoji="0" lang="en-US" sz="1200" b="1" i="0" u="none" strike="noStrike" kern="1200" cap="none" spc="0" normalizeH="0" baseline="0" noProof="0">
              <a:ln>
                <a:noFill/>
              </a:ln>
              <a:solidFill>
                <a:srgbClr val="000000"/>
              </a:solidFill>
              <a:effectLst/>
              <a:uLnTx/>
              <a:uFillTx/>
              <a:latin typeface="Oswald Light"/>
              <a:ea typeface="+mn-ea"/>
              <a:cs typeface="+mn-cs"/>
            </a:endParaRPr>
          </a:p>
        </p:txBody>
      </p:sp>
      <p:sp>
        <p:nvSpPr>
          <p:cNvPr id="3" name="Espace réservé du pied de page 2">
            <a:extLst>
              <a:ext uri="{FF2B5EF4-FFF2-40B4-BE49-F238E27FC236}">
                <a16:creationId xmlns:a16="http://schemas.microsoft.com/office/drawing/2014/main" id="{0393B325-CC7E-1A73-3771-97C0A307B35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all" spc="0" normalizeH="0" baseline="0" noProof="0">
                <a:ln>
                  <a:noFill/>
                </a:ln>
                <a:solidFill>
                  <a:srgbClr val="FFFFFF"/>
                </a:solidFill>
                <a:effectLst/>
                <a:uLnTx/>
                <a:uFillTx/>
                <a:latin typeface="Oswald SemiBold" pitchFamily="2" charset="0"/>
                <a:ea typeface="+mn-ea"/>
                <a:cs typeface="Aharoni" panose="02010803020104030203" pitchFamily="2" charset="-79"/>
              </a:rPr>
              <a:t>Insert Section title here</a:t>
            </a:r>
          </a:p>
        </p:txBody>
      </p:sp>
      <p:sp>
        <p:nvSpPr>
          <p:cNvPr id="4" name="Espace réservé du numéro de diapositive 3">
            <a:extLst>
              <a:ext uri="{FF2B5EF4-FFF2-40B4-BE49-F238E27FC236}">
                <a16:creationId xmlns:a16="http://schemas.microsoft.com/office/drawing/2014/main" id="{765E916D-631B-E899-A4BC-302486E02608}"/>
              </a:ext>
            </a:extLst>
          </p:cNvPr>
          <p:cNvSpPr>
            <a:spLocks noGrp="1"/>
          </p:cNvSpPr>
          <p:nvPr>
            <p:ph type="sldNum" sz="quarter" idx="12"/>
          </p:nvPr>
        </p:nvSpPr>
        <p:spPr>
          <a:xfrm>
            <a:off x="11581275" y="6356350"/>
            <a:ext cx="365127"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5F9A4F6-7BA3-4126-88A5-A8B8CE7104E5}" type="slidenum">
              <a:rPr kumimoji="0" lang="en-GB" sz="1400" b="0" i="0" u="none" strike="noStrike" kern="1200" cap="none" spc="0" normalizeH="0" baseline="0" noProof="0" smtClean="0">
                <a:ln>
                  <a:noFill/>
                </a:ln>
                <a:solidFill>
                  <a:srgbClr val="FFFFFF"/>
                </a:solidFill>
                <a:effectLst/>
                <a:uLnTx/>
                <a:uFillTx/>
                <a:latin typeface="Oswald SemiBold" pitchFamily="2" charset="0"/>
                <a:ea typeface="+mn-ea"/>
                <a:cs typeface="Aharoni" panose="02010803020104030203" pitchFamily="2" charset="-79"/>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GB" sz="1400" b="0" i="0" u="none" strike="noStrike" kern="1200" cap="none" spc="0" normalizeH="0" baseline="0" noProof="0">
              <a:ln>
                <a:noFill/>
              </a:ln>
              <a:solidFill>
                <a:srgbClr val="FFFFFF"/>
              </a:solidFill>
              <a:effectLst/>
              <a:uLnTx/>
              <a:uFillTx/>
              <a:latin typeface="Oswald SemiBold" pitchFamily="2" charset="0"/>
              <a:ea typeface="+mn-ea"/>
              <a:cs typeface="Aharoni" panose="02010803020104030203" pitchFamily="2" charset="-79"/>
            </a:endParaRPr>
          </a:p>
        </p:txBody>
      </p:sp>
      <p:cxnSp>
        <p:nvCxnSpPr>
          <p:cNvPr id="33" name="Connecteur droit 32">
            <a:extLst>
              <a:ext uri="{FF2B5EF4-FFF2-40B4-BE49-F238E27FC236}">
                <a16:creationId xmlns:a16="http://schemas.microsoft.com/office/drawing/2014/main" id="{0F6E0FA2-8803-610C-6FCF-D48673994F72}"/>
              </a:ext>
            </a:extLst>
          </p:cNvPr>
          <p:cNvCxnSpPr>
            <a:cxnSpLocks/>
          </p:cNvCxnSpPr>
          <p:nvPr/>
        </p:nvCxnSpPr>
        <p:spPr>
          <a:xfrm>
            <a:off x="9409151" y="4502044"/>
            <a:ext cx="0" cy="211123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D8ABD6BC-6080-4175-004D-DD549D5E07B5}"/>
              </a:ext>
            </a:extLst>
          </p:cNvPr>
          <p:cNvSpPr/>
          <p:nvPr/>
        </p:nvSpPr>
        <p:spPr>
          <a:xfrm>
            <a:off x="38455" y="3632158"/>
            <a:ext cx="1044000" cy="1044000"/>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Oswald Light"/>
                <a:ea typeface="+mn-ea"/>
                <a:cs typeface="+mn-cs"/>
              </a:rPr>
              <a:t>Facilitator</a:t>
            </a:r>
          </a:p>
        </p:txBody>
      </p:sp>
      <p:sp>
        <p:nvSpPr>
          <p:cNvPr id="13" name="ZoneTexte 12">
            <a:extLst>
              <a:ext uri="{FF2B5EF4-FFF2-40B4-BE49-F238E27FC236}">
                <a16:creationId xmlns:a16="http://schemas.microsoft.com/office/drawing/2014/main" id="{49472B89-8404-629B-3F54-8802D625D25D}"/>
              </a:ext>
            </a:extLst>
          </p:cNvPr>
          <p:cNvSpPr txBox="1"/>
          <p:nvPr/>
        </p:nvSpPr>
        <p:spPr>
          <a:xfrm>
            <a:off x="980227" y="2753279"/>
            <a:ext cx="1282024"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Oswald Light"/>
                <a:ea typeface="+mn-ea"/>
                <a:cs typeface="+mn-cs"/>
              </a:rPr>
              <a:t>Expertise on the brand, ambition, positioning, inno/reno, communications</a:t>
            </a:r>
          </a:p>
        </p:txBody>
      </p:sp>
      <p:sp>
        <p:nvSpPr>
          <p:cNvPr id="26" name="Ellipse 25">
            <a:extLst>
              <a:ext uri="{FF2B5EF4-FFF2-40B4-BE49-F238E27FC236}">
                <a16:creationId xmlns:a16="http://schemas.microsoft.com/office/drawing/2014/main" id="{3D459EDC-D1B4-71B5-FDA4-EDC45FA9B17D}"/>
              </a:ext>
            </a:extLst>
          </p:cNvPr>
          <p:cNvSpPr/>
          <p:nvPr/>
        </p:nvSpPr>
        <p:spPr>
          <a:xfrm>
            <a:off x="1052227" y="1511920"/>
            <a:ext cx="1044000" cy="1044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latin typeface="Oswald Light"/>
                <a:ea typeface="+mn-ea"/>
                <a:cs typeface="+mn-cs"/>
              </a:rPr>
              <a:t>Marketing</a:t>
            </a:r>
          </a:p>
        </p:txBody>
      </p:sp>
      <p:sp>
        <p:nvSpPr>
          <p:cNvPr id="9" name="ZoneTexte 8">
            <a:extLst>
              <a:ext uri="{FF2B5EF4-FFF2-40B4-BE49-F238E27FC236}">
                <a16:creationId xmlns:a16="http://schemas.microsoft.com/office/drawing/2014/main" id="{C08C7054-3397-7D9F-89CC-00D435AD2696}"/>
              </a:ext>
            </a:extLst>
          </p:cNvPr>
          <p:cNvSpPr txBox="1"/>
          <p:nvPr/>
        </p:nvSpPr>
        <p:spPr>
          <a:xfrm>
            <a:off x="2368247" y="2753279"/>
            <a:ext cx="1188000"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Oswald Light"/>
                <a:ea typeface="+mn-ea"/>
                <a:cs typeface="+mn-cs"/>
              </a:rPr>
              <a:t>Expertise on previous consumer (claims) research, BHT, internal analysis, etc.</a:t>
            </a:r>
          </a:p>
        </p:txBody>
      </p:sp>
      <p:sp>
        <p:nvSpPr>
          <p:cNvPr id="24" name="Ellipse 23">
            <a:extLst>
              <a:ext uri="{FF2B5EF4-FFF2-40B4-BE49-F238E27FC236}">
                <a16:creationId xmlns:a16="http://schemas.microsoft.com/office/drawing/2014/main" id="{33CDCAC2-510E-5F72-AE5D-DEB830473626}"/>
              </a:ext>
            </a:extLst>
          </p:cNvPr>
          <p:cNvSpPr/>
          <p:nvPr/>
        </p:nvSpPr>
        <p:spPr>
          <a:xfrm>
            <a:off x="2440247" y="1511920"/>
            <a:ext cx="1044000" cy="1044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latin typeface="Oswald Light"/>
                <a:ea typeface="+mn-ea"/>
                <a:cs typeface="+mn-cs"/>
              </a:rPr>
              <a:t>S&amp;I</a:t>
            </a:r>
          </a:p>
        </p:txBody>
      </p:sp>
      <p:sp>
        <p:nvSpPr>
          <p:cNvPr id="15" name="ZoneTexte 14">
            <a:extLst>
              <a:ext uri="{FF2B5EF4-FFF2-40B4-BE49-F238E27FC236}">
                <a16:creationId xmlns:a16="http://schemas.microsoft.com/office/drawing/2014/main" id="{206FE60C-47AE-1761-F8CB-F6728D2502B0}"/>
              </a:ext>
            </a:extLst>
          </p:cNvPr>
          <p:cNvSpPr txBox="1"/>
          <p:nvPr/>
        </p:nvSpPr>
        <p:spPr>
          <a:xfrm>
            <a:off x="8710997" y="2820884"/>
            <a:ext cx="1248846"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Oswald Light"/>
                <a:ea typeface="+mn-ea"/>
                <a:cs typeface="+mn-cs"/>
              </a:rPr>
              <a:t>Expertise on sales of the brand, distribution, customer reactions, BTL activations, etc.</a:t>
            </a:r>
          </a:p>
        </p:txBody>
      </p:sp>
      <p:sp>
        <p:nvSpPr>
          <p:cNvPr id="27" name="Ellipse 26">
            <a:extLst>
              <a:ext uri="{FF2B5EF4-FFF2-40B4-BE49-F238E27FC236}">
                <a16:creationId xmlns:a16="http://schemas.microsoft.com/office/drawing/2014/main" id="{A1675E86-35A2-D42E-4A9B-CC4269B2B36F}"/>
              </a:ext>
            </a:extLst>
          </p:cNvPr>
          <p:cNvSpPr/>
          <p:nvPr/>
        </p:nvSpPr>
        <p:spPr>
          <a:xfrm>
            <a:off x="8783421" y="1579525"/>
            <a:ext cx="1044000" cy="1044000"/>
          </a:xfrm>
          <a:prstGeom prst="ellipse">
            <a:avLst/>
          </a:prstGeom>
          <a:solidFill>
            <a:schemeClr val="bg1"/>
          </a:solid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Oswald Light"/>
                <a:ea typeface="+mn-ea"/>
                <a:cs typeface="+mn-cs"/>
              </a:rPr>
              <a:t>Sales</a:t>
            </a:r>
          </a:p>
        </p:txBody>
      </p:sp>
      <p:sp>
        <p:nvSpPr>
          <p:cNvPr id="11" name="ZoneTexte 10">
            <a:extLst>
              <a:ext uri="{FF2B5EF4-FFF2-40B4-BE49-F238E27FC236}">
                <a16:creationId xmlns:a16="http://schemas.microsoft.com/office/drawing/2014/main" id="{7B98E78F-4B10-C4B6-A85E-8C687EE0C192}"/>
              </a:ext>
            </a:extLst>
          </p:cNvPr>
          <p:cNvSpPr txBox="1"/>
          <p:nvPr/>
        </p:nvSpPr>
        <p:spPr>
          <a:xfrm>
            <a:off x="6563444" y="3235048"/>
            <a:ext cx="2015555"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swald Light"/>
                <a:ea typeface="+mn-ea"/>
                <a:cs typeface="+mn-cs"/>
              </a:rPr>
              <a:t>Expertise on user experience in terms of recipe and packaging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Oswald Light"/>
                <a:ea typeface="+mn-ea"/>
                <a:cs typeface="+mn-cs"/>
              </a:rPr>
              <a:t>Expertise on </a:t>
            </a:r>
            <a:r>
              <a:rPr kumimoji="0" lang="fr-FR" sz="1100" b="0" i="0" u="none" strike="noStrike" kern="1200" cap="none" spc="0" normalizeH="0" baseline="0" noProof="0" err="1">
                <a:ln>
                  <a:noFill/>
                </a:ln>
                <a:solidFill>
                  <a:srgbClr val="000000"/>
                </a:solidFill>
                <a:effectLst/>
                <a:uLnTx/>
                <a:uFillTx/>
                <a:latin typeface="Oswald Light"/>
                <a:ea typeface="+mn-ea"/>
                <a:cs typeface="+mn-cs"/>
              </a:rPr>
              <a:t>recipe</a:t>
            </a:r>
            <a:r>
              <a:rPr kumimoji="0" lang="fr-FR" sz="1100" b="0" i="0" u="none" strike="noStrike" kern="1200" cap="none" spc="0" normalizeH="0" baseline="0" noProof="0">
                <a:ln>
                  <a:noFill/>
                </a:ln>
                <a:solidFill>
                  <a:srgbClr val="000000"/>
                </a:solidFill>
                <a:effectLst/>
                <a:uLnTx/>
                <a:uFillTx/>
                <a:latin typeface="Oswald Light"/>
                <a:ea typeface="+mn-ea"/>
                <a:cs typeface="+mn-cs"/>
              </a:rPr>
              <a:t>, </a:t>
            </a:r>
            <a:r>
              <a:rPr kumimoji="0" lang="fr-FR" sz="1100" b="0" i="0" u="none" strike="noStrike" kern="1200" cap="none" spc="0" normalizeH="0" baseline="0" noProof="0" err="1">
                <a:ln>
                  <a:noFill/>
                </a:ln>
                <a:solidFill>
                  <a:srgbClr val="000000"/>
                </a:solidFill>
                <a:effectLst/>
                <a:uLnTx/>
                <a:uFillTx/>
                <a:latin typeface="Oswald Light"/>
                <a:ea typeface="+mn-ea"/>
                <a:cs typeface="+mn-cs"/>
              </a:rPr>
              <a:t>ingredients</a:t>
            </a:r>
            <a:r>
              <a:rPr kumimoji="0" lang="fr-FR" sz="1100" b="0" i="0" u="none" strike="noStrike" kern="1200" cap="none" spc="0" normalizeH="0" baseline="0" noProof="0">
                <a:ln>
                  <a:noFill/>
                </a:ln>
                <a:solidFill>
                  <a:srgbClr val="000000"/>
                </a:solidFill>
                <a:effectLst/>
                <a:uLnTx/>
                <a:uFillTx/>
                <a:latin typeface="Oswald Light"/>
                <a:ea typeface="+mn-ea"/>
                <a:cs typeface="+mn-cs"/>
              </a:rPr>
              <a:t>, NPD, etc.</a:t>
            </a: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Oswald Light"/>
              <a:ea typeface="+mn-ea"/>
              <a:cs typeface="+mn-cs"/>
            </a:endParaRPr>
          </a:p>
        </p:txBody>
      </p:sp>
      <p:sp>
        <p:nvSpPr>
          <p:cNvPr id="28" name="Ellipse 27">
            <a:extLst>
              <a:ext uri="{FF2B5EF4-FFF2-40B4-BE49-F238E27FC236}">
                <a16:creationId xmlns:a16="http://schemas.microsoft.com/office/drawing/2014/main" id="{A1704A21-C6F6-2CA2-771C-4DDAA81B3341}"/>
              </a:ext>
            </a:extLst>
          </p:cNvPr>
          <p:cNvSpPr/>
          <p:nvPr/>
        </p:nvSpPr>
        <p:spPr>
          <a:xfrm>
            <a:off x="7654336" y="2522772"/>
            <a:ext cx="728030" cy="614808"/>
          </a:xfrm>
          <a:prstGeom prst="ellipse">
            <a:avLst/>
          </a:prstGeom>
          <a:solidFill>
            <a:schemeClr val="bg1"/>
          </a:solidFill>
          <a:ln w="28575">
            <a:solidFill>
              <a:srgbClr val="E6E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lumMod val="85000"/>
                  </a:schemeClr>
                </a:solidFill>
                <a:effectLst/>
                <a:uLnTx/>
                <a:uFillTx/>
                <a:latin typeface="Oswald Light"/>
                <a:ea typeface="+mn-ea"/>
                <a:cs typeface="+mn-cs"/>
              </a:rPr>
              <a:t>Prod dev</a:t>
            </a:r>
          </a:p>
        </p:txBody>
      </p:sp>
      <p:sp>
        <p:nvSpPr>
          <p:cNvPr id="2" name="Ellipse 1">
            <a:extLst>
              <a:ext uri="{FF2B5EF4-FFF2-40B4-BE49-F238E27FC236}">
                <a16:creationId xmlns:a16="http://schemas.microsoft.com/office/drawing/2014/main" id="{5FD75E1C-B643-F773-6EA7-F71CFFF5E05C}"/>
              </a:ext>
            </a:extLst>
          </p:cNvPr>
          <p:cNvSpPr/>
          <p:nvPr/>
        </p:nvSpPr>
        <p:spPr>
          <a:xfrm>
            <a:off x="7654336" y="1458889"/>
            <a:ext cx="728030" cy="614808"/>
          </a:xfrm>
          <a:prstGeom prst="ellipse">
            <a:avLst/>
          </a:prstGeom>
          <a:solidFill>
            <a:schemeClr val="bg1"/>
          </a:solidFill>
          <a:ln w="28575">
            <a:solidFill>
              <a:srgbClr val="E6E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Oswald Light"/>
                <a:ea typeface="+mn-ea"/>
                <a:cs typeface="+mn-cs"/>
              </a:rPr>
              <a:t>UX</a:t>
            </a:r>
          </a:p>
        </p:txBody>
      </p:sp>
      <p:sp>
        <p:nvSpPr>
          <p:cNvPr id="6" name="Ellipse 5">
            <a:extLst>
              <a:ext uri="{FF2B5EF4-FFF2-40B4-BE49-F238E27FC236}">
                <a16:creationId xmlns:a16="http://schemas.microsoft.com/office/drawing/2014/main" id="{E2D78C71-99EE-EABC-5980-8867044C99F4}"/>
              </a:ext>
            </a:extLst>
          </p:cNvPr>
          <p:cNvSpPr/>
          <p:nvPr/>
        </p:nvSpPr>
        <p:spPr>
          <a:xfrm>
            <a:off x="6727990" y="1458889"/>
            <a:ext cx="728030" cy="614808"/>
          </a:xfrm>
          <a:prstGeom prst="ellipse">
            <a:avLst/>
          </a:prstGeom>
          <a:solidFill>
            <a:schemeClr val="bg1"/>
          </a:solidFill>
          <a:ln w="28575">
            <a:solidFill>
              <a:srgbClr val="E6E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lumMod val="85000"/>
                  </a:schemeClr>
                </a:solidFill>
                <a:effectLst/>
                <a:uLnTx/>
                <a:uFillTx/>
                <a:latin typeface="Oswald Light"/>
                <a:ea typeface="+mn-ea"/>
                <a:cs typeface="+mn-cs"/>
              </a:rPr>
              <a:t>H&amp;S</a:t>
            </a:r>
          </a:p>
        </p:txBody>
      </p:sp>
      <p:sp>
        <p:nvSpPr>
          <p:cNvPr id="7" name="Ellipse 6">
            <a:extLst>
              <a:ext uri="{FF2B5EF4-FFF2-40B4-BE49-F238E27FC236}">
                <a16:creationId xmlns:a16="http://schemas.microsoft.com/office/drawing/2014/main" id="{450D7065-9F11-0AD3-16F8-F47A75BC585B}"/>
              </a:ext>
            </a:extLst>
          </p:cNvPr>
          <p:cNvSpPr/>
          <p:nvPr/>
        </p:nvSpPr>
        <p:spPr>
          <a:xfrm>
            <a:off x="6727990" y="2522950"/>
            <a:ext cx="728030" cy="614808"/>
          </a:xfrm>
          <a:prstGeom prst="ellipse">
            <a:avLst/>
          </a:prstGeom>
          <a:solidFill>
            <a:schemeClr val="bg1"/>
          </a:solidFill>
          <a:ln w="28575">
            <a:solidFill>
              <a:srgbClr val="E6E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Oswald Light"/>
                <a:ea typeface="+mn-ea"/>
                <a:cs typeface="+mn-cs"/>
              </a:rPr>
              <a:t>Adv. Tech.</a:t>
            </a:r>
          </a:p>
        </p:txBody>
      </p:sp>
      <p:sp>
        <p:nvSpPr>
          <p:cNvPr id="25" name="Ellipse 24">
            <a:extLst>
              <a:ext uri="{FF2B5EF4-FFF2-40B4-BE49-F238E27FC236}">
                <a16:creationId xmlns:a16="http://schemas.microsoft.com/office/drawing/2014/main" id="{D7012E9F-9929-180F-C81C-2F19F0E38198}"/>
              </a:ext>
            </a:extLst>
          </p:cNvPr>
          <p:cNvSpPr/>
          <p:nvPr/>
        </p:nvSpPr>
        <p:spPr>
          <a:xfrm>
            <a:off x="7022875" y="1740935"/>
            <a:ext cx="1044000" cy="1044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latin typeface="Oswald Light"/>
                <a:ea typeface="+mn-ea"/>
                <a:cs typeface="+mn-cs"/>
              </a:rPr>
              <a:t>R&amp;I</a:t>
            </a:r>
          </a:p>
        </p:txBody>
      </p:sp>
      <p:sp>
        <p:nvSpPr>
          <p:cNvPr id="21" name="ZoneTexte 20">
            <a:extLst>
              <a:ext uri="{FF2B5EF4-FFF2-40B4-BE49-F238E27FC236}">
                <a16:creationId xmlns:a16="http://schemas.microsoft.com/office/drawing/2014/main" id="{1D466A5C-0C26-6BED-E27C-EF50F36A5567}"/>
              </a:ext>
            </a:extLst>
          </p:cNvPr>
          <p:cNvSpPr txBox="1"/>
          <p:nvPr/>
        </p:nvSpPr>
        <p:spPr>
          <a:xfrm>
            <a:off x="9959843" y="2753279"/>
            <a:ext cx="1188000"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swald Light"/>
                <a:ea typeface="+mn-ea"/>
                <a:cs typeface="+mn-cs"/>
              </a:rPr>
              <a:t>Expertise on consumer feedback about the brand and the products and consumer language</a:t>
            </a:r>
          </a:p>
        </p:txBody>
      </p:sp>
      <p:sp>
        <p:nvSpPr>
          <p:cNvPr id="30" name="Ellipse 29">
            <a:extLst>
              <a:ext uri="{FF2B5EF4-FFF2-40B4-BE49-F238E27FC236}">
                <a16:creationId xmlns:a16="http://schemas.microsoft.com/office/drawing/2014/main" id="{E057A47C-67FE-24BF-5E78-CC91CCFB1430}"/>
              </a:ext>
            </a:extLst>
          </p:cNvPr>
          <p:cNvSpPr/>
          <p:nvPr/>
        </p:nvSpPr>
        <p:spPr>
          <a:xfrm>
            <a:off x="10031843" y="1555703"/>
            <a:ext cx="1044000" cy="1044000"/>
          </a:xfrm>
          <a:prstGeom prst="ellipse">
            <a:avLst/>
          </a:prstGeom>
          <a:solidFill>
            <a:schemeClr val="bg1"/>
          </a:solid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Oswald Light"/>
                <a:ea typeface="+mn-ea"/>
                <a:cs typeface="+mn-cs"/>
              </a:rPr>
              <a:t>Consumer Service</a:t>
            </a:r>
          </a:p>
        </p:txBody>
      </p:sp>
      <p:sp>
        <p:nvSpPr>
          <p:cNvPr id="23" name="ZoneTexte 22">
            <a:extLst>
              <a:ext uri="{FF2B5EF4-FFF2-40B4-BE49-F238E27FC236}">
                <a16:creationId xmlns:a16="http://schemas.microsoft.com/office/drawing/2014/main" id="{7FA14BC2-0B2D-B53C-2E75-8BD2BA969E05}"/>
              </a:ext>
            </a:extLst>
          </p:cNvPr>
          <p:cNvSpPr txBox="1"/>
          <p:nvPr/>
        </p:nvSpPr>
        <p:spPr>
          <a:xfrm>
            <a:off x="3591471" y="2709496"/>
            <a:ext cx="1419322" cy="12772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swald Light"/>
                <a:ea typeface="+mn-ea"/>
                <a:cs typeface="+mn-cs"/>
              </a:rPr>
              <a:t>Expertise on legal limits on what can or cannot be claimed.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7E7E7E"/>
              </a:solidFill>
              <a:effectLst/>
              <a:uLnTx/>
              <a:uFillTx/>
              <a:latin typeface="Oswald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7E7E7E"/>
                </a:solidFill>
                <a:effectLst/>
                <a:uLnTx/>
                <a:uFillTx/>
                <a:latin typeface="Oswald Light"/>
                <a:ea typeface="+mn-ea"/>
                <a:cs typeface="+mn-cs"/>
              </a:rPr>
              <a:t>NB : Important to be  in a “Yes but…” / “Yes and…” mindset. Never say “No”!</a:t>
            </a:r>
          </a:p>
        </p:txBody>
      </p:sp>
      <p:sp>
        <p:nvSpPr>
          <p:cNvPr id="31" name="Ellipse 30">
            <a:extLst>
              <a:ext uri="{FF2B5EF4-FFF2-40B4-BE49-F238E27FC236}">
                <a16:creationId xmlns:a16="http://schemas.microsoft.com/office/drawing/2014/main" id="{DB887F1D-8D2C-D947-6AFB-4D590C292864}"/>
              </a:ext>
            </a:extLst>
          </p:cNvPr>
          <p:cNvSpPr/>
          <p:nvPr/>
        </p:nvSpPr>
        <p:spPr>
          <a:xfrm>
            <a:off x="3779132" y="1511920"/>
            <a:ext cx="1044000" cy="1044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latin typeface="Oswald Light"/>
                <a:ea typeface="+mn-ea"/>
                <a:cs typeface="+mn-cs"/>
              </a:rPr>
              <a:t>Legal / Food law</a:t>
            </a:r>
          </a:p>
        </p:txBody>
      </p:sp>
      <p:sp>
        <p:nvSpPr>
          <p:cNvPr id="10" name="Ellipse 9">
            <a:extLst>
              <a:ext uri="{FF2B5EF4-FFF2-40B4-BE49-F238E27FC236}">
                <a16:creationId xmlns:a16="http://schemas.microsoft.com/office/drawing/2014/main" id="{6CE4DDCE-3EE8-52DC-B331-659490912844}"/>
              </a:ext>
            </a:extLst>
          </p:cNvPr>
          <p:cNvSpPr/>
          <p:nvPr/>
        </p:nvSpPr>
        <p:spPr>
          <a:xfrm>
            <a:off x="1113640" y="4700237"/>
            <a:ext cx="1044000" cy="1044000"/>
          </a:xfrm>
          <a:prstGeom prst="ellipse">
            <a:avLst/>
          </a:prstGeom>
          <a:solidFill>
            <a:schemeClr val="bg1"/>
          </a:solid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pPr>
            <a:r>
              <a:rPr lang="en-US" sz="1200">
                <a:solidFill>
                  <a:sysClr val="windowText" lastClr="000000"/>
                </a:solidFill>
                <a:latin typeface="Oswald Light"/>
              </a:rPr>
              <a:t>Com. Agency</a:t>
            </a:r>
          </a:p>
        </p:txBody>
      </p:sp>
      <p:sp>
        <p:nvSpPr>
          <p:cNvPr id="14" name="ZoneTexte 13">
            <a:extLst>
              <a:ext uri="{FF2B5EF4-FFF2-40B4-BE49-F238E27FC236}">
                <a16:creationId xmlns:a16="http://schemas.microsoft.com/office/drawing/2014/main" id="{4D444463-F5D3-A669-01C2-8719AE114A56}"/>
              </a:ext>
            </a:extLst>
          </p:cNvPr>
          <p:cNvSpPr txBox="1"/>
          <p:nvPr/>
        </p:nvSpPr>
        <p:spPr>
          <a:xfrm>
            <a:off x="1029615" y="5871912"/>
            <a:ext cx="118800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swald Light"/>
                <a:ea typeface="+mn-ea"/>
                <a:cs typeface="+mn-cs"/>
              </a:rPr>
              <a:t>Strat planner or creative? </a:t>
            </a:r>
          </a:p>
        </p:txBody>
      </p:sp>
      <p:sp>
        <p:nvSpPr>
          <p:cNvPr id="16" name="Ellipse 15">
            <a:extLst>
              <a:ext uri="{FF2B5EF4-FFF2-40B4-BE49-F238E27FC236}">
                <a16:creationId xmlns:a16="http://schemas.microsoft.com/office/drawing/2014/main" id="{FA2FBED1-9E12-8A16-005C-895BA73D2CC5}"/>
              </a:ext>
            </a:extLst>
          </p:cNvPr>
          <p:cNvSpPr/>
          <p:nvPr/>
        </p:nvSpPr>
        <p:spPr>
          <a:xfrm>
            <a:off x="3114863" y="4718876"/>
            <a:ext cx="1044000" cy="1044000"/>
          </a:xfrm>
          <a:prstGeom prst="ellipse">
            <a:avLst/>
          </a:prstGeom>
          <a:solidFill>
            <a:schemeClr val="bg1"/>
          </a:solid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Oswald Light"/>
                <a:ea typeface="+mn-ea"/>
                <a:cs typeface="+mn-cs"/>
              </a:rPr>
              <a:t>Designer / sketcher </a:t>
            </a:r>
          </a:p>
        </p:txBody>
      </p:sp>
      <p:sp>
        <p:nvSpPr>
          <p:cNvPr id="18" name="ZoneTexte 17">
            <a:extLst>
              <a:ext uri="{FF2B5EF4-FFF2-40B4-BE49-F238E27FC236}">
                <a16:creationId xmlns:a16="http://schemas.microsoft.com/office/drawing/2014/main" id="{1857E78A-102D-A83D-2AF5-D6D71704ADB5}"/>
              </a:ext>
            </a:extLst>
          </p:cNvPr>
          <p:cNvSpPr txBox="1"/>
          <p:nvPr/>
        </p:nvSpPr>
        <p:spPr>
          <a:xfrm>
            <a:off x="3042863" y="5871912"/>
            <a:ext cx="1188000"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swald Light"/>
                <a:ea typeface="+mn-ea"/>
                <a:cs typeface="+mn-cs"/>
              </a:rPr>
              <a:t>Bringing to life claim / narrative / demo / illustration</a:t>
            </a:r>
          </a:p>
        </p:txBody>
      </p:sp>
      <p:sp>
        <p:nvSpPr>
          <p:cNvPr id="20" name="Ellipse 19">
            <a:extLst>
              <a:ext uri="{FF2B5EF4-FFF2-40B4-BE49-F238E27FC236}">
                <a16:creationId xmlns:a16="http://schemas.microsoft.com/office/drawing/2014/main" id="{5A3EC713-2663-9DC0-8147-A1BB324B955A}"/>
              </a:ext>
            </a:extLst>
          </p:cNvPr>
          <p:cNvSpPr/>
          <p:nvPr/>
        </p:nvSpPr>
        <p:spPr>
          <a:xfrm>
            <a:off x="5257748" y="4737515"/>
            <a:ext cx="1044000" cy="1044000"/>
          </a:xfrm>
          <a:prstGeom prst="ellipse">
            <a:avLst/>
          </a:prstGeom>
          <a:solidFill>
            <a:schemeClr val="bg1"/>
          </a:solidFill>
          <a:ln w="28575">
            <a:solidFill>
              <a:schemeClr val="tx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lumMod val="85000"/>
                  </a:schemeClr>
                </a:solidFill>
                <a:effectLst/>
                <a:uLnTx/>
                <a:uFillTx/>
                <a:latin typeface="Oswald Light"/>
                <a:ea typeface="+mn-ea"/>
                <a:cs typeface="+mn-cs"/>
              </a:rPr>
              <a:t>Lead user</a:t>
            </a:r>
          </a:p>
        </p:txBody>
      </p:sp>
      <p:sp>
        <p:nvSpPr>
          <p:cNvPr id="22" name="ZoneTexte 21">
            <a:extLst>
              <a:ext uri="{FF2B5EF4-FFF2-40B4-BE49-F238E27FC236}">
                <a16:creationId xmlns:a16="http://schemas.microsoft.com/office/drawing/2014/main" id="{69802D9A-52E6-CBA2-C256-27F7C3B379E2}"/>
              </a:ext>
            </a:extLst>
          </p:cNvPr>
          <p:cNvSpPr txBox="1"/>
          <p:nvPr/>
        </p:nvSpPr>
        <p:spPr>
          <a:xfrm>
            <a:off x="5223315" y="5871912"/>
            <a:ext cx="1188000"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swald Light"/>
                <a:ea typeface="+mn-ea"/>
                <a:cs typeface="+mn-cs"/>
              </a:rPr>
              <a:t>Ex: Influencer / expert / Consumer + / KOL / Heavy user</a:t>
            </a:r>
          </a:p>
        </p:txBody>
      </p:sp>
      <p:sp>
        <p:nvSpPr>
          <p:cNvPr id="34" name="Ellipse 33">
            <a:extLst>
              <a:ext uri="{FF2B5EF4-FFF2-40B4-BE49-F238E27FC236}">
                <a16:creationId xmlns:a16="http://schemas.microsoft.com/office/drawing/2014/main" id="{18BE57F8-B645-D1E9-7102-05480DEEDF1B}"/>
              </a:ext>
            </a:extLst>
          </p:cNvPr>
          <p:cNvSpPr/>
          <p:nvPr/>
        </p:nvSpPr>
        <p:spPr>
          <a:xfrm>
            <a:off x="7360747" y="4718876"/>
            <a:ext cx="1044000" cy="1044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Oswald Light"/>
                <a:ea typeface="+mn-ea"/>
                <a:cs typeface="+mn-cs"/>
              </a:rPr>
              <a:t>Claims AI Tool</a:t>
            </a:r>
          </a:p>
        </p:txBody>
      </p:sp>
      <p:sp>
        <p:nvSpPr>
          <p:cNvPr id="39" name="ZoneTexte 38">
            <a:extLst>
              <a:ext uri="{FF2B5EF4-FFF2-40B4-BE49-F238E27FC236}">
                <a16:creationId xmlns:a16="http://schemas.microsoft.com/office/drawing/2014/main" id="{A201B49D-7447-BFE3-451E-39F95405D2A3}"/>
              </a:ext>
            </a:extLst>
          </p:cNvPr>
          <p:cNvSpPr txBox="1"/>
          <p:nvPr/>
        </p:nvSpPr>
        <p:spPr>
          <a:xfrm>
            <a:off x="6748249" y="5871912"/>
            <a:ext cx="2268996" cy="769441"/>
          </a:xfrm>
          <a:prstGeom prst="rect">
            <a:avLst/>
          </a:prstGeom>
          <a:noFill/>
        </p:spPr>
        <p:txBody>
          <a:bodyPr wrap="square">
            <a:spAutoFit/>
          </a:bodyPr>
          <a:lstStyle>
            <a:defPPr>
              <a:defRPr lang="fr-FR"/>
            </a:defPPr>
            <a:lvl1pPr algn="ctr">
              <a:defRPr sz="1100" b="0" i="0" u="none" strike="noStrike" baseline="0">
                <a:solidFill>
                  <a:srgbClr val="38474A"/>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sng" strike="noStrike" kern="1200" cap="none" spc="0" normalizeH="0" baseline="0" noProof="0">
                <a:ln>
                  <a:noFill/>
                </a:ln>
                <a:solidFill>
                  <a:srgbClr val="000000"/>
                </a:solidFill>
                <a:effectLst/>
                <a:uLnTx/>
                <a:uFillTx/>
                <a:latin typeface="Oswald Light"/>
                <a:ea typeface="+mn-ea"/>
                <a:cs typeface="+mn-cs"/>
              </a:rPr>
              <a:t>Additional voice in the room</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a:ln>
                  <a:noFill/>
                </a:ln>
                <a:solidFill>
                  <a:srgbClr val="000000"/>
                </a:solidFill>
                <a:effectLst/>
                <a:uLnTx/>
                <a:uFillTx/>
                <a:latin typeface="Oswald Light"/>
                <a:ea typeface="+mn-ea"/>
                <a:cs typeface="+mn-cs"/>
              </a:rPr>
              <a:t>Generate more claim ideas: uncover new ideas and new </a:t>
            </a:r>
            <a:br>
              <a:rPr kumimoji="0" lang="en-US" sz="1100" b="0" i="0" u="none" strike="noStrike" kern="1200" cap="none" spc="0" normalizeH="0" baseline="0" noProof="0">
                <a:ln>
                  <a:noFill/>
                </a:ln>
                <a:solidFill>
                  <a:srgbClr val="000000"/>
                </a:solidFill>
                <a:effectLst/>
                <a:uLnTx/>
                <a:uFillTx/>
                <a:latin typeface="Oswald Light"/>
                <a:ea typeface="+mn-ea"/>
                <a:cs typeface="+mn-cs"/>
              </a:rPr>
            </a:br>
            <a:r>
              <a:rPr kumimoji="0" lang="en-US" sz="1100" b="0" i="0" u="none" strike="noStrike" kern="1200" cap="none" spc="0" normalizeH="0" baseline="0" noProof="0">
                <a:ln>
                  <a:noFill/>
                </a:ln>
                <a:solidFill>
                  <a:srgbClr val="000000"/>
                </a:solidFill>
                <a:effectLst/>
                <a:uLnTx/>
                <a:uFillTx/>
                <a:latin typeface="Oswald Light"/>
                <a:ea typeface="+mn-ea"/>
                <a:cs typeface="+mn-cs"/>
              </a:rPr>
              <a:t>language/phraseology/claim refinement </a:t>
            </a:r>
          </a:p>
        </p:txBody>
      </p:sp>
      <p:sp>
        <p:nvSpPr>
          <p:cNvPr id="12" name="Ellipse 11">
            <a:extLst>
              <a:ext uri="{FF2B5EF4-FFF2-40B4-BE49-F238E27FC236}">
                <a16:creationId xmlns:a16="http://schemas.microsoft.com/office/drawing/2014/main" id="{A914549F-1347-F9A2-6D61-177684AAFE7F}"/>
              </a:ext>
            </a:extLst>
          </p:cNvPr>
          <p:cNvSpPr/>
          <p:nvPr/>
        </p:nvSpPr>
        <p:spPr>
          <a:xfrm>
            <a:off x="9891556" y="4694302"/>
            <a:ext cx="1044000" cy="1044000"/>
          </a:xfrm>
          <a:prstGeom prst="ellipse">
            <a:avLst/>
          </a:prstGeom>
          <a:solidFill>
            <a:schemeClr val="bg1"/>
          </a:solid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Oswald Light"/>
                <a:ea typeface="+mn-ea"/>
                <a:cs typeface="+mn-cs"/>
              </a:rPr>
              <a:t>Copy writer</a:t>
            </a:r>
          </a:p>
        </p:txBody>
      </p:sp>
      <p:sp>
        <p:nvSpPr>
          <p:cNvPr id="63" name="ZoneTexte 62">
            <a:extLst>
              <a:ext uri="{FF2B5EF4-FFF2-40B4-BE49-F238E27FC236}">
                <a16:creationId xmlns:a16="http://schemas.microsoft.com/office/drawing/2014/main" id="{862B21E5-3D60-F548-92B6-1E24447BEC99}"/>
              </a:ext>
            </a:extLst>
          </p:cNvPr>
          <p:cNvSpPr txBox="1"/>
          <p:nvPr/>
        </p:nvSpPr>
        <p:spPr>
          <a:xfrm>
            <a:off x="9536169" y="5871912"/>
            <a:ext cx="1763788" cy="600164"/>
          </a:xfrm>
          <a:prstGeom prst="rect">
            <a:avLst/>
          </a:prstGeom>
          <a:noFill/>
        </p:spPr>
        <p:txBody>
          <a:bodyPr wrap="square">
            <a:spAutoFit/>
          </a:bodyPr>
          <a:lstStyle>
            <a:defPPr>
              <a:defRPr lang="fr-FR"/>
            </a:defPPr>
            <a:lvl1pPr algn="ctr">
              <a:defRPr sz="1100" b="0" i="0" u="none" strike="noStrike" baseline="0">
                <a:solidFill>
                  <a:srgbClr val="38474A"/>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swald Light"/>
                <a:ea typeface="+mn-ea"/>
                <a:cs typeface="+mn-cs"/>
              </a:rPr>
              <a:t>Turns claim ideas into successful / powerful claims from a consumer point of view</a:t>
            </a:r>
          </a:p>
        </p:txBody>
      </p:sp>
      <p:sp>
        <p:nvSpPr>
          <p:cNvPr id="64" name="Rectangle 63">
            <a:extLst>
              <a:ext uri="{FF2B5EF4-FFF2-40B4-BE49-F238E27FC236}">
                <a16:creationId xmlns:a16="http://schemas.microsoft.com/office/drawing/2014/main" id="{95CF8BAF-D503-7B17-6BFB-C5538CB49C19}"/>
              </a:ext>
            </a:extLst>
          </p:cNvPr>
          <p:cNvSpPr/>
          <p:nvPr/>
        </p:nvSpPr>
        <p:spPr>
          <a:xfrm>
            <a:off x="6385056" y="389278"/>
            <a:ext cx="3275815" cy="6007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a:ln>
                  <a:noFill/>
                </a:ln>
                <a:solidFill>
                  <a:srgbClr val="000000"/>
                </a:solidFill>
                <a:effectLst/>
                <a:uLnTx/>
                <a:uFillTx/>
                <a:latin typeface="Oswald Light"/>
                <a:ea typeface="+mn-ea"/>
                <a:cs typeface="+mn-cs"/>
              </a:rPr>
              <a:t>Legend:</a:t>
            </a:r>
            <a:endParaRPr kumimoji="0" lang="en-US" sz="1800" b="0" i="0" u="sng" strike="noStrike" kern="1200" cap="none" spc="0" normalizeH="0" baseline="0" noProof="0">
              <a:ln>
                <a:noFill/>
              </a:ln>
              <a:solidFill>
                <a:srgbClr val="000000"/>
              </a:solidFill>
              <a:effectLst/>
              <a:uLnTx/>
              <a:uFillTx/>
              <a:latin typeface="Oswald Light"/>
              <a:ea typeface="+mn-ea"/>
              <a:cs typeface="+mn-cs"/>
            </a:endParaRPr>
          </a:p>
        </p:txBody>
      </p:sp>
      <p:sp>
        <p:nvSpPr>
          <p:cNvPr id="67" name="Ellipse 66">
            <a:extLst>
              <a:ext uri="{FF2B5EF4-FFF2-40B4-BE49-F238E27FC236}">
                <a16:creationId xmlns:a16="http://schemas.microsoft.com/office/drawing/2014/main" id="{8878F6C0-6AEA-D589-1C30-866BD85C52C1}"/>
              </a:ext>
            </a:extLst>
          </p:cNvPr>
          <p:cNvSpPr/>
          <p:nvPr/>
        </p:nvSpPr>
        <p:spPr>
          <a:xfrm flipV="1">
            <a:off x="6905506" y="497898"/>
            <a:ext cx="104860" cy="9956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Oswald Light"/>
              <a:ea typeface="+mn-ea"/>
              <a:cs typeface="+mn-cs"/>
            </a:endParaRPr>
          </a:p>
        </p:txBody>
      </p:sp>
      <p:sp>
        <p:nvSpPr>
          <p:cNvPr id="69" name="ZoneTexte 68">
            <a:extLst>
              <a:ext uri="{FF2B5EF4-FFF2-40B4-BE49-F238E27FC236}">
                <a16:creationId xmlns:a16="http://schemas.microsoft.com/office/drawing/2014/main" id="{24F15D31-7C19-7902-0DE1-3EFE414E0F5E}"/>
              </a:ext>
            </a:extLst>
          </p:cNvPr>
          <p:cNvSpPr txBox="1"/>
          <p:nvPr/>
        </p:nvSpPr>
        <p:spPr>
          <a:xfrm>
            <a:off x="7042348" y="437847"/>
            <a:ext cx="111008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Oswald Light"/>
                <a:ea typeface="+mn-ea"/>
                <a:cs typeface="+mn-cs"/>
              </a:rPr>
              <a:t>Mandatory participants</a:t>
            </a:r>
          </a:p>
        </p:txBody>
      </p:sp>
      <p:sp>
        <p:nvSpPr>
          <p:cNvPr id="70" name="ZoneTexte 69">
            <a:extLst>
              <a:ext uri="{FF2B5EF4-FFF2-40B4-BE49-F238E27FC236}">
                <a16:creationId xmlns:a16="http://schemas.microsoft.com/office/drawing/2014/main" id="{E9F5EB81-DBC7-E9AA-415C-E8AA057023B2}"/>
              </a:ext>
            </a:extLst>
          </p:cNvPr>
          <p:cNvSpPr txBox="1"/>
          <p:nvPr/>
        </p:nvSpPr>
        <p:spPr>
          <a:xfrm>
            <a:off x="7039434" y="627611"/>
            <a:ext cx="11100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Oswald Light"/>
                <a:ea typeface="+mn-ea"/>
                <a:cs typeface="+mn-cs"/>
              </a:rPr>
              <a:t>Participants for the whole workshop </a:t>
            </a:r>
          </a:p>
        </p:txBody>
      </p:sp>
      <p:sp>
        <p:nvSpPr>
          <p:cNvPr id="71" name="ZoneTexte 70">
            <a:extLst>
              <a:ext uri="{FF2B5EF4-FFF2-40B4-BE49-F238E27FC236}">
                <a16:creationId xmlns:a16="http://schemas.microsoft.com/office/drawing/2014/main" id="{044CA303-58D2-D43F-B520-563823C64CE3}"/>
              </a:ext>
            </a:extLst>
          </p:cNvPr>
          <p:cNvSpPr txBox="1"/>
          <p:nvPr/>
        </p:nvSpPr>
        <p:spPr>
          <a:xfrm>
            <a:off x="8350152" y="627611"/>
            <a:ext cx="1310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Oswald Light"/>
                <a:ea typeface="+mn-ea"/>
                <a:cs typeface="+mn-cs"/>
              </a:rPr>
              <a:t>Participants only for a part of the workshop </a:t>
            </a:r>
          </a:p>
        </p:txBody>
      </p:sp>
      <p:cxnSp>
        <p:nvCxnSpPr>
          <p:cNvPr id="75" name="Connecteur droit 74">
            <a:extLst>
              <a:ext uri="{FF2B5EF4-FFF2-40B4-BE49-F238E27FC236}">
                <a16:creationId xmlns:a16="http://schemas.microsoft.com/office/drawing/2014/main" id="{F2E6BEAF-213E-0EA7-68A6-6CD77A6E6CF7}"/>
              </a:ext>
            </a:extLst>
          </p:cNvPr>
          <p:cNvCxnSpPr>
            <a:cxnSpLocks/>
          </p:cNvCxnSpPr>
          <p:nvPr/>
        </p:nvCxnSpPr>
        <p:spPr>
          <a:xfrm>
            <a:off x="8135955" y="812277"/>
            <a:ext cx="208184" cy="0"/>
          </a:xfrm>
          <a:prstGeom prst="line">
            <a:avLst/>
          </a:prstGeom>
          <a:ln w="38100">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9ACA1480-7AD6-2689-BCA5-6EB53FCEFD8D}"/>
              </a:ext>
            </a:extLst>
          </p:cNvPr>
          <p:cNvCxnSpPr>
            <a:cxnSpLocks/>
          </p:cNvCxnSpPr>
          <p:nvPr/>
        </p:nvCxnSpPr>
        <p:spPr>
          <a:xfrm>
            <a:off x="6892042" y="812277"/>
            <a:ext cx="156412" cy="0"/>
          </a:xfrm>
          <a:prstGeom prst="line">
            <a:avLst/>
          </a:prstGeom>
          <a:ln w="38100">
            <a:prstDash val="solid"/>
          </a:ln>
        </p:spPr>
        <p:style>
          <a:lnRef idx="1">
            <a:schemeClr val="accent1"/>
          </a:lnRef>
          <a:fillRef idx="0">
            <a:schemeClr val="accent1"/>
          </a:fillRef>
          <a:effectRef idx="0">
            <a:schemeClr val="accent1"/>
          </a:effectRef>
          <a:fontRef idx="minor">
            <a:schemeClr val="tx1"/>
          </a:fontRef>
        </p:style>
      </p:cxnSp>
      <p:sp>
        <p:nvSpPr>
          <p:cNvPr id="38" name="Espace réservé du texte 4">
            <a:extLst>
              <a:ext uri="{FF2B5EF4-FFF2-40B4-BE49-F238E27FC236}">
                <a16:creationId xmlns:a16="http://schemas.microsoft.com/office/drawing/2014/main" id="{7154CFA4-45FA-0358-6257-E665B351BD1B}"/>
              </a:ext>
            </a:extLst>
          </p:cNvPr>
          <p:cNvSpPr>
            <a:spLocks noGrp="1"/>
          </p:cNvSpPr>
          <p:nvPr>
            <p:ph type="body" sz="quarter" idx="13"/>
          </p:nvPr>
        </p:nvSpPr>
        <p:spPr>
          <a:xfrm>
            <a:off x="236243" y="153946"/>
            <a:ext cx="7455559" cy="610555"/>
          </a:xfrm>
        </p:spPr>
        <p:txBody>
          <a:bodyPr anchor="ctr"/>
          <a:lstStyle/>
          <a:p>
            <a:r>
              <a:rPr lang="en-US" sz="2400">
                <a:solidFill>
                  <a:schemeClr val="tx2"/>
                </a:solidFill>
              </a:rPr>
              <a:t>WHO’s IN THE ROOM? Participants</a:t>
            </a:r>
          </a:p>
        </p:txBody>
      </p:sp>
      <p:pic>
        <p:nvPicPr>
          <p:cNvPr id="42" name="Image 41">
            <a:extLst>
              <a:ext uri="{FF2B5EF4-FFF2-40B4-BE49-F238E27FC236}">
                <a16:creationId xmlns:a16="http://schemas.microsoft.com/office/drawing/2014/main" id="{D67149EC-0265-C1CA-FF09-6457E119477D}"/>
              </a:ext>
            </a:extLst>
          </p:cNvPr>
          <p:cNvPicPr>
            <a:picLocks noChangeAspect="1"/>
          </p:cNvPicPr>
          <p:nvPr/>
        </p:nvPicPr>
        <p:blipFill rotWithShape="1">
          <a:blip r:embed="rId5"/>
          <a:srcRect b="13301"/>
          <a:stretch/>
        </p:blipFill>
        <p:spPr>
          <a:xfrm>
            <a:off x="10257207" y="41694"/>
            <a:ext cx="1255896" cy="1281927"/>
          </a:xfrm>
          <a:prstGeom prst="rect">
            <a:avLst/>
          </a:prstGeom>
        </p:spPr>
      </p:pic>
      <p:sp>
        <p:nvSpPr>
          <p:cNvPr id="43" name="Ellipse 42">
            <a:extLst>
              <a:ext uri="{FF2B5EF4-FFF2-40B4-BE49-F238E27FC236}">
                <a16:creationId xmlns:a16="http://schemas.microsoft.com/office/drawing/2014/main" id="{C25A7D23-87A8-E01C-2799-A859D5400705}"/>
              </a:ext>
            </a:extLst>
          </p:cNvPr>
          <p:cNvSpPr/>
          <p:nvPr/>
        </p:nvSpPr>
        <p:spPr>
          <a:xfrm flipV="1">
            <a:off x="8199846" y="497898"/>
            <a:ext cx="104860" cy="99564"/>
          </a:xfrm>
          <a:prstGeom prst="ellipse">
            <a:avLst/>
          </a:prstGeom>
          <a:solidFill>
            <a:schemeClr val="bg1"/>
          </a:solid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Oswald Light"/>
              <a:ea typeface="+mn-ea"/>
              <a:cs typeface="+mn-cs"/>
            </a:endParaRPr>
          </a:p>
        </p:txBody>
      </p:sp>
      <p:sp>
        <p:nvSpPr>
          <p:cNvPr id="44" name="ZoneTexte 43">
            <a:extLst>
              <a:ext uri="{FF2B5EF4-FFF2-40B4-BE49-F238E27FC236}">
                <a16:creationId xmlns:a16="http://schemas.microsoft.com/office/drawing/2014/main" id="{7A081AE3-B1D9-2F1E-3CE1-399973917E2E}"/>
              </a:ext>
            </a:extLst>
          </p:cNvPr>
          <p:cNvSpPr txBox="1"/>
          <p:nvPr/>
        </p:nvSpPr>
        <p:spPr>
          <a:xfrm>
            <a:off x="8347238" y="437847"/>
            <a:ext cx="111008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Oswald Light"/>
                <a:ea typeface="+mn-ea"/>
                <a:cs typeface="+mn-cs"/>
              </a:rPr>
              <a:t>Optional participants</a:t>
            </a:r>
          </a:p>
        </p:txBody>
      </p:sp>
      <p:sp>
        <p:nvSpPr>
          <p:cNvPr id="58" name="ZoneTexte 57">
            <a:extLst>
              <a:ext uri="{FF2B5EF4-FFF2-40B4-BE49-F238E27FC236}">
                <a16:creationId xmlns:a16="http://schemas.microsoft.com/office/drawing/2014/main" id="{59429B96-2E56-FBCB-0DED-566C202CEC97}"/>
              </a:ext>
            </a:extLst>
          </p:cNvPr>
          <p:cNvSpPr txBox="1"/>
          <p:nvPr/>
        </p:nvSpPr>
        <p:spPr>
          <a:xfrm>
            <a:off x="155401" y="640622"/>
            <a:ext cx="5805134"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2677"/>
                </a:solidFill>
                <a:effectLst/>
                <a:uLnTx/>
                <a:uFillTx/>
                <a:latin typeface="Oswald Light"/>
                <a:ea typeface="+mn-ea"/>
                <a:cs typeface="+mn-cs"/>
              </a:rPr>
              <a:t>Set of Danone cross functional experts  &amp; bringing outside in </a:t>
            </a:r>
          </a:p>
        </p:txBody>
      </p:sp>
      <p:sp>
        <p:nvSpPr>
          <p:cNvPr id="5" name="ZoneTexte 22">
            <a:extLst>
              <a:ext uri="{FF2B5EF4-FFF2-40B4-BE49-F238E27FC236}">
                <a16:creationId xmlns:a16="http://schemas.microsoft.com/office/drawing/2014/main" id="{7E943B24-7FE1-D672-A0AB-6A11CB5D757E}"/>
              </a:ext>
            </a:extLst>
          </p:cNvPr>
          <p:cNvSpPr txBox="1"/>
          <p:nvPr/>
        </p:nvSpPr>
        <p:spPr>
          <a:xfrm>
            <a:off x="5034697" y="2732924"/>
            <a:ext cx="1419322"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swald Light"/>
                <a:ea typeface="+mn-ea"/>
                <a:cs typeface="+mn-cs"/>
              </a:rPr>
              <a:t>Expertise on Danone’s sustainability efforts</a:t>
            </a:r>
          </a:p>
        </p:txBody>
      </p:sp>
      <p:sp>
        <p:nvSpPr>
          <p:cNvPr id="8" name="Ellipse 30">
            <a:extLst>
              <a:ext uri="{FF2B5EF4-FFF2-40B4-BE49-F238E27FC236}">
                <a16:creationId xmlns:a16="http://schemas.microsoft.com/office/drawing/2014/main" id="{2A896D02-9C5E-72A9-9B40-3FB6CAADC661}"/>
              </a:ext>
            </a:extLst>
          </p:cNvPr>
          <p:cNvSpPr/>
          <p:nvPr/>
        </p:nvSpPr>
        <p:spPr>
          <a:xfrm>
            <a:off x="5204954" y="1511920"/>
            <a:ext cx="1044000" cy="1044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ysClr val="windowText" lastClr="000000"/>
                </a:solidFill>
                <a:latin typeface="Oswald Light"/>
              </a:rPr>
              <a:t>Sustain-ability</a:t>
            </a:r>
            <a:endParaRPr kumimoji="0" lang="en-US" sz="1200" b="1" i="0" u="none" strike="noStrike" kern="1200" cap="none" spc="0" normalizeH="0" baseline="0" noProof="0">
              <a:ln>
                <a:noFill/>
              </a:ln>
              <a:solidFill>
                <a:sysClr val="windowText" lastClr="000000"/>
              </a:solidFill>
              <a:effectLst/>
              <a:uLnTx/>
              <a:uFillTx/>
              <a:latin typeface="Oswald Light"/>
              <a:ea typeface="+mn-ea"/>
              <a:cs typeface="+mn-cs"/>
            </a:endParaRPr>
          </a:p>
        </p:txBody>
      </p:sp>
    </p:spTree>
    <p:extLst>
      <p:ext uri="{BB962C8B-B14F-4D97-AF65-F5344CB8AC3E}">
        <p14:creationId xmlns:p14="http://schemas.microsoft.com/office/powerpoint/2010/main" val="5649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Social network with solid fill">
            <a:extLst>
              <a:ext uri="{FF2B5EF4-FFF2-40B4-BE49-F238E27FC236}">
                <a16:creationId xmlns:a16="http://schemas.microsoft.com/office/drawing/2014/main" id="{584812EE-6779-6219-EA2F-3FC6118F08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123" y="2197707"/>
            <a:ext cx="677467" cy="677467"/>
          </a:xfrm>
          <a:prstGeom prst="rect">
            <a:avLst/>
          </a:prstGeom>
        </p:spPr>
      </p:pic>
      <p:sp>
        <p:nvSpPr>
          <p:cNvPr id="4" name="Title 4">
            <a:extLst>
              <a:ext uri="{FF2B5EF4-FFF2-40B4-BE49-F238E27FC236}">
                <a16:creationId xmlns:a16="http://schemas.microsoft.com/office/drawing/2014/main" id="{095D19B1-B8C0-4F0A-8856-44A1B2935293}"/>
              </a:ext>
            </a:extLst>
          </p:cNvPr>
          <p:cNvSpPr>
            <a:spLocks noGrp="1"/>
          </p:cNvSpPr>
          <p:nvPr>
            <p:ph type="title"/>
          </p:nvPr>
        </p:nvSpPr>
        <p:spPr>
          <a:xfrm>
            <a:off x="504000" y="403200"/>
            <a:ext cx="11082519" cy="972000"/>
          </a:xfrm>
        </p:spPr>
        <p:txBody>
          <a:bodyPr/>
          <a:lstStyle/>
          <a:p>
            <a:r>
              <a:rPr lang="en-US"/>
              <a:t>SKIM’s role in the workshop</a:t>
            </a:r>
          </a:p>
        </p:txBody>
      </p:sp>
      <p:sp>
        <p:nvSpPr>
          <p:cNvPr id="57" name="TextBox 56">
            <a:extLst>
              <a:ext uri="{FF2B5EF4-FFF2-40B4-BE49-F238E27FC236}">
                <a16:creationId xmlns:a16="http://schemas.microsoft.com/office/drawing/2014/main" id="{4F11310C-FB1D-47D5-9F85-B6C5879ED258}"/>
              </a:ext>
            </a:extLst>
          </p:cNvPr>
          <p:cNvSpPr txBox="1">
            <a:spLocks/>
          </p:cNvSpPr>
          <p:nvPr/>
        </p:nvSpPr>
        <p:spPr>
          <a:xfrm>
            <a:off x="6410632" y="3329140"/>
            <a:ext cx="1857068" cy="1994520"/>
          </a:xfrm>
          <a:prstGeom prst="rect">
            <a:avLst/>
          </a:prstGeom>
          <a:noFill/>
        </p:spPr>
        <p:txBody>
          <a:bodyPr wrap="square" lIns="0" rIns="0" rtlCol="0" anchor="t">
            <a:spAutoFit/>
          </a:bodyPr>
          <a:lstStyle/>
          <a:p>
            <a:r>
              <a:rPr lang="en-US" sz="1200" noProof="1">
                <a:latin typeface="+mj-lt"/>
              </a:rPr>
              <a:t>Contrary to all the participants who work with these products every day, SKIM will be able to bring an </a:t>
            </a:r>
            <a:r>
              <a:rPr lang="en-US" sz="1200" b="1" noProof="1">
                <a:latin typeface="+mj-lt"/>
              </a:rPr>
              <a:t>external eye </a:t>
            </a:r>
            <a:r>
              <a:rPr lang="en-US" sz="1200" noProof="1">
                <a:latin typeface="+mj-lt"/>
              </a:rPr>
              <a:t>to act as a </a:t>
            </a:r>
            <a:r>
              <a:rPr lang="en-US" sz="1200" b="1" noProof="1">
                <a:latin typeface="+mj-lt"/>
              </a:rPr>
              <a:t>representative of the consumer</a:t>
            </a:r>
            <a:r>
              <a:rPr lang="en-US" sz="1200" noProof="1">
                <a:latin typeface="+mj-lt"/>
              </a:rPr>
              <a:t>. </a:t>
            </a:r>
          </a:p>
        </p:txBody>
      </p:sp>
      <p:sp>
        <p:nvSpPr>
          <p:cNvPr id="58" name="Rectangle 57">
            <a:extLst>
              <a:ext uri="{FF2B5EF4-FFF2-40B4-BE49-F238E27FC236}">
                <a16:creationId xmlns:a16="http://schemas.microsoft.com/office/drawing/2014/main" id="{696CDF90-6CBA-47F7-812E-5F8EF986EAFB}"/>
              </a:ext>
            </a:extLst>
          </p:cNvPr>
          <p:cNvSpPr>
            <a:spLocks/>
          </p:cNvSpPr>
          <p:nvPr/>
        </p:nvSpPr>
        <p:spPr>
          <a:xfrm>
            <a:off x="6409008" y="2775152"/>
            <a:ext cx="2109946" cy="55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a:lnSpc>
                <a:spcPct val="110000"/>
              </a:lnSpc>
              <a:defRPr/>
            </a:pPr>
            <a:r>
              <a:rPr lang="en-US" b="1" noProof="1">
                <a:solidFill>
                  <a:srgbClr val="1C6D7D"/>
                </a:solidFill>
                <a:latin typeface="Rawline"/>
              </a:rPr>
              <a:t>Outsider</a:t>
            </a:r>
          </a:p>
        </p:txBody>
      </p:sp>
      <p:grpSp>
        <p:nvGrpSpPr>
          <p:cNvPr id="60" name="Graphic 8">
            <a:extLst>
              <a:ext uri="{FF2B5EF4-FFF2-40B4-BE49-F238E27FC236}">
                <a16:creationId xmlns:a16="http://schemas.microsoft.com/office/drawing/2014/main" id="{16B94AB1-87D9-448D-A98F-D52EE5085943}"/>
              </a:ext>
            </a:extLst>
          </p:cNvPr>
          <p:cNvGrpSpPr/>
          <p:nvPr/>
        </p:nvGrpSpPr>
        <p:grpSpPr>
          <a:xfrm>
            <a:off x="6256360" y="1922075"/>
            <a:ext cx="2706178" cy="4021525"/>
            <a:chOff x="498475" y="1700213"/>
            <a:chExt cx="2987897" cy="4440174"/>
          </a:xfrm>
          <a:noFill/>
        </p:grpSpPr>
        <p:sp>
          <p:nvSpPr>
            <p:cNvPr id="61" name="Freeform: Shape 60">
              <a:extLst>
                <a:ext uri="{FF2B5EF4-FFF2-40B4-BE49-F238E27FC236}">
                  <a16:creationId xmlns:a16="http://schemas.microsoft.com/office/drawing/2014/main" id="{B8D1DDBB-45BD-42CC-A1AF-F28AB28680A9}"/>
                </a:ext>
              </a:extLst>
            </p:cNvPr>
            <p:cNvSpPr/>
            <p:nvPr/>
          </p:nvSpPr>
          <p:spPr>
            <a:xfrm>
              <a:off x="503237" y="1704975"/>
              <a:ext cx="2983134" cy="4435412"/>
            </a:xfrm>
            <a:custGeom>
              <a:avLst/>
              <a:gdLst>
                <a:gd name="connsiteX0" fmla="*/ 2042351 w 2983134"/>
                <a:gd name="connsiteY0" fmla="*/ 3623310 h 4435412"/>
                <a:gd name="connsiteX1" fmla="*/ 2226469 w 2983134"/>
                <a:gd name="connsiteY1" fmla="*/ 3623310 h 4435412"/>
                <a:gd name="connsiteX2" fmla="*/ 2290096 w 2983134"/>
                <a:gd name="connsiteY2" fmla="*/ 3559588 h 4435412"/>
                <a:gd name="connsiteX3" fmla="*/ 2290096 w 2983134"/>
                <a:gd name="connsiteY3" fmla="*/ 3439001 h 4435412"/>
                <a:gd name="connsiteX4" fmla="*/ 2340197 w 2983134"/>
                <a:gd name="connsiteY4" fmla="*/ 3361944 h 4435412"/>
                <a:gd name="connsiteX5" fmla="*/ 2430685 w 2983134"/>
                <a:gd name="connsiteY5" fmla="*/ 3375279 h 4435412"/>
                <a:gd name="connsiteX6" fmla="*/ 2953036 w 2983134"/>
                <a:gd name="connsiteY6" fmla="*/ 3827431 h 4435412"/>
                <a:gd name="connsiteX7" fmla="*/ 2983135 w 2983134"/>
                <a:gd name="connsiteY7" fmla="*/ 3891153 h 4435412"/>
                <a:gd name="connsiteX8" fmla="*/ 2953036 w 2983134"/>
                <a:gd name="connsiteY8" fmla="*/ 3954875 h 4435412"/>
                <a:gd name="connsiteX9" fmla="*/ 2896172 w 2983134"/>
                <a:gd name="connsiteY9" fmla="*/ 4004120 h 4435412"/>
                <a:gd name="connsiteX10" fmla="*/ 2761679 w 2983134"/>
                <a:gd name="connsiteY10" fmla="*/ 4120515 h 4435412"/>
                <a:gd name="connsiteX11" fmla="*/ 2603468 w 2983134"/>
                <a:gd name="connsiteY11" fmla="*/ 4257390 h 4435412"/>
                <a:gd name="connsiteX12" fmla="*/ 2448306 w 2983134"/>
                <a:gd name="connsiteY12" fmla="*/ 4394168 h 4435412"/>
                <a:gd name="connsiteX13" fmla="*/ 2392109 w 2983134"/>
                <a:gd name="connsiteY13" fmla="*/ 4432078 h 4435412"/>
                <a:gd name="connsiteX14" fmla="*/ 2293430 w 2983134"/>
                <a:gd name="connsiteY14" fmla="*/ 4353211 h 4435412"/>
                <a:gd name="connsiteX15" fmla="*/ 2293430 w 2983134"/>
                <a:gd name="connsiteY15" fmla="*/ 4282916 h 4435412"/>
                <a:gd name="connsiteX16" fmla="*/ 2229803 w 2983134"/>
                <a:gd name="connsiteY16" fmla="*/ 4219194 h 4435412"/>
                <a:gd name="connsiteX17" fmla="*/ 190881 w 2983134"/>
                <a:gd name="connsiteY17" fmla="*/ 4219194 h 4435412"/>
                <a:gd name="connsiteX18" fmla="*/ 0 w 2983134"/>
                <a:gd name="connsiteY18" fmla="*/ 4028408 h 4435412"/>
                <a:gd name="connsiteX19" fmla="*/ 0 w 2983134"/>
                <a:gd name="connsiteY19" fmla="*/ 190786 h 4435412"/>
                <a:gd name="connsiteX20" fmla="*/ 190881 w 2983134"/>
                <a:gd name="connsiteY20" fmla="*/ 0 h 4435412"/>
                <a:gd name="connsiteX21" fmla="*/ 2480977 w 2983134"/>
                <a:gd name="connsiteY21" fmla="*/ 0 h 4435412"/>
                <a:gd name="connsiteX22" fmla="*/ 2671763 w 2983134"/>
                <a:gd name="connsiteY22" fmla="*/ 190786 h 4435412"/>
                <a:gd name="connsiteX23" fmla="*/ 2671763 w 2983134"/>
                <a:gd name="connsiteY23" fmla="*/ 3355181 h 443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3134" h="4435412">
                  <a:moveTo>
                    <a:pt x="2042351" y="3623310"/>
                  </a:moveTo>
                  <a:lnTo>
                    <a:pt x="2226469" y="3623310"/>
                  </a:lnTo>
                  <a:cubicBezTo>
                    <a:pt x="2259997" y="3623310"/>
                    <a:pt x="2290096" y="3596449"/>
                    <a:pt x="2290096" y="3559588"/>
                  </a:cubicBezTo>
                  <a:lnTo>
                    <a:pt x="2290096" y="3439001"/>
                  </a:lnTo>
                  <a:cubicBezTo>
                    <a:pt x="2290096" y="3405473"/>
                    <a:pt x="2310098" y="3375279"/>
                    <a:pt x="2340197" y="3361944"/>
                  </a:cubicBezTo>
                  <a:cubicBezTo>
                    <a:pt x="2370487" y="3348609"/>
                    <a:pt x="2407158" y="3351848"/>
                    <a:pt x="2430685" y="3375279"/>
                  </a:cubicBezTo>
                  <a:lnTo>
                    <a:pt x="2953036" y="3827431"/>
                  </a:lnTo>
                  <a:cubicBezTo>
                    <a:pt x="2973038" y="3844290"/>
                    <a:pt x="2983135" y="3867722"/>
                    <a:pt x="2983135" y="3891153"/>
                  </a:cubicBezTo>
                  <a:cubicBezTo>
                    <a:pt x="2983135" y="3914585"/>
                    <a:pt x="2973038" y="3938016"/>
                    <a:pt x="2953036" y="3954875"/>
                  </a:cubicBezTo>
                  <a:cubicBezTo>
                    <a:pt x="2934081" y="3971258"/>
                    <a:pt x="2915126" y="3987641"/>
                    <a:pt x="2896172" y="4004120"/>
                  </a:cubicBezTo>
                  <a:cubicBezTo>
                    <a:pt x="2851309" y="4042886"/>
                    <a:pt x="2806446" y="4081748"/>
                    <a:pt x="2761679" y="4120515"/>
                  </a:cubicBezTo>
                  <a:cubicBezTo>
                    <a:pt x="2708910" y="4166140"/>
                    <a:pt x="2656237" y="4211765"/>
                    <a:pt x="2603468" y="4257390"/>
                  </a:cubicBezTo>
                  <a:cubicBezTo>
                    <a:pt x="2551271" y="4302538"/>
                    <a:pt x="2497931" y="4346353"/>
                    <a:pt x="2448306" y="4394168"/>
                  </a:cubicBezTo>
                  <a:cubicBezTo>
                    <a:pt x="2431923" y="4409980"/>
                    <a:pt x="2413826" y="4425125"/>
                    <a:pt x="2392109" y="4432078"/>
                  </a:cubicBezTo>
                  <a:cubicBezTo>
                    <a:pt x="2341912" y="4448175"/>
                    <a:pt x="2293430" y="4403408"/>
                    <a:pt x="2293430" y="4353211"/>
                  </a:cubicBezTo>
                  <a:lnTo>
                    <a:pt x="2293430" y="4282916"/>
                  </a:lnTo>
                  <a:cubicBezTo>
                    <a:pt x="2293430" y="4249389"/>
                    <a:pt x="2266664" y="4219194"/>
                    <a:pt x="2229803" y="4219194"/>
                  </a:cubicBezTo>
                  <a:lnTo>
                    <a:pt x="190881" y="4219194"/>
                  </a:lnTo>
                  <a:cubicBezTo>
                    <a:pt x="83725" y="4219194"/>
                    <a:pt x="0" y="4132326"/>
                    <a:pt x="0" y="4028408"/>
                  </a:cubicBezTo>
                  <a:lnTo>
                    <a:pt x="0" y="190786"/>
                  </a:lnTo>
                  <a:cubicBezTo>
                    <a:pt x="0" y="83820"/>
                    <a:pt x="86963" y="0"/>
                    <a:pt x="190881" y="0"/>
                  </a:cubicBezTo>
                  <a:lnTo>
                    <a:pt x="2480977" y="0"/>
                  </a:lnTo>
                  <a:cubicBezTo>
                    <a:pt x="2588038" y="0"/>
                    <a:pt x="2671763" y="87059"/>
                    <a:pt x="2671763" y="190786"/>
                  </a:cubicBezTo>
                  <a:lnTo>
                    <a:pt x="2671763" y="3355181"/>
                  </a:lnTo>
                </a:path>
              </a:pathLst>
            </a:custGeom>
            <a:noFill/>
            <a:ln w="12700" cap="flat">
              <a:solidFill>
                <a:schemeClr val="accent2"/>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CD335C53-8801-4BF9-88BC-FD593B7B30F3}"/>
                </a:ext>
              </a:extLst>
            </p:cNvPr>
            <p:cNvSpPr/>
            <p:nvPr/>
          </p:nvSpPr>
          <p:spPr>
            <a:xfrm>
              <a:off x="498475" y="1700213"/>
              <a:ext cx="9525" cy="9525"/>
            </a:xfrm>
            <a:custGeom>
              <a:avLst/>
              <a:gdLst/>
              <a:ahLst/>
              <a:cxnLst/>
              <a:rect l="l" t="t" r="r" b="b"/>
              <a:pathLst>
                <a:path w="9525" h="9525"/>
              </a:pathLst>
            </a:custGeom>
            <a:noFill/>
            <a:ln w="12700" cap="flat">
              <a:solidFill>
                <a:schemeClr val="accent2"/>
              </a:solidFill>
              <a:prstDash val="solid"/>
              <a:miter/>
            </a:ln>
          </p:spPr>
          <p:txBody>
            <a:bodyPr rtlCol="0" anchor="ctr"/>
            <a:lstStyle/>
            <a:p>
              <a:endParaRPr lang="en-IN"/>
            </a:p>
          </p:txBody>
        </p:sp>
      </p:grpSp>
      <p:sp>
        <p:nvSpPr>
          <p:cNvPr id="36" name="Rectangle 35">
            <a:extLst>
              <a:ext uri="{FF2B5EF4-FFF2-40B4-BE49-F238E27FC236}">
                <a16:creationId xmlns:a16="http://schemas.microsoft.com/office/drawing/2014/main" id="{E18C4664-A1CF-48FA-8D0E-880881F78CF3}"/>
              </a:ext>
            </a:extLst>
          </p:cNvPr>
          <p:cNvSpPr>
            <a:spLocks/>
          </p:cNvSpPr>
          <p:nvPr/>
        </p:nvSpPr>
        <p:spPr>
          <a:xfrm>
            <a:off x="651124" y="2775152"/>
            <a:ext cx="2109946" cy="55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a:lnSpc>
                <a:spcPct val="110000"/>
              </a:lnSpc>
              <a:defRPr/>
            </a:pPr>
            <a:r>
              <a:rPr lang="en-US" b="1" noProof="1">
                <a:solidFill>
                  <a:srgbClr val="1C6D7D"/>
                </a:solidFill>
                <a:latin typeface="Rawline"/>
              </a:rPr>
              <a:t>Moderator</a:t>
            </a:r>
          </a:p>
        </p:txBody>
      </p:sp>
      <p:grpSp>
        <p:nvGrpSpPr>
          <p:cNvPr id="10" name="Graphic 8">
            <a:extLst>
              <a:ext uri="{FF2B5EF4-FFF2-40B4-BE49-F238E27FC236}">
                <a16:creationId xmlns:a16="http://schemas.microsoft.com/office/drawing/2014/main" id="{12D03213-FAC8-4658-ABF7-674694BE00CA}"/>
              </a:ext>
            </a:extLst>
          </p:cNvPr>
          <p:cNvGrpSpPr/>
          <p:nvPr/>
        </p:nvGrpSpPr>
        <p:grpSpPr>
          <a:xfrm>
            <a:off x="498476" y="1922075"/>
            <a:ext cx="2706178" cy="4021525"/>
            <a:chOff x="498475" y="1700213"/>
            <a:chExt cx="2987897" cy="4440174"/>
          </a:xfrm>
          <a:noFill/>
        </p:grpSpPr>
        <p:sp>
          <p:nvSpPr>
            <p:cNvPr id="11" name="Freeform: Shape 10">
              <a:extLst>
                <a:ext uri="{FF2B5EF4-FFF2-40B4-BE49-F238E27FC236}">
                  <a16:creationId xmlns:a16="http://schemas.microsoft.com/office/drawing/2014/main" id="{BD4AAAB5-0ECB-42FB-A97E-80A384BD79D5}"/>
                </a:ext>
              </a:extLst>
            </p:cNvPr>
            <p:cNvSpPr/>
            <p:nvPr/>
          </p:nvSpPr>
          <p:spPr>
            <a:xfrm>
              <a:off x="503237" y="1704975"/>
              <a:ext cx="2983134" cy="4435412"/>
            </a:xfrm>
            <a:custGeom>
              <a:avLst/>
              <a:gdLst>
                <a:gd name="connsiteX0" fmla="*/ 2042351 w 2983134"/>
                <a:gd name="connsiteY0" fmla="*/ 3623310 h 4435412"/>
                <a:gd name="connsiteX1" fmla="*/ 2226469 w 2983134"/>
                <a:gd name="connsiteY1" fmla="*/ 3623310 h 4435412"/>
                <a:gd name="connsiteX2" fmla="*/ 2290096 w 2983134"/>
                <a:gd name="connsiteY2" fmla="*/ 3559588 h 4435412"/>
                <a:gd name="connsiteX3" fmla="*/ 2290096 w 2983134"/>
                <a:gd name="connsiteY3" fmla="*/ 3439001 h 4435412"/>
                <a:gd name="connsiteX4" fmla="*/ 2340197 w 2983134"/>
                <a:gd name="connsiteY4" fmla="*/ 3361944 h 4435412"/>
                <a:gd name="connsiteX5" fmla="*/ 2430685 w 2983134"/>
                <a:gd name="connsiteY5" fmla="*/ 3375279 h 4435412"/>
                <a:gd name="connsiteX6" fmla="*/ 2953036 w 2983134"/>
                <a:gd name="connsiteY6" fmla="*/ 3827431 h 4435412"/>
                <a:gd name="connsiteX7" fmla="*/ 2983135 w 2983134"/>
                <a:gd name="connsiteY7" fmla="*/ 3891153 h 4435412"/>
                <a:gd name="connsiteX8" fmla="*/ 2953036 w 2983134"/>
                <a:gd name="connsiteY8" fmla="*/ 3954875 h 4435412"/>
                <a:gd name="connsiteX9" fmla="*/ 2896172 w 2983134"/>
                <a:gd name="connsiteY9" fmla="*/ 4004120 h 4435412"/>
                <a:gd name="connsiteX10" fmla="*/ 2761679 w 2983134"/>
                <a:gd name="connsiteY10" fmla="*/ 4120515 h 4435412"/>
                <a:gd name="connsiteX11" fmla="*/ 2603468 w 2983134"/>
                <a:gd name="connsiteY11" fmla="*/ 4257390 h 4435412"/>
                <a:gd name="connsiteX12" fmla="*/ 2448306 w 2983134"/>
                <a:gd name="connsiteY12" fmla="*/ 4394168 h 4435412"/>
                <a:gd name="connsiteX13" fmla="*/ 2392109 w 2983134"/>
                <a:gd name="connsiteY13" fmla="*/ 4432078 h 4435412"/>
                <a:gd name="connsiteX14" fmla="*/ 2293430 w 2983134"/>
                <a:gd name="connsiteY14" fmla="*/ 4353211 h 4435412"/>
                <a:gd name="connsiteX15" fmla="*/ 2293430 w 2983134"/>
                <a:gd name="connsiteY15" fmla="*/ 4282916 h 4435412"/>
                <a:gd name="connsiteX16" fmla="*/ 2229803 w 2983134"/>
                <a:gd name="connsiteY16" fmla="*/ 4219194 h 4435412"/>
                <a:gd name="connsiteX17" fmla="*/ 190881 w 2983134"/>
                <a:gd name="connsiteY17" fmla="*/ 4219194 h 4435412"/>
                <a:gd name="connsiteX18" fmla="*/ 0 w 2983134"/>
                <a:gd name="connsiteY18" fmla="*/ 4028408 h 4435412"/>
                <a:gd name="connsiteX19" fmla="*/ 0 w 2983134"/>
                <a:gd name="connsiteY19" fmla="*/ 190786 h 4435412"/>
                <a:gd name="connsiteX20" fmla="*/ 190881 w 2983134"/>
                <a:gd name="connsiteY20" fmla="*/ 0 h 4435412"/>
                <a:gd name="connsiteX21" fmla="*/ 2480977 w 2983134"/>
                <a:gd name="connsiteY21" fmla="*/ 0 h 4435412"/>
                <a:gd name="connsiteX22" fmla="*/ 2671763 w 2983134"/>
                <a:gd name="connsiteY22" fmla="*/ 190786 h 4435412"/>
                <a:gd name="connsiteX23" fmla="*/ 2671763 w 2983134"/>
                <a:gd name="connsiteY23" fmla="*/ 3355181 h 443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3134" h="4435412">
                  <a:moveTo>
                    <a:pt x="2042351" y="3623310"/>
                  </a:moveTo>
                  <a:lnTo>
                    <a:pt x="2226469" y="3623310"/>
                  </a:lnTo>
                  <a:cubicBezTo>
                    <a:pt x="2259997" y="3623310"/>
                    <a:pt x="2290096" y="3596449"/>
                    <a:pt x="2290096" y="3559588"/>
                  </a:cubicBezTo>
                  <a:lnTo>
                    <a:pt x="2290096" y="3439001"/>
                  </a:lnTo>
                  <a:cubicBezTo>
                    <a:pt x="2290096" y="3405473"/>
                    <a:pt x="2310098" y="3375279"/>
                    <a:pt x="2340197" y="3361944"/>
                  </a:cubicBezTo>
                  <a:cubicBezTo>
                    <a:pt x="2370487" y="3348609"/>
                    <a:pt x="2407158" y="3351848"/>
                    <a:pt x="2430685" y="3375279"/>
                  </a:cubicBezTo>
                  <a:lnTo>
                    <a:pt x="2953036" y="3827431"/>
                  </a:lnTo>
                  <a:cubicBezTo>
                    <a:pt x="2973038" y="3844290"/>
                    <a:pt x="2983135" y="3867722"/>
                    <a:pt x="2983135" y="3891153"/>
                  </a:cubicBezTo>
                  <a:cubicBezTo>
                    <a:pt x="2983135" y="3914585"/>
                    <a:pt x="2973038" y="3938016"/>
                    <a:pt x="2953036" y="3954875"/>
                  </a:cubicBezTo>
                  <a:cubicBezTo>
                    <a:pt x="2934081" y="3971258"/>
                    <a:pt x="2915126" y="3987641"/>
                    <a:pt x="2896172" y="4004120"/>
                  </a:cubicBezTo>
                  <a:cubicBezTo>
                    <a:pt x="2851309" y="4042886"/>
                    <a:pt x="2806446" y="4081748"/>
                    <a:pt x="2761679" y="4120515"/>
                  </a:cubicBezTo>
                  <a:cubicBezTo>
                    <a:pt x="2708910" y="4166140"/>
                    <a:pt x="2656237" y="4211765"/>
                    <a:pt x="2603468" y="4257390"/>
                  </a:cubicBezTo>
                  <a:cubicBezTo>
                    <a:pt x="2551271" y="4302538"/>
                    <a:pt x="2497931" y="4346353"/>
                    <a:pt x="2448306" y="4394168"/>
                  </a:cubicBezTo>
                  <a:cubicBezTo>
                    <a:pt x="2431923" y="4409980"/>
                    <a:pt x="2413826" y="4425125"/>
                    <a:pt x="2392109" y="4432078"/>
                  </a:cubicBezTo>
                  <a:cubicBezTo>
                    <a:pt x="2341912" y="4448175"/>
                    <a:pt x="2293430" y="4403408"/>
                    <a:pt x="2293430" y="4353211"/>
                  </a:cubicBezTo>
                  <a:lnTo>
                    <a:pt x="2293430" y="4282916"/>
                  </a:lnTo>
                  <a:cubicBezTo>
                    <a:pt x="2293430" y="4249389"/>
                    <a:pt x="2266664" y="4219194"/>
                    <a:pt x="2229803" y="4219194"/>
                  </a:cubicBezTo>
                  <a:lnTo>
                    <a:pt x="190881" y="4219194"/>
                  </a:lnTo>
                  <a:cubicBezTo>
                    <a:pt x="83725" y="4219194"/>
                    <a:pt x="0" y="4132326"/>
                    <a:pt x="0" y="4028408"/>
                  </a:cubicBezTo>
                  <a:lnTo>
                    <a:pt x="0" y="190786"/>
                  </a:lnTo>
                  <a:cubicBezTo>
                    <a:pt x="0" y="83820"/>
                    <a:pt x="86963" y="0"/>
                    <a:pt x="190881" y="0"/>
                  </a:cubicBezTo>
                  <a:lnTo>
                    <a:pt x="2480977" y="0"/>
                  </a:lnTo>
                  <a:cubicBezTo>
                    <a:pt x="2588038" y="0"/>
                    <a:pt x="2671763" y="87059"/>
                    <a:pt x="2671763" y="190786"/>
                  </a:cubicBezTo>
                  <a:lnTo>
                    <a:pt x="2671763" y="3355181"/>
                  </a:lnTo>
                </a:path>
              </a:pathLst>
            </a:custGeom>
            <a:noFill/>
            <a:ln w="12700" cap="flat">
              <a:solidFill>
                <a:schemeClr val="accent2"/>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0676A837-3B6B-43A3-9330-7356574E8C7F}"/>
                </a:ext>
              </a:extLst>
            </p:cNvPr>
            <p:cNvSpPr/>
            <p:nvPr/>
          </p:nvSpPr>
          <p:spPr>
            <a:xfrm>
              <a:off x="498475" y="1700213"/>
              <a:ext cx="9525" cy="9525"/>
            </a:xfrm>
            <a:custGeom>
              <a:avLst/>
              <a:gdLst/>
              <a:ahLst/>
              <a:cxnLst/>
              <a:rect l="l" t="t" r="r" b="b"/>
              <a:pathLst>
                <a:path w="9525" h="9525"/>
              </a:pathLst>
            </a:custGeom>
            <a:noFill/>
            <a:ln w="12700" cap="flat">
              <a:solidFill>
                <a:schemeClr val="accent2"/>
              </a:solidFill>
              <a:prstDash val="solid"/>
              <a:miter/>
            </a:ln>
          </p:spPr>
          <p:txBody>
            <a:bodyPr rtlCol="0" anchor="ctr"/>
            <a:lstStyle/>
            <a:p>
              <a:endParaRPr lang="en-IN"/>
            </a:p>
          </p:txBody>
        </p:sp>
      </p:grpSp>
      <p:sp>
        <p:nvSpPr>
          <p:cNvPr id="50" name="TextBox 49">
            <a:extLst>
              <a:ext uri="{FF2B5EF4-FFF2-40B4-BE49-F238E27FC236}">
                <a16:creationId xmlns:a16="http://schemas.microsoft.com/office/drawing/2014/main" id="{3F16F4E7-99FD-4A80-9FDF-D2C8D9CC94A0}"/>
              </a:ext>
            </a:extLst>
          </p:cNvPr>
          <p:cNvSpPr txBox="1">
            <a:spLocks/>
          </p:cNvSpPr>
          <p:nvPr/>
        </p:nvSpPr>
        <p:spPr>
          <a:xfrm>
            <a:off x="3501210" y="3329140"/>
            <a:ext cx="2064626" cy="1994520"/>
          </a:xfrm>
          <a:prstGeom prst="rect">
            <a:avLst/>
          </a:prstGeom>
          <a:noFill/>
        </p:spPr>
        <p:txBody>
          <a:bodyPr wrap="square" lIns="0" rIns="0" rtlCol="0" anchor="t">
            <a:spAutoFit/>
          </a:bodyPr>
          <a:lstStyle/>
          <a:p>
            <a:r>
              <a:rPr lang="en-US" sz="1200" noProof="1">
                <a:latin typeface="+mj-lt"/>
              </a:rPr>
              <a:t>We will bring our </a:t>
            </a:r>
            <a:r>
              <a:rPr lang="en-US" sz="1200" b="1" noProof="1">
                <a:latin typeface="+mj-lt"/>
              </a:rPr>
              <a:t>expertise on claims creation and testing</a:t>
            </a:r>
            <a:r>
              <a:rPr lang="en-US" sz="1200" noProof="1">
                <a:latin typeface="+mj-lt"/>
              </a:rPr>
              <a:t>. We will share our best practices and guide participants to ensure the golden rules are applied (refining phase). </a:t>
            </a:r>
          </a:p>
        </p:txBody>
      </p:sp>
      <p:sp>
        <p:nvSpPr>
          <p:cNvPr id="51" name="Rectangle 50">
            <a:extLst>
              <a:ext uri="{FF2B5EF4-FFF2-40B4-BE49-F238E27FC236}">
                <a16:creationId xmlns:a16="http://schemas.microsoft.com/office/drawing/2014/main" id="{AE310273-FBDA-4839-83DD-6EBDAE6283A3}"/>
              </a:ext>
            </a:extLst>
          </p:cNvPr>
          <p:cNvSpPr>
            <a:spLocks/>
          </p:cNvSpPr>
          <p:nvPr/>
        </p:nvSpPr>
        <p:spPr>
          <a:xfrm>
            <a:off x="3499586" y="2775152"/>
            <a:ext cx="2109946" cy="55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a:lnSpc>
                <a:spcPct val="110000"/>
              </a:lnSpc>
              <a:defRPr/>
            </a:pPr>
            <a:r>
              <a:rPr lang="en-US" b="1" noProof="1">
                <a:solidFill>
                  <a:srgbClr val="1C6D7D"/>
                </a:solidFill>
                <a:latin typeface="Rawline"/>
              </a:rPr>
              <a:t>Claims Expert</a:t>
            </a:r>
          </a:p>
        </p:txBody>
      </p:sp>
      <p:grpSp>
        <p:nvGrpSpPr>
          <p:cNvPr id="53" name="Graphic 8">
            <a:extLst>
              <a:ext uri="{FF2B5EF4-FFF2-40B4-BE49-F238E27FC236}">
                <a16:creationId xmlns:a16="http://schemas.microsoft.com/office/drawing/2014/main" id="{F0EC99B3-7396-49C4-BB08-FBEED5A44638}"/>
              </a:ext>
            </a:extLst>
          </p:cNvPr>
          <p:cNvGrpSpPr/>
          <p:nvPr/>
        </p:nvGrpSpPr>
        <p:grpSpPr>
          <a:xfrm flipV="1">
            <a:off x="3346938" y="1719870"/>
            <a:ext cx="2706178" cy="4021525"/>
            <a:chOff x="498475" y="1700213"/>
            <a:chExt cx="2987897" cy="4440174"/>
          </a:xfrm>
          <a:noFill/>
        </p:grpSpPr>
        <p:sp>
          <p:nvSpPr>
            <p:cNvPr id="54" name="Freeform: Shape 53">
              <a:extLst>
                <a:ext uri="{FF2B5EF4-FFF2-40B4-BE49-F238E27FC236}">
                  <a16:creationId xmlns:a16="http://schemas.microsoft.com/office/drawing/2014/main" id="{85283A11-8E92-4221-8F85-A1D6C3580884}"/>
                </a:ext>
              </a:extLst>
            </p:cNvPr>
            <p:cNvSpPr/>
            <p:nvPr/>
          </p:nvSpPr>
          <p:spPr>
            <a:xfrm>
              <a:off x="503237" y="1704975"/>
              <a:ext cx="2983134" cy="4435412"/>
            </a:xfrm>
            <a:custGeom>
              <a:avLst/>
              <a:gdLst>
                <a:gd name="connsiteX0" fmla="*/ 2042351 w 2983134"/>
                <a:gd name="connsiteY0" fmla="*/ 3623310 h 4435412"/>
                <a:gd name="connsiteX1" fmla="*/ 2226469 w 2983134"/>
                <a:gd name="connsiteY1" fmla="*/ 3623310 h 4435412"/>
                <a:gd name="connsiteX2" fmla="*/ 2290096 w 2983134"/>
                <a:gd name="connsiteY2" fmla="*/ 3559588 h 4435412"/>
                <a:gd name="connsiteX3" fmla="*/ 2290096 w 2983134"/>
                <a:gd name="connsiteY3" fmla="*/ 3439001 h 4435412"/>
                <a:gd name="connsiteX4" fmla="*/ 2340197 w 2983134"/>
                <a:gd name="connsiteY4" fmla="*/ 3361944 h 4435412"/>
                <a:gd name="connsiteX5" fmla="*/ 2430685 w 2983134"/>
                <a:gd name="connsiteY5" fmla="*/ 3375279 h 4435412"/>
                <a:gd name="connsiteX6" fmla="*/ 2953036 w 2983134"/>
                <a:gd name="connsiteY6" fmla="*/ 3827431 h 4435412"/>
                <a:gd name="connsiteX7" fmla="*/ 2983135 w 2983134"/>
                <a:gd name="connsiteY7" fmla="*/ 3891153 h 4435412"/>
                <a:gd name="connsiteX8" fmla="*/ 2953036 w 2983134"/>
                <a:gd name="connsiteY8" fmla="*/ 3954875 h 4435412"/>
                <a:gd name="connsiteX9" fmla="*/ 2896172 w 2983134"/>
                <a:gd name="connsiteY9" fmla="*/ 4004120 h 4435412"/>
                <a:gd name="connsiteX10" fmla="*/ 2761679 w 2983134"/>
                <a:gd name="connsiteY10" fmla="*/ 4120515 h 4435412"/>
                <a:gd name="connsiteX11" fmla="*/ 2603468 w 2983134"/>
                <a:gd name="connsiteY11" fmla="*/ 4257390 h 4435412"/>
                <a:gd name="connsiteX12" fmla="*/ 2448306 w 2983134"/>
                <a:gd name="connsiteY12" fmla="*/ 4394168 h 4435412"/>
                <a:gd name="connsiteX13" fmla="*/ 2392109 w 2983134"/>
                <a:gd name="connsiteY13" fmla="*/ 4432078 h 4435412"/>
                <a:gd name="connsiteX14" fmla="*/ 2293430 w 2983134"/>
                <a:gd name="connsiteY14" fmla="*/ 4353211 h 4435412"/>
                <a:gd name="connsiteX15" fmla="*/ 2293430 w 2983134"/>
                <a:gd name="connsiteY15" fmla="*/ 4282916 h 4435412"/>
                <a:gd name="connsiteX16" fmla="*/ 2229803 w 2983134"/>
                <a:gd name="connsiteY16" fmla="*/ 4219194 h 4435412"/>
                <a:gd name="connsiteX17" fmla="*/ 190881 w 2983134"/>
                <a:gd name="connsiteY17" fmla="*/ 4219194 h 4435412"/>
                <a:gd name="connsiteX18" fmla="*/ 0 w 2983134"/>
                <a:gd name="connsiteY18" fmla="*/ 4028408 h 4435412"/>
                <a:gd name="connsiteX19" fmla="*/ 0 w 2983134"/>
                <a:gd name="connsiteY19" fmla="*/ 190786 h 4435412"/>
                <a:gd name="connsiteX20" fmla="*/ 190881 w 2983134"/>
                <a:gd name="connsiteY20" fmla="*/ 0 h 4435412"/>
                <a:gd name="connsiteX21" fmla="*/ 2480977 w 2983134"/>
                <a:gd name="connsiteY21" fmla="*/ 0 h 4435412"/>
                <a:gd name="connsiteX22" fmla="*/ 2671763 w 2983134"/>
                <a:gd name="connsiteY22" fmla="*/ 190786 h 4435412"/>
                <a:gd name="connsiteX23" fmla="*/ 2671763 w 2983134"/>
                <a:gd name="connsiteY23" fmla="*/ 3355181 h 443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3134" h="4435412">
                  <a:moveTo>
                    <a:pt x="2042351" y="3623310"/>
                  </a:moveTo>
                  <a:lnTo>
                    <a:pt x="2226469" y="3623310"/>
                  </a:lnTo>
                  <a:cubicBezTo>
                    <a:pt x="2259997" y="3623310"/>
                    <a:pt x="2290096" y="3596449"/>
                    <a:pt x="2290096" y="3559588"/>
                  </a:cubicBezTo>
                  <a:lnTo>
                    <a:pt x="2290096" y="3439001"/>
                  </a:lnTo>
                  <a:cubicBezTo>
                    <a:pt x="2290096" y="3405473"/>
                    <a:pt x="2310098" y="3375279"/>
                    <a:pt x="2340197" y="3361944"/>
                  </a:cubicBezTo>
                  <a:cubicBezTo>
                    <a:pt x="2370487" y="3348609"/>
                    <a:pt x="2407158" y="3351848"/>
                    <a:pt x="2430685" y="3375279"/>
                  </a:cubicBezTo>
                  <a:lnTo>
                    <a:pt x="2953036" y="3827431"/>
                  </a:lnTo>
                  <a:cubicBezTo>
                    <a:pt x="2973038" y="3844290"/>
                    <a:pt x="2983135" y="3867722"/>
                    <a:pt x="2983135" y="3891153"/>
                  </a:cubicBezTo>
                  <a:cubicBezTo>
                    <a:pt x="2983135" y="3914585"/>
                    <a:pt x="2973038" y="3938016"/>
                    <a:pt x="2953036" y="3954875"/>
                  </a:cubicBezTo>
                  <a:cubicBezTo>
                    <a:pt x="2934081" y="3971258"/>
                    <a:pt x="2915126" y="3987641"/>
                    <a:pt x="2896172" y="4004120"/>
                  </a:cubicBezTo>
                  <a:cubicBezTo>
                    <a:pt x="2851309" y="4042886"/>
                    <a:pt x="2806446" y="4081748"/>
                    <a:pt x="2761679" y="4120515"/>
                  </a:cubicBezTo>
                  <a:cubicBezTo>
                    <a:pt x="2708910" y="4166140"/>
                    <a:pt x="2656237" y="4211765"/>
                    <a:pt x="2603468" y="4257390"/>
                  </a:cubicBezTo>
                  <a:cubicBezTo>
                    <a:pt x="2551271" y="4302538"/>
                    <a:pt x="2497931" y="4346353"/>
                    <a:pt x="2448306" y="4394168"/>
                  </a:cubicBezTo>
                  <a:cubicBezTo>
                    <a:pt x="2431923" y="4409980"/>
                    <a:pt x="2413826" y="4425125"/>
                    <a:pt x="2392109" y="4432078"/>
                  </a:cubicBezTo>
                  <a:cubicBezTo>
                    <a:pt x="2341912" y="4448175"/>
                    <a:pt x="2293430" y="4403408"/>
                    <a:pt x="2293430" y="4353211"/>
                  </a:cubicBezTo>
                  <a:lnTo>
                    <a:pt x="2293430" y="4282916"/>
                  </a:lnTo>
                  <a:cubicBezTo>
                    <a:pt x="2293430" y="4249389"/>
                    <a:pt x="2266664" y="4219194"/>
                    <a:pt x="2229803" y="4219194"/>
                  </a:cubicBezTo>
                  <a:lnTo>
                    <a:pt x="190881" y="4219194"/>
                  </a:lnTo>
                  <a:cubicBezTo>
                    <a:pt x="83725" y="4219194"/>
                    <a:pt x="0" y="4132326"/>
                    <a:pt x="0" y="4028408"/>
                  </a:cubicBezTo>
                  <a:lnTo>
                    <a:pt x="0" y="190786"/>
                  </a:lnTo>
                  <a:cubicBezTo>
                    <a:pt x="0" y="83820"/>
                    <a:pt x="86963" y="0"/>
                    <a:pt x="190881" y="0"/>
                  </a:cubicBezTo>
                  <a:lnTo>
                    <a:pt x="2480977" y="0"/>
                  </a:lnTo>
                  <a:cubicBezTo>
                    <a:pt x="2588038" y="0"/>
                    <a:pt x="2671763" y="87059"/>
                    <a:pt x="2671763" y="190786"/>
                  </a:cubicBezTo>
                  <a:lnTo>
                    <a:pt x="2671763" y="3355181"/>
                  </a:lnTo>
                </a:path>
              </a:pathLst>
            </a:custGeom>
            <a:noFill/>
            <a:ln w="12700" cap="flat">
              <a:solidFill>
                <a:schemeClr val="accent2"/>
              </a:solid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8E285C93-BFD3-446A-B926-F386A8A423D1}"/>
                </a:ext>
              </a:extLst>
            </p:cNvPr>
            <p:cNvSpPr/>
            <p:nvPr/>
          </p:nvSpPr>
          <p:spPr>
            <a:xfrm>
              <a:off x="498475" y="1700213"/>
              <a:ext cx="9525" cy="9525"/>
            </a:xfrm>
            <a:custGeom>
              <a:avLst/>
              <a:gdLst/>
              <a:ahLst/>
              <a:cxnLst/>
              <a:rect l="l" t="t" r="r" b="b"/>
              <a:pathLst>
                <a:path w="9525" h="9525"/>
              </a:pathLst>
            </a:custGeom>
            <a:noFill/>
            <a:ln w="12700" cap="flat">
              <a:solidFill>
                <a:schemeClr val="accent2"/>
              </a:solidFill>
              <a:prstDash val="solid"/>
              <a:miter/>
            </a:ln>
          </p:spPr>
          <p:txBody>
            <a:bodyPr rtlCol="0" anchor="ctr"/>
            <a:lstStyle/>
            <a:p>
              <a:endParaRPr lang="en-IN"/>
            </a:p>
          </p:txBody>
        </p:sp>
      </p:grpSp>
      <p:sp>
        <p:nvSpPr>
          <p:cNvPr id="64" name="TextBox 63">
            <a:extLst>
              <a:ext uri="{FF2B5EF4-FFF2-40B4-BE49-F238E27FC236}">
                <a16:creationId xmlns:a16="http://schemas.microsoft.com/office/drawing/2014/main" id="{F7E11292-4F17-4E3B-989C-2ECBD898B248}"/>
              </a:ext>
            </a:extLst>
          </p:cNvPr>
          <p:cNvSpPr txBox="1">
            <a:spLocks/>
          </p:cNvSpPr>
          <p:nvPr/>
        </p:nvSpPr>
        <p:spPr>
          <a:xfrm>
            <a:off x="9320054" y="3329140"/>
            <a:ext cx="2064626" cy="1441228"/>
          </a:xfrm>
          <a:prstGeom prst="rect">
            <a:avLst/>
          </a:prstGeom>
          <a:noFill/>
        </p:spPr>
        <p:txBody>
          <a:bodyPr wrap="square" lIns="0" rIns="0" rtlCol="0" anchor="t">
            <a:spAutoFit/>
          </a:bodyPr>
          <a:lstStyle/>
          <a:p>
            <a:r>
              <a:rPr lang="en-US" sz="1200" noProof="1">
                <a:latin typeface="+mj-lt"/>
              </a:rPr>
              <a:t>Since everyone’s time is valuable, we will make sure to respect the planned time per phase to </a:t>
            </a:r>
            <a:r>
              <a:rPr lang="en-US" sz="1200" b="1" noProof="1">
                <a:latin typeface="+mj-lt"/>
              </a:rPr>
              <a:t>make the most out of the workshop </a:t>
            </a:r>
            <a:endParaRPr lang="en-US" sz="1200" noProof="1">
              <a:latin typeface="+mj-lt"/>
            </a:endParaRPr>
          </a:p>
        </p:txBody>
      </p:sp>
      <p:sp>
        <p:nvSpPr>
          <p:cNvPr id="65" name="Rectangle 64">
            <a:extLst>
              <a:ext uri="{FF2B5EF4-FFF2-40B4-BE49-F238E27FC236}">
                <a16:creationId xmlns:a16="http://schemas.microsoft.com/office/drawing/2014/main" id="{A832B25A-97A8-44F2-B747-52B7DD42A536}"/>
              </a:ext>
            </a:extLst>
          </p:cNvPr>
          <p:cNvSpPr>
            <a:spLocks/>
          </p:cNvSpPr>
          <p:nvPr/>
        </p:nvSpPr>
        <p:spPr>
          <a:xfrm>
            <a:off x="9318430" y="2775152"/>
            <a:ext cx="2109946" cy="55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a:lnSpc>
                <a:spcPct val="110000"/>
              </a:lnSpc>
              <a:defRPr/>
            </a:pPr>
            <a:r>
              <a:rPr lang="en-US" b="1" noProof="1">
                <a:solidFill>
                  <a:srgbClr val="1C6D7D"/>
                </a:solidFill>
                <a:latin typeface="Rawline"/>
              </a:rPr>
              <a:t>Timekeeper</a:t>
            </a:r>
          </a:p>
        </p:txBody>
      </p:sp>
      <p:grpSp>
        <p:nvGrpSpPr>
          <p:cNvPr id="67" name="Graphic 8">
            <a:extLst>
              <a:ext uri="{FF2B5EF4-FFF2-40B4-BE49-F238E27FC236}">
                <a16:creationId xmlns:a16="http://schemas.microsoft.com/office/drawing/2014/main" id="{7C2AD57D-07E9-4506-9580-A70201A1DF4F}"/>
              </a:ext>
            </a:extLst>
          </p:cNvPr>
          <p:cNvGrpSpPr/>
          <p:nvPr/>
        </p:nvGrpSpPr>
        <p:grpSpPr>
          <a:xfrm flipV="1">
            <a:off x="9165782" y="1719870"/>
            <a:ext cx="2706178" cy="4021525"/>
            <a:chOff x="498475" y="1700213"/>
            <a:chExt cx="2987897" cy="4440174"/>
          </a:xfrm>
          <a:noFill/>
        </p:grpSpPr>
        <p:sp>
          <p:nvSpPr>
            <p:cNvPr id="68" name="Freeform: Shape 67">
              <a:extLst>
                <a:ext uri="{FF2B5EF4-FFF2-40B4-BE49-F238E27FC236}">
                  <a16:creationId xmlns:a16="http://schemas.microsoft.com/office/drawing/2014/main" id="{95485E1A-54AB-4EFC-BC2E-79EC71557C75}"/>
                </a:ext>
              </a:extLst>
            </p:cNvPr>
            <p:cNvSpPr/>
            <p:nvPr/>
          </p:nvSpPr>
          <p:spPr>
            <a:xfrm>
              <a:off x="503237" y="1704975"/>
              <a:ext cx="2983134" cy="4435412"/>
            </a:xfrm>
            <a:custGeom>
              <a:avLst/>
              <a:gdLst>
                <a:gd name="connsiteX0" fmla="*/ 2042351 w 2983134"/>
                <a:gd name="connsiteY0" fmla="*/ 3623310 h 4435412"/>
                <a:gd name="connsiteX1" fmla="*/ 2226469 w 2983134"/>
                <a:gd name="connsiteY1" fmla="*/ 3623310 h 4435412"/>
                <a:gd name="connsiteX2" fmla="*/ 2290096 w 2983134"/>
                <a:gd name="connsiteY2" fmla="*/ 3559588 h 4435412"/>
                <a:gd name="connsiteX3" fmla="*/ 2290096 w 2983134"/>
                <a:gd name="connsiteY3" fmla="*/ 3439001 h 4435412"/>
                <a:gd name="connsiteX4" fmla="*/ 2340197 w 2983134"/>
                <a:gd name="connsiteY4" fmla="*/ 3361944 h 4435412"/>
                <a:gd name="connsiteX5" fmla="*/ 2430685 w 2983134"/>
                <a:gd name="connsiteY5" fmla="*/ 3375279 h 4435412"/>
                <a:gd name="connsiteX6" fmla="*/ 2953036 w 2983134"/>
                <a:gd name="connsiteY6" fmla="*/ 3827431 h 4435412"/>
                <a:gd name="connsiteX7" fmla="*/ 2983135 w 2983134"/>
                <a:gd name="connsiteY7" fmla="*/ 3891153 h 4435412"/>
                <a:gd name="connsiteX8" fmla="*/ 2953036 w 2983134"/>
                <a:gd name="connsiteY8" fmla="*/ 3954875 h 4435412"/>
                <a:gd name="connsiteX9" fmla="*/ 2896172 w 2983134"/>
                <a:gd name="connsiteY9" fmla="*/ 4004120 h 4435412"/>
                <a:gd name="connsiteX10" fmla="*/ 2761679 w 2983134"/>
                <a:gd name="connsiteY10" fmla="*/ 4120515 h 4435412"/>
                <a:gd name="connsiteX11" fmla="*/ 2603468 w 2983134"/>
                <a:gd name="connsiteY11" fmla="*/ 4257390 h 4435412"/>
                <a:gd name="connsiteX12" fmla="*/ 2448306 w 2983134"/>
                <a:gd name="connsiteY12" fmla="*/ 4394168 h 4435412"/>
                <a:gd name="connsiteX13" fmla="*/ 2392109 w 2983134"/>
                <a:gd name="connsiteY13" fmla="*/ 4432078 h 4435412"/>
                <a:gd name="connsiteX14" fmla="*/ 2293430 w 2983134"/>
                <a:gd name="connsiteY14" fmla="*/ 4353211 h 4435412"/>
                <a:gd name="connsiteX15" fmla="*/ 2293430 w 2983134"/>
                <a:gd name="connsiteY15" fmla="*/ 4282916 h 4435412"/>
                <a:gd name="connsiteX16" fmla="*/ 2229803 w 2983134"/>
                <a:gd name="connsiteY16" fmla="*/ 4219194 h 4435412"/>
                <a:gd name="connsiteX17" fmla="*/ 190881 w 2983134"/>
                <a:gd name="connsiteY17" fmla="*/ 4219194 h 4435412"/>
                <a:gd name="connsiteX18" fmla="*/ 0 w 2983134"/>
                <a:gd name="connsiteY18" fmla="*/ 4028408 h 4435412"/>
                <a:gd name="connsiteX19" fmla="*/ 0 w 2983134"/>
                <a:gd name="connsiteY19" fmla="*/ 190786 h 4435412"/>
                <a:gd name="connsiteX20" fmla="*/ 190881 w 2983134"/>
                <a:gd name="connsiteY20" fmla="*/ 0 h 4435412"/>
                <a:gd name="connsiteX21" fmla="*/ 2480977 w 2983134"/>
                <a:gd name="connsiteY21" fmla="*/ 0 h 4435412"/>
                <a:gd name="connsiteX22" fmla="*/ 2671763 w 2983134"/>
                <a:gd name="connsiteY22" fmla="*/ 190786 h 4435412"/>
                <a:gd name="connsiteX23" fmla="*/ 2671763 w 2983134"/>
                <a:gd name="connsiteY23" fmla="*/ 3355181 h 443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83134" h="4435412">
                  <a:moveTo>
                    <a:pt x="2042351" y="3623310"/>
                  </a:moveTo>
                  <a:lnTo>
                    <a:pt x="2226469" y="3623310"/>
                  </a:lnTo>
                  <a:cubicBezTo>
                    <a:pt x="2259997" y="3623310"/>
                    <a:pt x="2290096" y="3596449"/>
                    <a:pt x="2290096" y="3559588"/>
                  </a:cubicBezTo>
                  <a:lnTo>
                    <a:pt x="2290096" y="3439001"/>
                  </a:lnTo>
                  <a:cubicBezTo>
                    <a:pt x="2290096" y="3405473"/>
                    <a:pt x="2310098" y="3375279"/>
                    <a:pt x="2340197" y="3361944"/>
                  </a:cubicBezTo>
                  <a:cubicBezTo>
                    <a:pt x="2370487" y="3348609"/>
                    <a:pt x="2407158" y="3351848"/>
                    <a:pt x="2430685" y="3375279"/>
                  </a:cubicBezTo>
                  <a:lnTo>
                    <a:pt x="2953036" y="3827431"/>
                  </a:lnTo>
                  <a:cubicBezTo>
                    <a:pt x="2973038" y="3844290"/>
                    <a:pt x="2983135" y="3867722"/>
                    <a:pt x="2983135" y="3891153"/>
                  </a:cubicBezTo>
                  <a:cubicBezTo>
                    <a:pt x="2983135" y="3914585"/>
                    <a:pt x="2973038" y="3938016"/>
                    <a:pt x="2953036" y="3954875"/>
                  </a:cubicBezTo>
                  <a:cubicBezTo>
                    <a:pt x="2934081" y="3971258"/>
                    <a:pt x="2915126" y="3987641"/>
                    <a:pt x="2896172" y="4004120"/>
                  </a:cubicBezTo>
                  <a:cubicBezTo>
                    <a:pt x="2851309" y="4042886"/>
                    <a:pt x="2806446" y="4081748"/>
                    <a:pt x="2761679" y="4120515"/>
                  </a:cubicBezTo>
                  <a:cubicBezTo>
                    <a:pt x="2708910" y="4166140"/>
                    <a:pt x="2656237" y="4211765"/>
                    <a:pt x="2603468" y="4257390"/>
                  </a:cubicBezTo>
                  <a:cubicBezTo>
                    <a:pt x="2551271" y="4302538"/>
                    <a:pt x="2497931" y="4346353"/>
                    <a:pt x="2448306" y="4394168"/>
                  </a:cubicBezTo>
                  <a:cubicBezTo>
                    <a:pt x="2431923" y="4409980"/>
                    <a:pt x="2413826" y="4425125"/>
                    <a:pt x="2392109" y="4432078"/>
                  </a:cubicBezTo>
                  <a:cubicBezTo>
                    <a:pt x="2341912" y="4448175"/>
                    <a:pt x="2293430" y="4403408"/>
                    <a:pt x="2293430" y="4353211"/>
                  </a:cubicBezTo>
                  <a:lnTo>
                    <a:pt x="2293430" y="4282916"/>
                  </a:lnTo>
                  <a:cubicBezTo>
                    <a:pt x="2293430" y="4249389"/>
                    <a:pt x="2266664" y="4219194"/>
                    <a:pt x="2229803" y="4219194"/>
                  </a:cubicBezTo>
                  <a:lnTo>
                    <a:pt x="190881" y="4219194"/>
                  </a:lnTo>
                  <a:cubicBezTo>
                    <a:pt x="83725" y="4219194"/>
                    <a:pt x="0" y="4132326"/>
                    <a:pt x="0" y="4028408"/>
                  </a:cubicBezTo>
                  <a:lnTo>
                    <a:pt x="0" y="190786"/>
                  </a:lnTo>
                  <a:cubicBezTo>
                    <a:pt x="0" y="83820"/>
                    <a:pt x="86963" y="0"/>
                    <a:pt x="190881" y="0"/>
                  </a:cubicBezTo>
                  <a:lnTo>
                    <a:pt x="2480977" y="0"/>
                  </a:lnTo>
                  <a:cubicBezTo>
                    <a:pt x="2588038" y="0"/>
                    <a:pt x="2671763" y="87059"/>
                    <a:pt x="2671763" y="190786"/>
                  </a:cubicBezTo>
                  <a:lnTo>
                    <a:pt x="2671763" y="3355181"/>
                  </a:lnTo>
                </a:path>
              </a:pathLst>
            </a:custGeom>
            <a:noFill/>
            <a:ln w="12700" cap="flat">
              <a:solidFill>
                <a:schemeClr val="accent2"/>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2B9D618-E0C4-472B-BB45-0A9D950AD2E0}"/>
                </a:ext>
              </a:extLst>
            </p:cNvPr>
            <p:cNvSpPr/>
            <p:nvPr/>
          </p:nvSpPr>
          <p:spPr>
            <a:xfrm>
              <a:off x="498475" y="1700213"/>
              <a:ext cx="9525" cy="9525"/>
            </a:xfrm>
            <a:custGeom>
              <a:avLst/>
              <a:gdLst/>
              <a:ahLst/>
              <a:cxnLst/>
              <a:rect l="l" t="t" r="r" b="b"/>
              <a:pathLst>
                <a:path w="9525" h="9525"/>
              </a:pathLst>
            </a:custGeom>
            <a:noFill/>
            <a:ln w="12700" cap="flat">
              <a:solidFill>
                <a:schemeClr val="accent2"/>
              </a:solidFill>
              <a:prstDash val="solid"/>
              <a:miter/>
            </a:ln>
          </p:spPr>
          <p:txBody>
            <a:bodyPr rtlCol="0" anchor="ctr"/>
            <a:lstStyle/>
            <a:p>
              <a:endParaRPr lang="en-IN"/>
            </a:p>
          </p:txBody>
        </p:sp>
      </p:grpSp>
      <p:pic>
        <p:nvPicPr>
          <p:cNvPr id="6" name="Graphic 5" descr="Person with idea with solid fill">
            <a:extLst>
              <a:ext uri="{FF2B5EF4-FFF2-40B4-BE49-F238E27FC236}">
                <a16:creationId xmlns:a16="http://schemas.microsoft.com/office/drawing/2014/main" id="{6E8BF9BC-5C7E-112E-9B39-1CAED814F8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4886" y="2197708"/>
            <a:ext cx="677466" cy="677466"/>
          </a:xfrm>
          <a:prstGeom prst="rect">
            <a:avLst/>
          </a:prstGeom>
        </p:spPr>
      </p:pic>
      <p:pic>
        <p:nvPicPr>
          <p:cNvPr id="8" name="Graphic 7" descr="Target Audience with solid fill">
            <a:extLst>
              <a:ext uri="{FF2B5EF4-FFF2-40B4-BE49-F238E27FC236}">
                <a16:creationId xmlns:a16="http://schemas.microsoft.com/office/drawing/2014/main" id="{C180D8BB-097C-6C4F-ED2E-CD204D9304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09008" y="2197708"/>
            <a:ext cx="677466" cy="677466"/>
          </a:xfrm>
          <a:prstGeom prst="rect">
            <a:avLst/>
          </a:prstGeom>
        </p:spPr>
      </p:pic>
      <p:pic>
        <p:nvPicPr>
          <p:cNvPr id="14" name="Graphic 13" descr="Stopwatch 66% with solid fill">
            <a:extLst>
              <a:ext uri="{FF2B5EF4-FFF2-40B4-BE49-F238E27FC236}">
                <a16:creationId xmlns:a16="http://schemas.microsoft.com/office/drawing/2014/main" id="{FB9A4702-99A8-7900-298F-F91D3C0B30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14117" y="2197709"/>
            <a:ext cx="677465" cy="677465"/>
          </a:xfrm>
          <a:prstGeom prst="rect">
            <a:avLst/>
          </a:prstGeom>
        </p:spPr>
      </p:pic>
      <p:sp>
        <p:nvSpPr>
          <p:cNvPr id="32" name="TextBox 31">
            <a:extLst>
              <a:ext uri="{FF2B5EF4-FFF2-40B4-BE49-F238E27FC236}">
                <a16:creationId xmlns:a16="http://schemas.microsoft.com/office/drawing/2014/main" id="{33D8657E-DD97-4030-997E-3F2BA2379D9C}"/>
              </a:ext>
            </a:extLst>
          </p:cNvPr>
          <p:cNvSpPr txBox="1">
            <a:spLocks/>
          </p:cNvSpPr>
          <p:nvPr/>
        </p:nvSpPr>
        <p:spPr>
          <a:xfrm>
            <a:off x="651124" y="3329140"/>
            <a:ext cx="1939676" cy="2272225"/>
          </a:xfrm>
          <a:prstGeom prst="rect">
            <a:avLst/>
          </a:prstGeom>
          <a:noFill/>
        </p:spPr>
        <p:txBody>
          <a:bodyPr wrap="square" lIns="0" rIns="0" rtlCol="0" anchor="t">
            <a:spAutoFit/>
          </a:bodyPr>
          <a:lstStyle/>
          <a:p>
            <a:r>
              <a:rPr lang="en-US" sz="1200" noProof="1">
                <a:latin typeface="+mj-lt"/>
              </a:rPr>
              <a:t>SKIM will moderate the whole workshop. This means that we will be </a:t>
            </a:r>
            <a:r>
              <a:rPr lang="en-US" sz="1200" b="1" noProof="1">
                <a:latin typeface="+mj-lt"/>
              </a:rPr>
              <a:t>facilitating</a:t>
            </a:r>
            <a:r>
              <a:rPr lang="en-US" sz="1200" noProof="1">
                <a:latin typeface="+mj-lt"/>
              </a:rPr>
              <a:t> </a:t>
            </a:r>
            <a:r>
              <a:rPr lang="en-US" sz="1200" b="1" noProof="1">
                <a:latin typeface="+mj-lt"/>
              </a:rPr>
              <a:t>and leading </a:t>
            </a:r>
            <a:r>
              <a:rPr lang="en-US" sz="1200" noProof="1">
                <a:latin typeface="+mj-lt"/>
              </a:rPr>
              <a:t>the steps and discussions. We ensure that everyone remains engaged, and the output is </a:t>
            </a:r>
            <a:r>
              <a:rPr lang="en-US" sz="1200" b="1" noProof="1">
                <a:latin typeface="+mj-lt"/>
              </a:rPr>
              <a:t>actionable</a:t>
            </a:r>
            <a:r>
              <a:rPr lang="en-US" sz="1200" noProof="1">
                <a:latin typeface="+mj-lt"/>
              </a:rPr>
              <a:t>. </a:t>
            </a:r>
          </a:p>
        </p:txBody>
      </p:sp>
    </p:spTree>
    <p:extLst>
      <p:ext uri="{BB962C8B-B14F-4D97-AF65-F5344CB8AC3E}">
        <p14:creationId xmlns:p14="http://schemas.microsoft.com/office/powerpoint/2010/main" val="571012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8726B742-7638-05AD-3473-566D773F5FC3}"/>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l="652" r="65996"/>
          <a:stretch/>
        </p:blipFill>
        <p:spPr>
          <a:xfrm>
            <a:off x="8127600" y="0"/>
            <a:ext cx="4064400" cy="6858000"/>
          </a:xfrm>
        </p:spPr>
      </p:pic>
      <p:sp>
        <p:nvSpPr>
          <p:cNvPr id="30" name="doOverlay">
            <a:extLst>
              <a:ext uri="{FF2B5EF4-FFF2-40B4-BE49-F238E27FC236}">
                <a16:creationId xmlns:a16="http://schemas.microsoft.com/office/drawing/2014/main" id="{9FA038F1-6FC0-77FB-8451-207E856B44C1}"/>
              </a:ext>
            </a:extLst>
          </p:cNvPr>
          <p:cNvSpPr/>
          <p:nvPr/>
        </p:nvSpPr>
        <p:spPr>
          <a:xfrm>
            <a:off x="8128000" y="0"/>
            <a:ext cx="4064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2" name="Title 1">
            <a:extLst>
              <a:ext uri="{FF2B5EF4-FFF2-40B4-BE49-F238E27FC236}">
                <a16:creationId xmlns:a16="http://schemas.microsoft.com/office/drawing/2014/main" id="{9104DBEF-E7AD-29F3-A495-BFCB3BAFDEDF}"/>
              </a:ext>
            </a:extLst>
          </p:cNvPr>
          <p:cNvSpPr>
            <a:spLocks noGrp="1"/>
          </p:cNvSpPr>
          <p:nvPr>
            <p:ph type="title"/>
          </p:nvPr>
        </p:nvSpPr>
        <p:spPr/>
        <p:txBody>
          <a:bodyPr/>
          <a:lstStyle/>
          <a:p>
            <a:r>
              <a:rPr lang="en-US"/>
              <a:t>Input / output of the workshop</a:t>
            </a:r>
          </a:p>
        </p:txBody>
      </p:sp>
      <p:sp>
        <p:nvSpPr>
          <p:cNvPr id="33" name="Rectangle 32">
            <a:extLst>
              <a:ext uri="{FF2B5EF4-FFF2-40B4-BE49-F238E27FC236}">
                <a16:creationId xmlns:a16="http://schemas.microsoft.com/office/drawing/2014/main" id="{AA220D1A-3EC7-1C7F-F029-7717BCAD5A85}"/>
              </a:ext>
            </a:extLst>
          </p:cNvPr>
          <p:cNvSpPr/>
          <p:nvPr/>
        </p:nvSpPr>
        <p:spPr>
          <a:xfrm>
            <a:off x="0" y="3781327"/>
            <a:ext cx="81276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cxnSp>
        <p:nvCxnSpPr>
          <p:cNvPr id="34" name="Straight Arrow Connector 33">
            <a:extLst>
              <a:ext uri="{FF2B5EF4-FFF2-40B4-BE49-F238E27FC236}">
                <a16:creationId xmlns:a16="http://schemas.microsoft.com/office/drawing/2014/main" id="{A6BD77BB-1352-9D6E-83D4-A4657642103E}"/>
              </a:ext>
            </a:extLst>
          </p:cNvPr>
          <p:cNvCxnSpPr>
            <a:cxnSpLocks/>
            <a:stCxn id="33" idx="1"/>
          </p:cNvCxnSpPr>
          <p:nvPr/>
        </p:nvCxnSpPr>
        <p:spPr>
          <a:xfrm>
            <a:off x="0" y="4159869"/>
            <a:ext cx="8127600" cy="0"/>
          </a:xfrm>
          <a:prstGeom prst="straightConnector1">
            <a:avLst/>
          </a:prstGeom>
          <a:ln w="3175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731DB21-68DB-F551-2FA6-47D9FC2F5475}"/>
              </a:ext>
            </a:extLst>
          </p:cNvPr>
          <p:cNvSpPr/>
          <p:nvPr/>
        </p:nvSpPr>
        <p:spPr>
          <a:xfrm>
            <a:off x="685601" y="4025167"/>
            <a:ext cx="252000" cy="252000"/>
          </a:xfrm>
          <a:prstGeom prst="ellipse">
            <a:avLst/>
          </a:prstGeom>
          <a:solidFill>
            <a:schemeClr val="bg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36" name="Oval 35">
            <a:extLst>
              <a:ext uri="{FF2B5EF4-FFF2-40B4-BE49-F238E27FC236}">
                <a16:creationId xmlns:a16="http://schemas.microsoft.com/office/drawing/2014/main" id="{1E0C52FE-E270-1618-2F93-087F314118E5}"/>
              </a:ext>
            </a:extLst>
          </p:cNvPr>
          <p:cNvSpPr/>
          <p:nvPr/>
        </p:nvSpPr>
        <p:spPr>
          <a:xfrm>
            <a:off x="2261286" y="4025167"/>
            <a:ext cx="252000" cy="252000"/>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37" name="Oval 36">
            <a:extLst>
              <a:ext uri="{FF2B5EF4-FFF2-40B4-BE49-F238E27FC236}">
                <a16:creationId xmlns:a16="http://schemas.microsoft.com/office/drawing/2014/main" id="{9E068B7A-B0D6-8EFD-5CEB-602562B83345}"/>
              </a:ext>
            </a:extLst>
          </p:cNvPr>
          <p:cNvSpPr/>
          <p:nvPr/>
        </p:nvSpPr>
        <p:spPr>
          <a:xfrm>
            <a:off x="3836971" y="4025167"/>
            <a:ext cx="252000" cy="252000"/>
          </a:xfrm>
          <a:prstGeom prst="ellipse">
            <a:avLst/>
          </a:prstGeom>
          <a:solidFill>
            <a:schemeClr val="accent3"/>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38" name="Oval 37">
            <a:extLst>
              <a:ext uri="{FF2B5EF4-FFF2-40B4-BE49-F238E27FC236}">
                <a16:creationId xmlns:a16="http://schemas.microsoft.com/office/drawing/2014/main" id="{E669E596-DEC8-F52E-8903-35F33053FCA9}"/>
              </a:ext>
            </a:extLst>
          </p:cNvPr>
          <p:cNvSpPr/>
          <p:nvPr/>
        </p:nvSpPr>
        <p:spPr>
          <a:xfrm>
            <a:off x="5412655" y="4025167"/>
            <a:ext cx="252000" cy="252000"/>
          </a:xfrm>
          <a:prstGeom prst="ellipse">
            <a:avLst/>
          </a:prstGeom>
          <a:solidFill>
            <a:schemeClr val="accent4"/>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39" name="Oval 38">
            <a:extLst>
              <a:ext uri="{FF2B5EF4-FFF2-40B4-BE49-F238E27FC236}">
                <a16:creationId xmlns:a16="http://schemas.microsoft.com/office/drawing/2014/main" id="{96389A23-9438-5650-DB97-F36ACAB49B0C}"/>
              </a:ext>
            </a:extLst>
          </p:cNvPr>
          <p:cNvSpPr/>
          <p:nvPr/>
        </p:nvSpPr>
        <p:spPr>
          <a:xfrm>
            <a:off x="6988339" y="4025167"/>
            <a:ext cx="252000" cy="252000"/>
          </a:xfrm>
          <a:prstGeom prst="ellipse">
            <a:avLst/>
          </a:prstGeom>
          <a:solidFill>
            <a:schemeClr val="accent5"/>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41" name="Arrow: Right 40">
            <a:extLst>
              <a:ext uri="{FF2B5EF4-FFF2-40B4-BE49-F238E27FC236}">
                <a16:creationId xmlns:a16="http://schemas.microsoft.com/office/drawing/2014/main" id="{DF0F8C91-5D5B-A6A3-8391-3780B2CD8F19}"/>
              </a:ext>
            </a:extLst>
          </p:cNvPr>
          <p:cNvSpPr/>
          <p:nvPr/>
        </p:nvSpPr>
        <p:spPr>
          <a:xfrm>
            <a:off x="504000" y="1674359"/>
            <a:ext cx="2009286" cy="972000"/>
          </a:xfrm>
          <a:prstGeom prst="rightArrow">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ctr">
              <a:lnSpc>
                <a:spcPct val="120000"/>
              </a:lnSpc>
            </a:pPr>
            <a:r>
              <a:rPr lang="en-US" sz="2400">
                <a:solidFill>
                  <a:schemeClr val="bg2"/>
                </a:solidFill>
              </a:rPr>
              <a:t>Input</a:t>
            </a:r>
          </a:p>
        </p:txBody>
      </p:sp>
      <p:sp>
        <p:nvSpPr>
          <p:cNvPr id="3" name="Arrow: Right 2">
            <a:extLst>
              <a:ext uri="{FF2B5EF4-FFF2-40B4-BE49-F238E27FC236}">
                <a16:creationId xmlns:a16="http://schemas.microsoft.com/office/drawing/2014/main" id="{F83DC57C-726A-229F-AF68-05431BECED54}"/>
              </a:ext>
            </a:extLst>
          </p:cNvPr>
          <p:cNvSpPr/>
          <p:nvPr/>
        </p:nvSpPr>
        <p:spPr>
          <a:xfrm>
            <a:off x="504000" y="5060857"/>
            <a:ext cx="2009286" cy="9720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ctr">
              <a:lnSpc>
                <a:spcPct val="120000"/>
              </a:lnSpc>
            </a:pPr>
            <a:r>
              <a:rPr lang="en-US" sz="2400">
                <a:solidFill>
                  <a:schemeClr val="bg2"/>
                </a:solidFill>
              </a:rPr>
              <a:t>Output</a:t>
            </a:r>
          </a:p>
        </p:txBody>
      </p:sp>
      <p:sp>
        <p:nvSpPr>
          <p:cNvPr id="4" name="TextBox 3">
            <a:extLst>
              <a:ext uri="{FF2B5EF4-FFF2-40B4-BE49-F238E27FC236}">
                <a16:creationId xmlns:a16="http://schemas.microsoft.com/office/drawing/2014/main" id="{CF6F92D3-2D93-5994-C28F-55789E4FEC73}"/>
              </a:ext>
            </a:extLst>
          </p:cNvPr>
          <p:cNvSpPr txBox="1"/>
          <p:nvPr/>
        </p:nvSpPr>
        <p:spPr>
          <a:xfrm>
            <a:off x="2809538" y="5340113"/>
            <a:ext cx="4430801" cy="413488"/>
          </a:xfrm>
          <a:prstGeom prst="rect">
            <a:avLst/>
          </a:prstGeom>
          <a:noFill/>
        </p:spPr>
        <p:txBody>
          <a:bodyPr wrap="none" lIns="108000" tIns="72000" rIns="108000" bIns="108000" rtlCol="0">
            <a:spAutoFit/>
          </a:bodyPr>
          <a:lstStyle/>
          <a:p>
            <a:pPr marL="285750" indent="-285750" algn="l">
              <a:lnSpc>
                <a:spcPct val="120000"/>
              </a:lnSpc>
              <a:spcAft>
                <a:spcPts val="1000"/>
              </a:spcAft>
              <a:buFont typeface="Arial" panose="020B0604020202020204" pitchFamily="34" charset="0"/>
              <a:buChar char="•"/>
            </a:pPr>
            <a:r>
              <a:rPr lang="en-US" sz="1400">
                <a:solidFill>
                  <a:schemeClr val="accent1"/>
                </a:solidFill>
              </a:rPr>
              <a:t>List of claims ready for copy writing and testing</a:t>
            </a:r>
          </a:p>
        </p:txBody>
      </p:sp>
      <p:sp>
        <p:nvSpPr>
          <p:cNvPr id="5" name="TextBox 4">
            <a:extLst>
              <a:ext uri="{FF2B5EF4-FFF2-40B4-BE49-F238E27FC236}">
                <a16:creationId xmlns:a16="http://schemas.microsoft.com/office/drawing/2014/main" id="{1502F233-3F44-D329-B24F-F29C7184B2E2}"/>
              </a:ext>
            </a:extLst>
          </p:cNvPr>
          <p:cNvSpPr txBox="1"/>
          <p:nvPr/>
        </p:nvSpPr>
        <p:spPr>
          <a:xfrm>
            <a:off x="2809538" y="1488872"/>
            <a:ext cx="4902795" cy="1342973"/>
          </a:xfrm>
          <a:prstGeom prst="rect">
            <a:avLst/>
          </a:prstGeom>
          <a:noFill/>
        </p:spPr>
        <p:txBody>
          <a:bodyPr wrap="square" lIns="108000" tIns="72000" rIns="108000" bIns="108000" rtlCol="0">
            <a:spAutoFit/>
          </a:bodyPr>
          <a:lstStyle/>
          <a:p>
            <a:pPr marL="285750" indent="-285750">
              <a:lnSpc>
                <a:spcPct val="120000"/>
              </a:lnSpc>
              <a:spcAft>
                <a:spcPts val="600"/>
              </a:spcAft>
              <a:buFont typeface="Arial" panose="020B0604020202020204" pitchFamily="34" charset="0"/>
              <a:buChar char="•"/>
            </a:pPr>
            <a:r>
              <a:rPr lang="en-US" sz="1400">
                <a:solidFill>
                  <a:schemeClr val="accent1"/>
                </a:solidFill>
              </a:rPr>
              <a:t>Objectives of the session/brand</a:t>
            </a:r>
          </a:p>
          <a:p>
            <a:pPr marL="285750" indent="-285750">
              <a:lnSpc>
                <a:spcPct val="120000"/>
              </a:lnSpc>
              <a:spcAft>
                <a:spcPts val="600"/>
              </a:spcAft>
              <a:buFont typeface="Arial" panose="020B0604020202020204" pitchFamily="34" charset="0"/>
              <a:buChar char="•"/>
            </a:pPr>
            <a:r>
              <a:rPr lang="en-US" sz="1400">
                <a:solidFill>
                  <a:schemeClr val="accent1"/>
                </a:solidFill>
              </a:rPr>
              <a:t>Open mindset of the participants</a:t>
            </a:r>
          </a:p>
          <a:p>
            <a:pPr marL="285750" indent="-285750">
              <a:lnSpc>
                <a:spcPct val="120000"/>
              </a:lnSpc>
              <a:spcAft>
                <a:spcPts val="600"/>
              </a:spcAft>
              <a:buFont typeface="Arial" panose="020B0604020202020204" pitchFamily="34" charset="0"/>
              <a:buChar char="•"/>
            </a:pPr>
            <a:r>
              <a:rPr lang="en-US" sz="1400">
                <a:solidFill>
                  <a:schemeClr val="accent1"/>
                </a:solidFill>
              </a:rPr>
              <a:t>(Optional) Brand/background information as pre-read (to be provided by Danone)</a:t>
            </a:r>
          </a:p>
        </p:txBody>
      </p:sp>
    </p:spTree>
    <p:extLst>
      <p:ext uri="{BB962C8B-B14F-4D97-AF65-F5344CB8AC3E}">
        <p14:creationId xmlns:p14="http://schemas.microsoft.com/office/powerpoint/2010/main" val="42238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694ECD8-7F0E-4438-8524-59131EF51DC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 b="7"/>
          <a:stretch>
            <a:fillRect/>
          </a:stretch>
        </p:blipFill>
        <p:spPr/>
      </p:pic>
      <p:sp>
        <p:nvSpPr>
          <p:cNvPr id="11" name="doOverlay">
            <a:extLst>
              <a:ext uri="{FF2B5EF4-FFF2-40B4-BE49-F238E27FC236}">
                <a16:creationId xmlns:a16="http://schemas.microsoft.com/office/drawing/2014/main" id="{5F50AAB9-526D-417D-A483-3DB895E3F74F}"/>
              </a:ext>
            </a:extLst>
          </p:cNvPr>
          <p:cNvSpPr/>
          <p:nvPr/>
        </p:nvSpPr>
        <p:spPr>
          <a:xfrm>
            <a:off x="-1588" y="0"/>
            <a:ext cx="12192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4" name="Title 3">
            <a:extLst>
              <a:ext uri="{FF2B5EF4-FFF2-40B4-BE49-F238E27FC236}">
                <a16:creationId xmlns:a16="http://schemas.microsoft.com/office/drawing/2014/main" id="{825F0A6F-9FCE-4813-A5D2-652158B907C3}"/>
              </a:ext>
            </a:extLst>
          </p:cNvPr>
          <p:cNvSpPr>
            <a:spLocks noGrp="1"/>
          </p:cNvSpPr>
          <p:nvPr>
            <p:ph type="ctrTitle"/>
          </p:nvPr>
        </p:nvSpPr>
        <p:spPr/>
        <p:txBody>
          <a:bodyPr/>
          <a:lstStyle/>
          <a:p>
            <a:r>
              <a:rPr lang="en-US"/>
              <a:t>Phase 2: </a:t>
            </a:r>
            <a:br>
              <a:rPr lang="en-US"/>
            </a:br>
            <a:r>
              <a:rPr lang="en-US"/>
              <a:t>Consumer Screening</a:t>
            </a:r>
          </a:p>
        </p:txBody>
      </p:sp>
      <p:pic>
        <p:nvPicPr>
          <p:cNvPr id="12" name="doLogoWhite">
            <a:extLst>
              <a:ext uri="{FF2B5EF4-FFF2-40B4-BE49-F238E27FC236}">
                <a16:creationId xmlns:a16="http://schemas.microsoft.com/office/drawing/2014/main" id="{5EB8363A-7E68-44C5-8ECD-AF3C7E3E07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Tree>
    <p:extLst>
      <p:ext uri="{BB962C8B-B14F-4D97-AF65-F5344CB8AC3E}">
        <p14:creationId xmlns:p14="http://schemas.microsoft.com/office/powerpoint/2010/main" val="2428480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556BA4-2A53-E7E7-3DE5-7252AE25C7C1}"/>
              </a:ext>
            </a:extLst>
          </p:cNvPr>
          <p:cNvPicPr>
            <a:picLocks noChangeAspect="1"/>
          </p:cNvPicPr>
          <p:nvPr/>
        </p:nvPicPr>
        <p:blipFill rotWithShape="1">
          <a:blip r:embed="rId2"/>
          <a:srcRect l="16814" r="18163"/>
          <a:stretch/>
        </p:blipFill>
        <p:spPr>
          <a:xfrm>
            <a:off x="9628154" y="995767"/>
            <a:ext cx="1382400" cy="2433233"/>
          </a:xfrm>
          <a:prstGeom prst="rect">
            <a:avLst/>
          </a:prstGeom>
        </p:spPr>
      </p:pic>
      <p:sp>
        <p:nvSpPr>
          <p:cNvPr id="3" name="TextBox 2">
            <a:extLst>
              <a:ext uri="{FF2B5EF4-FFF2-40B4-BE49-F238E27FC236}">
                <a16:creationId xmlns:a16="http://schemas.microsoft.com/office/drawing/2014/main" id="{5F6BB4D5-67CB-8A46-57D7-FE292DEEDBA9}"/>
              </a:ext>
            </a:extLst>
          </p:cNvPr>
          <p:cNvSpPr txBox="1"/>
          <p:nvPr/>
        </p:nvSpPr>
        <p:spPr>
          <a:xfrm rot="1556981">
            <a:off x="9677602" y="2033306"/>
            <a:ext cx="1283407" cy="427979"/>
          </a:xfrm>
          <a:prstGeom prst="rect">
            <a:avLst/>
          </a:prstGeom>
          <a:noFill/>
        </p:spPr>
        <p:txBody>
          <a:bodyPr wrap="square" lIns="108000" tIns="72000" rIns="108000" bIns="108000" rtlCol="0">
            <a:spAutoFit/>
          </a:bodyPr>
          <a:lstStyle/>
          <a:p>
            <a:pPr algn="ctr" defTabSz="914377">
              <a:spcAft>
                <a:spcPts val="1000"/>
              </a:spcAft>
              <a:defRPr/>
            </a:pPr>
            <a:r>
              <a:rPr lang="en-US" sz="800" b="1">
                <a:solidFill>
                  <a:srgbClr val="263133"/>
                </a:solidFill>
                <a:latin typeface="Rawline"/>
                <a:cs typeface="MV Boli" panose="02000500030200090000" pitchFamily="2" charset="0"/>
              </a:rPr>
              <a:t>This is a carbon neutral product</a:t>
            </a:r>
          </a:p>
        </p:txBody>
      </p:sp>
      <p:pic>
        <p:nvPicPr>
          <p:cNvPr id="4" name="Picture 2" descr="Producten | Alpro">
            <a:extLst>
              <a:ext uri="{FF2B5EF4-FFF2-40B4-BE49-F238E27FC236}">
                <a16:creationId xmlns:a16="http://schemas.microsoft.com/office/drawing/2014/main" id="{3BE230C1-12F3-4E4A-804A-7D8B80E55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62920">
            <a:off x="10377181" y="1403746"/>
            <a:ext cx="367040" cy="7357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131C9514-7872-41AA-8BD5-B7BC478DBBF5}"/>
              </a:ext>
            </a:extLst>
          </p:cNvPr>
          <p:cNvSpPr/>
          <p:nvPr/>
        </p:nvSpPr>
        <p:spPr>
          <a:xfrm rot="20700000">
            <a:off x="9913660" y="1311897"/>
            <a:ext cx="657992" cy="364525"/>
          </a:xfrm>
          <a:prstGeom prst="roundRect">
            <a:avLst>
              <a:gd name="adj" fmla="val 19649"/>
            </a:avLst>
          </a:prstGeom>
          <a:solidFill>
            <a:srgbClr val="8CBEA0">
              <a:alpha val="78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lumMod val="75000"/>
                    <a:lumOff val="25000"/>
                  </a:prstClr>
                </a:solidFill>
                <a:effectLst/>
                <a:uLnTx/>
                <a:uFillTx/>
                <a:latin typeface="Rawline" panose="00000500000000000000" pitchFamily="2" charset="0"/>
                <a:ea typeface="+mn-ea"/>
                <a:cs typeface="MV Boli" panose="02000500030200090000" pitchFamily="2" charset="0"/>
              </a:rPr>
              <a:t>Yes!</a:t>
            </a:r>
          </a:p>
        </p:txBody>
      </p:sp>
      <p:pic>
        <p:nvPicPr>
          <p:cNvPr id="18" name="Picture 17" descr="Shape&#10;&#10;Description automatically generated with medium confidence">
            <a:extLst>
              <a:ext uri="{FF2B5EF4-FFF2-40B4-BE49-F238E27FC236}">
                <a16:creationId xmlns:a16="http://schemas.microsoft.com/office/drawing/2014/main" id="{63BB55E5-F296-48FA-9DFF-F6D50730CBE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9684" y="316769"/>
            <a:ext cx="1706783" cy="330005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AB89528-55EE-4EED-8599-DF19C4A089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480" y="490586"/>
            <a:ext cx="3948335" cy="730441"/>
          </a:xfrm>
          <a:prstGeom prst="rect">
            <a:avLst/>
          </a:prstGeom>
        </p:spPr>
      </p:pic>
      <p:sp>
        <p:nvSpPr>
          <p:cNvPr id="9" name="Rectangle 8">
            <a:extLst>
              <a:ext uri="{FF2B5EF4-FFF2-40B4-BE49-F238E27FC236}">
                <a16:creationId xmlns:a16="http://schemas.microsoft.com/office/drawing/2014/main" id="{0D27E1B5-7FF1-418B-8D89-EA06697C41AC}"/>
              </a:ext>
            </a:extLst>
          </p:cNvPr>
          <p:cNvSpPr/>
          <p:nvPr/>
        </p:nvSpPr>
        <p:spPr>
          <a:xfrm>
            <a:off x="0" y="4221480"/>
            <a:ext cx="12192000" cy="263652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SG" sz="1400" b="0" i="0" u="none" strike="noStrike" kern="1200" cap="none" spc="0" normalizeH="0" baseline="0" noProof="0">
              <a:ln>
                <a:noFill/>
              </a:ln>
              <a:solidFill>
                <a:srgbClr val="1C6D7D"/>
              </a:solidFill>
              <a:effectLst/>
              <a:uLnTx/>
              <a:uFillTx/>
              <a:latin typeface="Rawline"/>
              <a:ea typeface="+mn-ea"/>
              <a:cs typeface="+mn-cs"/>
            </a:endParaRPr>
          </a:p>
        </p:txBody>
      </p:sp>
      <p:graphicFrame>
        <p:nvGraphicFramePr>
          <p:cNvPr id="10" name="Table 9">
            <a:extLst>
              <a:ext uri="{FF2B5EF4-FFF2-40B4-BE49-F238E27FC236}">
                <a16:creationId xmlns:a16="http://schemas.microsoft.com/office/drawing/2014/main" id="{BF4FD71D-127F-40C8-8FE7-ADE86F2A587A}"/>
              </a:ext>
            </a:extLst>
          </p:cNvPr>
          <p:cNvGraphicFramePr>
            <a:graphicFrameLocks noGrp="1"/>
          </p:cNvGraphicFramePr>
          <p:nvPr/>
        </p:nvGraphicFramePr>
        <p:xfrm>
          <a:off x="393539" y="4444678"/>
          <a:ext cx="11388276" cy="2030088"/>
        </p:xfrm>
        <a:graphic>
          <a:graphicData uri="http://schemas.openxmlformats.org/drawingml/2006/table">
            <a:tbl>
              <a:tblPr firstRow="1" bandRow="1"/>
              <a:tblGrid>
                <a:gridCol w="2847069">
                  <a:extLst>
                    <a:ext uri="{9D8B030D-6E8A-4147-A177-3AD203B41FA5}">
                      <a16:colId xmlns:a16="http://schemas.microsoft.com/office/drawing/2014/main" val="1565907153"/>
                    </a:ext>
                  </a:extLst>
                </a:gridCol>
                <a:gridCol w="2847069">
                  <a:extLst>
                    <a:ext uri="{9D8B030D-6E8A-4147-A177-3AD203B41FA5}">
                      <a16:colId xmlns:a16="http://schemas.microsoft.com/office/drawing/2014/main" val="3231589611"/>
                    </a:ext>
                  </a:extLst>
                </a:gridCol>
                <a:gridCol w="2847069">
                  <a:extLst>
                    <a:ext uri="{9D8B030D-6E8A-4147-A177-3AD203B41FA5}">
                      <a16:colId xmlns:a16="http://schemas.microsoft.com/office/drawing/2014/main" val="2026943702"/>
                    </a:ext>
                  </a:extLst>
                </a:gridCol>
                <a:gridCol w="2847069">
                  <a:extLst>
                    <a:ext uri="{9D8B030D-6E8A-4147-A177-3AD203B41FA5}">
                      <a16:colId xmlns:a16="http://schemas.microsoft.com/office/drawing/2014/main" val="1591403471"/>
                    </a:ext>
                  </a:extLst>
                </a:gridCol>
              </a:tblGrid>
              <a:tr h="6584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accent1"/>
                          </a:solidFill>
                        </a:rPr>
                        <a:t>Interacts with stimuli </a:t>
                      </a:r>
                      <a:br>
                        <a:rPr lang="en-US" sz="1600" b="1">
                          <a:solidFill>
                            <a:schemeClr val="accent1"/>
                          </a:solidFill>
                        </a:rPr>
                      </a:br>
                      <a:r>
                        <a:rPr lang="en-US" sz="1600" b="1">
                          <a:solidFill>
                            <a:schemeClr val="accent1"/>
                          </a:solidFill>
                        </a:rPr>
                        <a:t>in a natural way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accent1"/>
                          </a:solidFill>
                        </a:rPr>
                        <a:t>Measures subconscious processes of the brain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solidFill>
                            <a:schemeClr val="accent1"/>
                          </a:solidFill>
                        </a:rPr>
                        <a:t>Reduces response biases across global markets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accent1"/>
                          </a:solidFill>
                        </a:rPr>
                        <a:t>Increases consumer engagement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0072878"/>
                  </a:ext>
                </a:extLst>
              </a:tr>
              <a:tr h="1351634">
                <a:tc>
                  <a:txBody>
                    <a:bodyPr/>
                    <a:lstStyle/>
                    <a:p>
                      <a:r>
                        <a:rPr lang="en-US" sz="1200">
                          <a:solidFill>
                            <a:schemeClr val="bg2"/>
                          </a:solidFill>
                        </a:rPr>
                        <a:t>Swiping, scrolling and tapping on our phones is the new normal. Unspoken replicates this natural behavior and ensures that we measure in the same way as people communicate with the world around them on a daily basis.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chemeClr val="bg2"/>
                          </a:solidFill>
                        </a:rPr>
                        <a:t>Traditional methods tend to focus </a:t>
                      </a:r>
                      <a:br>
                        <a:rPr lang="en-US" sz="1200">
                          <a:solidFill>
                            <a:schemeClr val="bg2"/>
                          </a:solidFill>
                        </a:rPr>
                      </a:br>
                      <a:r>
                        <a:rPr lang="en-US" sz="1200">
                          <a:solidFill>
                            <a:schemeClr val="bg2"/>
                          </a:solidFill>
                        </a:rPr>
                        <a:t>on rational processes. By using an intuitive interface, Unspoken finds a better balance between rational and emotional (system 1) drivers.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chemeClr val="bg2"/>
                          </a:solidFill>
                        </a:rPr>
                        <a:t>The more rational a method the more prone it is to response biases. Asian and Latin countries can be especially sensitive to this. Unspoken has been proven to reduce response bias and reveal more true preferences. </a:t>
                      </a:r>
                      <a:br>
                        <a:rPr lang="en-US" sz="1200">
                          <a:solidFill>
                            <a:schemeClr val="bg2"/>
                          </a:solidFill>
                        </a:rPr>
                      </a:br>
                      <a:r>
                        <a:rPr lang="en-US" sz="1200">
                          <a:solidFill>
                            <a:schemeClr val="bg2"/>
                          </a:solidFill>
                          <a:hlinkClick r:id="rId6"/>
                        </a:rPr>
                        <a:t>Read more here</a:t>
                      </a:r>
                      <a:endParaRPr lang="en-US" sz="120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rPr>
                        <a:t>The age of instant gratification has reduced attention spans significantly. Unspoken has been shown to generate much higher engagement than traditional surveys and delivers better data quality as a result.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5137672"/>
                  </a:ext>
                </a:extLst>
              </a:tr>
            </a:tbl>
          </a:graphicData>
        </a:graphic>
      </p:graphicFrame>
      <p:sp>
        <p:nvSpPr>
          <p:cNvPr id="12" name="TextBox 11">
            <a:extLst>
              <a:ext uri="{FF2B5EF4-FFF2-40B4-BE49-F238E27FC236}">
                <a16:creationId xmlns:a16="http://schemas.microsoft.com/office/drawing/2014/main" id="{39C1F939-9902-46D5-88AF-F4A6CE340694}"/>
              </a:ext>
            </a:extLst>
          </p:cNvPr>
          <p:cNvSpPr txBox="1"/>
          <p:nvPr/>
        </p:nvSpPr>
        <p:spPr>
          <a:xfrm>
            <a:off x="393539" y="1859743"/>
            <a:ext cx="8201821" cy="1011665"/>
          </a:xfrm>
          <a:prstGeom prst="rect">
            <a:avLst/>
          </a:prstGeom>
          <a:noFill/>
        </p:spPr>
        <p:txBody>
          <a:bodyPr wrap="square" lIns="108000" tIns="72000" rIns="108000" bIns="108000" rtlCol="0">
            <a:spAutoFit/>
          </a:bodyPr>
          <a:lstStyle/>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2000" b="0" i="0" u="none" strike="noStrike" kern="1200" cap="none" spc="0" normalizeH="0" baseline="0" noProof="0">
                <a:ln>
                  <a:noFill/>
                </a:ln>
                <a:solidFill>
                  <a:srgbClr val="1C6D7D"/>
                </a:solidFill>
                <a:effectLst/>
                <a:uLnTx/>
                <a:uFillTx/>
                <a:latin typeface="Rawline"/>
                <a:ea typeface="+mn-ea"/>
                <a:cs typeface="+mn-cs"/>
              </a:rPr>
              <a:t>At the base of our intuitive approach is our Unspoken methodology </a:t>
            </a:r>
            <a:endParaRPr kumimoji="0" lang="en-US" sz="100" b="0" i="0" u="none" strike="noStrike" kern="1200" cap="none" spc="0" normalizeH="0" baseline="0" noProof="0">
              <a:ln>
                <a:noFill/>
              </a:ln>
              <a:solidFill>
                <a:srgbClr val="1C6D7D"/>
              </a:solidFill>
              <a:effectLst/>
              <a:uLnTx/>
              <a:uFillTx/>
              <a:latin typeface="Rawline"/>
              <a:ea typeface="+mn-ea"/>
              <a:cs typeface="+mn-cs"/>
            </a:endParaRPr>
          </a:p>
          <a:p>
            <a:pPr marL="0" marR="0" lvl="0" indent="0" algn="l" defTabSz="914400" rtl="0" eaLnBrk="1" fontAlgn="auto" latinLnBrk="0" hangingPunct="1">
              <a:lnSpc>
                <a:spcPct val="120000"/>
              </a:lnSpc>
              <a:spcBef>
                <a:spcPts val="0"/>
              </a:spcBef>
              <a:spcAft>
                <a:spcPts val="1000"/>
              </a:spcAft>
              <a:buClrTx/>
              <a:buSzTx/>
              <a:buFontTx/>
              <a:buNone/>
              <a:tabLst/>
              <a:defRPr/>
            </a:pPr>
            <a:r>
              <a:rPr kumimoji="0" lang="en-US" sz="2000" b="1" i="0" u="none" strike="noStrike" kern="1200" cap="none" spc="0" normalizeH="0" baseline="0" noProof="0">
                <a:ln>
                  <a:noFill/>
                </a:ln>
                <a:solidFill>
                  <a:srgbClr val="1C6D7D"/>
                </a:solidFill>
                <a:effectLst/>
                <a:uLnTx/>
                <a:uFillTx/>
                <a:latin typeface="Rawline"/>
                <a:ea typeface="+mn-ea"/>
                <a:cs typeface="+mn-cs"/>
              </a:rPr>
              <a:t>Try it for yourself:  </a:t>
            </a:r>
            <a:r>
              <a:rPr kumimoji="0" lang="en-US" sz="2000" b="0" i="0" u="none" strike="noStrike" kern="1200" cap="none" spc="0" normalizeH="0" baseline="0" noProof="0">
                <a:ln>
                  <a:noFill/>
                </a:ln>
                <a:solidFill>
                  <a:srgbClr val="1C6D7D"/>
                </a:solidFill>
                <a:effectLst/>
                <a:uLnTx/>
                <a:uFillTx/>
                <a:latin typeface="Rawline"/>
                <a:ea typeface="+mn-ea"/>
                <a:cs typeface="+mn-cs"/>
                <a:hlinkClick r:id="rId7"/>
              </a:rPr>
              <a:t>link to demo</a:t>
            </a:r>
            <a:endParaRPr kumimoji="0" lang="en-SG" sz="2000" b="0" i="0" u="none" strike="noStrike" kern="1200" cap="none" spc="0" normalizeH="0" baseline="0" noProof="0">
              <a:ln>
                <a:noFill/>
              </a:ln>
              <a:solidFill>
                <a:srgbClr val="1C6D7D"/>
              </a:solidFill>
              <a:effectLst/>
              <a:uLnTx/>
              <a:uFillTx/>
              <a:latin typeface="Rawline"/>
              <a:ea typeface="+mn-ea"/>
              <a:cs typeface="+mn-cs"/>
            </a:endParaRPr>
          </a:p>
        </p:txBody>
      </p:sp>
      <p:sp>
        <p:nvSpPr>
          <p:cNvPr id="15" name="TextBox 14">
            <a:extLst>
              <a:ext uri="{FF2B5EF4-FFF2-40B4-BE49-F238E27FC236}">
                <a16:creationId xmlns:a16="http://schemas.microsoft.com/office/drawing/2014/main" id="{598CCB3C-A6E8-EC00-D22D-C42E59607102}"/>
              </a:ext>
            </a:extLst>
          </p:cNvPr>
          <p:cNvSpPr txBox="1"/>
          <p:nvPr/>
        </p:nvSpPr>
        <p:spPr>
          <a:xfrm>
            <a:off x="9558128" y="693518"/>
            <a:ext cx="1568882" cy="427979"/>
          </a:xfrm>
          <a:prstGeom prst="rect">
            <a:avLst/>
          </a:prstGeom>
          <a:noFill/>
        </p:spPr>
        <p:txBody>
          <a:bodyPr wrap="square" lIns="108000" tIns="72000" rIns="108000" bIns="108000" rtlCol="0">
            <a:spAutoFit/>
          </a:bodyPr>
          <a:lstStyle/>
          <a:p>
            <a:pPr indent="0" algn="ctr">
              <a:lnSpc>
                <a:spcPct val="100000"/>
              </a:lnSpc>
              <a:spcAft>
                <a:spcPts val="1000"/>
              </a:spcAft>
            </a:pPr>
            <a:r>
              <a:rPr lang="en-US" sz="800">
                <a:solidFill>
                  <a:schemeClr val="accent1"/>
                </a:solidFill>
              </a:rPr>
              <a:t>Do you find this message appealing?</a:t>
            </a:r>
          </a:p>
        </p:txBody>
      </p:sp>
      <p:sp>
        <p:nvSpPr>
          <p:cNvPr id="5" name="TextBox 4">
            <a:extLst>
              <a:ext uri="{FF2B5EF4-FFF2-40B4-BE49-F238E27FC236}">
                <a16:creationId xmlns:a16="http://schemas.microsoft.com/office/drawing/2014/main" id="{3E40A839-FA3C-AEC9-235A-2A7B237F8C6C}"/>
              </a:ext>
            </a:extLst>
          </p:cNvPr>
          <p:cNvSpPr txBox="1"/>
          <p:nvPr/>
        </p:nvSpPr>
        <p:spPr>
          <a:xfrm rot="1357115">
            <a:off x="9685871" y="2116767"/>
            <a:ext cx="1183341" cy="497614"/>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900" b="1"/>
              <a:t>100% recyclable packaging</a:t>
            </a:r>
          </a:p>
        </p:txBody>
      </p:sp>
    </p:spTree>
    <p:extLst>
      <p:ext uri="{BB962C8B-B14F-4D97-AF65-F5344CB8AC3E}">
        <p14:creationId xmlns:p14="http://schemas.microsoft.com/office/powerpoint/2010/main" val="301076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7D5B01F-C548-4F6D-807A-CBC1E144261A}"/>
              </a:ext>
            </a:extLst>
          </p:cNvPr>
          <p:cNvSpPr>
            <a:spLocks noGrp="1"/>
          </p:cNvSpPr>
          <p:nvPr>
            <p:ph type="body" idx="1"/>
          </p:nvPr>
        </p:nvSpPr>
        <p:spPr/>
        <p:txBody>
          <a:bodyPr/>
          <a:lstStyle/>
          <a:p>
            <a:r>
              <a:rPr lang="en-US">
                <a:solidFill>
                  <a:schemeClr val="accent3"/>
                </a:solidFill>
              </a:rPr>
              <a:t>There will be max. 20 claims in the study</a:t>
            </a:r>
          </a:p>
        </p:txBody>
      </p:sp>
      <p:sp>
        <p:nvSpPr>
          <p:cNvPr id="11" name="Title 4">
            <a:extLst>
              <a:ext uri="{FF2B5EF4-FFF2-40B4-BE49-F238E27FC236}">
                <a16:creationId xmlns:a16="http://schemas.microsoft.com/office/drawing/2014/main" id="{0ABC784E-D35C-4961-8570-86044EE44036}"/>
              </a:ext>
            </a:extLst>
          </p:cNvPr>
          <p:cNvSpPr>
            <a:spLocks noGrp="1"/>
          </p:cNvSpPr>
          <p:nvPr>
            <p:ph type="title"/>
          </p:nvPr>
        </p:nvSpPr>
        <p:spPr/>
        <p:txBody>
          <a:bodyPr/>
          <a:lstStyle/>
          <a:p>
            <a:r>
              <a:rPr lang="en-US"/>
              <a:t>The research design consists of 6 </a:t>
            </a:r>
            <a:r>
              <a:rPr lang="en-US">
                <a:solidFill>
                  <a:schemeClr val="bg2"/>
                </a:solidFill>
              </a:rPr>
              <a:t>modules, including </a:t>
            </a:r>
          </a:p>
        </p:txBody>
      </p:sp>
      <p:cxnSp>
        <p:nvCxnSpPr>
          <p:cNvPr id="12" name="Straight Arrow Connector 11">
            <a:extLst>
              <a:ext uri="{FF2B5EF4-FFF2-40B4-BE49-F238E27FC236}">
                <a16:creationId xmlns:a16="http://schemas.microsoft.com/office/drawing/2014/main" id="{24C411B5-80B0-4688-9BEC-003E7191E638}"/>
              </a:ext>
            </a:extLst>
          </p:cNvPr>
          <p:cNvCxnSpPr>
            <a:cxnSpLocks/>
          </p:cNvCxnSpPr>
          <p:nvPr/>
        </p:nvCxnSpPr>
        <p:spPr>
          <a:xfrm>
            <a:off x="571242" y="4187175"/>
            <a:ext cx="11326006" cy="0"/>
          </a:xfrm>
          <a:prstGeom prst="straightConnector1">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FD3C614-02B2-4A1C-BA28-7E73E9314D7F}"/>
              </a:ext>
            </a:extLst>
          </p:cNvPr>
          <p:cNvGrpSpPr/>
          <p:nvPr/>
        </p:nvGrpSpPr>
        <p:grpSpPr>
          <a:xfrm>
            <a:off x="5949225" y="2938359"/>
            <a:ext cx="2014611" cy="2364467"/>
            <a:chOff x="8137995" y="2268017"/>
            <a:chExt cx="2081728" cy="2446790"/>
          </a:xfrm>
        </p:grpSpPr>
        <p:sp>
          <p:nvSpPr>
            <p:cNvPr id="34" name="TextBox 33">
              <a:extLst>
                <a:ext uri="{FF2B5EF4-FFF2-40B4-BE49-F238E27FC236}">
                  <a16:creationId xmlns:a16="http://schemas.microsoft.com/office/drawing/2014/main" id="{C3947D8F-0C10-40B1-ACA7-65BBCB0CBEF8}"/>
                </a:ext>
              </a:extLst>
            </p:cNvPr>
            <p:cNvSpPr txBox="1"/>
            <p:nvPr/>
          </p:nvSpPr>
          <p:spPr>
            <a:xfrm>
              <a:off x="8137995" y="2268017"/>
              <a:ext cx="2081728" cy="332626"/>
            </a:xfrm>
            <a:prstGeom prst="rect">
              <a:avLst/>
            </a:prstGeom>
            <a:noFill/>
          </p:spPr>
          <p:txBody>
            <a:bodyPr wrap="square" lIns="0" tIns="0" rIns="0" bIns="0" rtlCol="0" anchor="b">
              <a:spAutoFit/>
            </a:bodyPr>
            <a:lstStyle/>
            <a:p>
              <a:pPr algn="ctr">
                <a:defRPr/>
              </a:pPr>
              <a:r>
                <a:rPr lang="en-US" b="1">
                  <a:solidFill>
                    <a:schemeClr val="accent1"/>
                  </a:solidFill>
                  <a:latin typeface="+mj-lt"/>
                </a:rPr>
                <a:t>KPI rating</a:t>
              </a:r>
            </a:p>
          </p:txBody>
        </p:sp>
        <p:sp>
          <p:nvSpPr>
            <p:cNvPr id="35" name="TextBox 34">
              <a:extLst>
                <a:ext uri="{FF2B5EF4-FFF2-40B4-BE49-F238E27FC236}">
                  <a16:creationId xmlns:a16="http://schemas.microsoft.com/office/drawing/2014/main" id="{573CB061-A794-4BFC-94C8-37BB257B5524}"/>
                </a:ext>
              </a:extLst>
            </p:cNvPr>
            <p:cNvSpPr txBox="1"/>
            <p:nvPr/>
          </p:nvSpPr>
          <p:spPr>
            <a:xfrm>
              <a:off x="8283894" y="3892964"/>
              <a:ext cx="1849510" cy="821843"/>
            </a:xfrm>
            <a:prstGeom prst="rect">
              <a:avLst/>
            </a:prstGeom>
            <a:noFill/>
          </p:spPr>
          <p:txBody>
            <a:bodyPr wrap="square" lIns="0" tIns="0" rIns="0" bIns="0" rtlCol="0">
              <a:spAutoFit/>
            </a:bodyPr>
            <a:lstStyle/>
            <a:p>
              <a:pPr lvl="0" algn="ctr"/>
              <a:r>
                <a:rPr lang="en-US" sz="1200">
                  <a:solidFill>
                    <a:schemeClr val="accent1"/>
                  </a:solidFill>
                </a:rPr>
                <a:t>Consumers will evaluate several claims on different </a:t>
              </a:r>
              <a:r>
                <a:rPr lang="en-US" sz="1200" b="1">
                  <a:solidFill>
                    <a:schemeClr val="accent1"/>
                  </a:solidFill>
                </a:rPr>
                <a:t>KPIs</a:t>
              </a:r>
            </a:p>
          </p:txBody>
        </p:sp>
        <p:sp>
          <p:nvSpPr>
            <p:cNvPr id="39" name="Rectangle: Rounded Corners 38">
              <a:extLst>
                <a:ext uri="{FF2B5EF4-FFF2-40B4-BE49-F238E27FC236}">
                  <a16:creationId xmlns:a16="http://schemas.microsoft.com/office/drawing/2014/main" id="{8278136C-CC34-4922-81C6-B4506602DB56}"/>
                </a:ext>
              </a:extLst>
            </p:cNvPr>
            <p:cNvSpPr/>
            <p:nvPr/>
          </p:nvSpPr>
          <p:spPr bwMode="auto">
            <a:xfrm>
              <a:off x="8949605" y="3291003"/>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a:solidFill>
                    <a:schemeClr val="bg2"/>
                  </a:solidFill>
                  <a:latin typeface="Arial"/>
                </a:rPr>
                <a:t>4</a:t>
              </a:r>
              <a:endParaRPr kumimoji="0" lang="en-US" sz="2000" b="1" i="0" u="none" strike="noStrike" kern="1200" cap="none" spc="0" normalizeH="0" baseline="0" noProof="0">
                <a:ln>
                  <a:noFill/>
                </a:ln>
                <a:solidFill>
                  <a:schemeClr val="bg2"/>
                </a:solidFill>
                <a:effectLst/>
                <a:uLnTx/>
                <a:uFillTx/>
                <a:latin typeface="Arial"/>
                <a:ea typeface="+mn-ea"/>
                <a:cs typeface="+mn-cs"/>
              </a:endParaRPr>
            </a:p>
          </p:txBody>
        </p:sp>
      </p:grpSp>
      <p:grpSp>
        <p:nvGrpSpPr>
          <p:cNvPr id="10" name="Group 9">
            <a:extLst>
              <a:ext uri="{FF2B5EF4-FFF2-40B4-BE49-F238E27FC236}">
                <a16:creationId xmlns:a16="http://schemas.microsoft.com/office/drawing/2014/main" id="{AE24C95D-DF46-48B6-AD76-8A93742566BD}"/>
              </a:ext>
            </a:extLst>
          </p:cNvPr>
          <p:cNvGrpSpPr/>
          <p:nvPr/>
        </p:nvGrpSpPr>
        <p:grpSpPr>
          <a:xfrm>
            <a:off x="3998484" y="2987428"/>
            <a:ext cx="2015634" cy="2999486"/>
            <a:chOff x="103233" y="2356890"/>
            <a:chExt cx="2302889" cy="2999486"/>
          </a:xfrm>
        </p:grpSpPr>
        <p:sp>
          <p:nvSpPr>
            <p:cNvPr id="13" name="TextBox 12">
              <a:extLst>
                <a:ext uri="{FF2B5EF4-FFF2-40B4-BE49-F238E27FC236}">
                  <a16:creationId xmlns:a16="http://schemas.microsoft.com/office/drawing/2014/main" id="{9B018651-057E-4B0B-9213-3A65DE3915DC}"/>
                </a:ext>
              </a:extLst>
            </p:cNvPr>
            <p:cNvSpPr txBox="1"/>
            <p:nvPr/>
          </p:nvSpPr>
          <p:spPr>
            <a:xfrm>
              <a:off x="366770" y="3910211"/>
              <a:ext cx="1805041" cy="1446165"/>
            </a:xfrm>
            <a:prstGeom prst="rect">
              <a:avLst/>
            </a:prstGeom>
            <a:noFill/>
          </p:spPr>
          <p:txBody>
            <a:bodyPr wrap="square" lIns="0" tIns="0" rIns="0" bIns="0" rtlCol="0">
              <a:spAutoFit/>
            </a:bodyPr>
            <a:lstStyle/>
            <a:p>
              <a:pPr indent="0" algn="ctr" defTabSz="685800">
                <a:spcBef>
                  <a:spcPts val="600"/>
                </a:spcBef>
                <a:spcAft>
                  <a:spcPts val="100"/>
                </a:spcAft>
                <a:defRPr/>
              </a:pPr>
              <a:r>
                <a:rPr lang="en-US" sz="1200">
                  <a:solidFill>
                    <a:srgbClr val="1C6D7D"/>
                  </a:solidFill>
                  <a:latin typeface="+mj-lt"/>
                </a:rPr>
                <a:t>Consumers indicate how likely they are to purchase the </a:t>
              </a:r>
              <a:r>
                <a:rPr lang="en-US" sz="1200" err="1">
                  <a:solidFill>
                    <a:srgbClr val="1C6D7D"/>
                  </a:solidFill>
                  <a:latin typeface="+mj-lt"/>
                </a:rPr>
                <a:t>Alpro</a:t>
              </a:r>
              <a:r>
                <a:rPr lang="en-US" sz="1200">
                  <a:solidFill>
                    <a:srgbClr val="1C6D7D"/>
                  </a:solidFill>
                  <a:latin typeface="+mj-lt"/>
                </a:rPr>
                <a:t> brand in the future</a:t>
              </a:r>
              <a:endParaRPr kumimoji="0" lang="en-US" sz="1200" b="0" i="0" u="none" strike="noStrike" kern="1200" cap="none" spc="0" normalizeH="0" baseline="0" noProof="0">
                <a:ln>
                  <a:noFill/>
                </a:ln>
                <a:solidFill>
                  <a:srgbClr val="1C6D7D"/>
                </a:solidFill>
                <a:effectLst/>
                <a:uLnTx/>
                <a:uFillTx/>
                <a:latin typeface="+mj-lt"/>
                <a:ea typeface="+mn-ea"/>
                <a:cs typeface="+mn-cs"/>
              </a:endParaRPr>
            </a:p>
            <a:p>
              <a:pPr indent="0" algn="ctr" defTabSz="685800">
                <a:spcBef>
                  <a:spcPts val="600"/>
                </a:spcBef>
                <a:spcAft>
                  <a:spcPts val="100"/>
                </a:spcAft>
                <a:defRPr/>
              </a:pPr>
              <a:endParaRPr kumimoji="0" lang="en-US" sz="1200" b="0" i="0" u="none" strike="noStrike" kern="1200" cap="none" spc="0" normalizeH="0" baseline="0" noProof="0">
                <a:ln>
                  <a:noFill/>
                </a:ln>
                <a:solidFill>
                  <a:srgbClr val="1C6D7D"/>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FB0DC73F-B8F4-4011-B221-1C6B8C340667}"/>
                </a:ext>
              </a:extLst>
            </p:cNvPr>
            <p:cNvSpPr/>
            <p:nvPr/>
          </p:nvSpPr>
          <p:spPr bwMode="auto">
            <a:xfrm>
              <a:off x="958715" y="3298484"/>
              <a:ext cx="591926"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a:solidFill>
                    <a:schemeClr val="bg2"/>
                  </a:solidFill>
                  <a:latin typeface="Arial"/>
                </a:rPr>
                <a:t>3</a:t>
              </a:r>
              <a:endParaRPr kumimoji="0" lang="en-US" sz="2000" b="1" i="0" u="none" strike="noStrike" kern="1200" cap="none" spc="0" normalizeH="0" baseline="0" noProof="0">
                <a:ln>
                  <a:noFill/>
                </a:ln>
                <a:solidFill>
                  <a:schemeClr val="bg2"/>
                </a:solidFill>
                <a:effectLst/>
                <a:uLnTx/>
                <a:uFillTx/>
                <a:latin typeface="Arial"/>
                <a:ea typeface="+mn-ea"/>
                <a:cs typeface="+mn-cs"/>
              </a:endParaRPr>
            </a:p>
          </p:txBody>
        </p:sp>
        <p:sp>
          <p:nvSpPr>
            <p:cNvPr id="20" name="TextBox 19">
              <a:extLst>
                <a:ext uri="{FF2B5EF4-FFF2-40B4-BE49-F238E27FC236}">
                  <a16:creationId xmlns:a16="http://schemas.microsoft.com/office/drawing/2014/main" id="{1DE24713-848E-4F49-9914-266316E579B0}"/>
                </a:ext>
              </a:extLst>
            </p:cNvPr>
            <p:cNvSpPr txBox="1"/>
            <p:nvPr/>
          </p:nvSpPr>
          <p:spPr>
            <a:xfrm>
              <a:off x="103233" y="2356890"/>
              <a:ext cx="2302889" cy="690767"/>
            </a:xfrm>
            <a:prstGeom prst="rect">
              <a:avLst/>
            </a:prstGeom>
            <a:noFill/>
          </p:spPr>
          <p:txBody>
            <a:bodyPr wrap="square" lIns="0" tIns="0" rIns="0" bIns="0" rtlCol="0" anchor="b">
              <a:spAutoFit/>
            </a:bodyPr>
            <a:lstStyle/>
            <a:p>
              <a:pPr indent="0" algn="ctr" defTabSz="685800">
                <a:defRPr/>
              </a:pPr>
              <a:r>
                <a:rPr lang="en-US" b="1">
                  <a:solidFill>
                    <a:schemeClr val="accent1"/>
                  </a:solidFill>
                  <a:latin typeface="+mj-lt"/>
                </a:rPr>
                <a:t>Purchase Intent</a:t>
              </a:r>
            </a:p>
            <a:p>
              <a:pPr indent="0" algn="ctr" defTabSz="685800">
                <a:defRPr/>
              </a:pPr>
              <a:endParaRPr kumimoji="0" lang="en-US" b="1" i="0" u="none" strike="noStrike" kern="1200" cap="none" spc="0" normalizeH="0" baseline="0" noProof="0">
                <a:ln>
                  <a:noFill/>
                </a:ln>
                <a:solidFill>
                  <a:schemeClr val="accent1"/>
                </a:solidFill>
                <a:effectLst/>
                <a:uLnTx/>
                <a:uFillTx/>
                <a:latin typeface="+mj-lt"/>
              </a:endParaRPr>
            </a:p>
          </p:txBody>
        </p:sp>
      </p:grpSp>
      <p:grpSp>
        <p:nvGrpSpPr>
          <p:cNvPr id="3" name="Group 2">
            <a:extLst>
              <a:ext uri="{FF2B5EF4-FFF2-40B4-BE49-F238E27FC236}">
                <a16:creationId xmlns:a16="http://schemas.microsoft.com/office/drawing/2014/main" id="{D8E25D50-9E92-4A11-92DA-43D9098017EC}"/>
              </a:ext>
            </a:extLst>
          </p:cNvPr>
          <p:cNvGrpSpPr/>
          <p:nvPr/>
        </p:nvGrpSpPr>
        <p:grpSpPr>
          <a:xfrm>
            <a:off x="-137543" y="2403739"/>
            <a:ext cx="2543882" cy="3465927"/>
            <a:chOff x="4316397" y="1816185"/>
            <a:chExt cx="2543882" cy="3465927"/>
          </a:xfrm>
        </p:grpSpPr>
        <p:sp>
          <p:nvSpPr>
            <p:cNvPr id="14" name="TextBox 13">
              <a:extLst>
                <a:ext uri="{FF2B5EF4-FFF2-40B4-BE49-F238E27FC236}">
                  <a16:creationId xmlns:a16="http://schemas.microsoft.com/office/drawing/2014/main" id="{0737CE36-11B1-4818-83BD-CB3F3A0A94F2}"/>
                </a:ext>
              </a:extLst>
            </p:cNvPr>
            <p:cNvSpPr txBox="1"/>
            <p:nvPr/>
          </p:nvSpPr>
          <p:spPr>
            <a:xfrm>
              <a:off x="4663583" y="3933922"/>
              <a:ext cx="1849510" cy="1348190"/>
            </a:xfrm>
            <a:prstGeom prst="rect">
              <a:avLst/>
            </a:prstGeom>
            <a:noFill/>
          </p:spPr>
          <p:txBody>
            <a:bodyPr wrap="square" lIns="0" tIns="0" rIns="0" bIns="0" rtlCol="0">
              <a:spAutoFit/>
            </a:bodyPr>
            <a:lstStyle/>
            <a:p>
              <a:pPr algn="ctr"/>
              <a:r>
                <a:rPr lang="en-US" sz="1200">
                  <a:solidFill>
                    <a:schemeClr val="accent1"/>
                  </a:solidFill>
                  <a:latin typeface="+mn-lt"/>
                  <a:cs typeface="MV Boli" panose="02000500030200090000" pitchFamily="2" charset="0"/>
                </a:rPr>
                <a:t>Swiping exercise to measure </a:t>
              </a:r>
              <a:r>
                <a:rPr lang="en-US" sz="1200" b="1">
                  <a:solidFill>
                    <a:schemeClr val="accent1"/>
                  </a:solidFill>
                  <a:latin typeface="+mn-lt"/>
                  <a:cs typeface="MV Boli" panose="02000500030200090000" pitchFamily="2" charset="0"/>
                </a:rPr>
                <a:t>absolute</a:t>
              </a:r>
              <a:r>
                <a:rPr lang="en-US" sz="1200">
                  <a:solidFill>
                    <a:schemeClr val="accent1"/>
                  </a:solidFill>
                  <a:latin typeface="+mn-lt"/>
                  <a:cs typeface="MV Boli" panose="02000500030200090000" pitchFamily="2" charset="0"/>
                </a:rPr>
                <a:t> appeal (metric TBD) of each claim through a binary swipe exercise</a:t>
              </a:r>
            </a:p>
          </p:txBody>
        </p:sp>
        <p:sp>
          <p:nvSpPr>
            <p:cNvPr id="16" name="Rectangle: Rounded Corners 15">
              <a:extLst>
                <a:ext uri="{FF2B5EF4-FFF2-40B4-BE49-F238E27FC236}">
                  <a16:creationId xmlns:a16="http://schemas.microsoft.com/office/drawing/2014/main" id="{C11B7A63-F878-45C0-B486-AB90FB25D5A7}"/>
                </a:ext>
              </a:extLst>
            </p:cNvPr>
            <p:cNvSpPr/>
            <p:nvPr/>
          </p:nvSpPr>
          <p:spPr bwMode="auto">
            <a:xfrm>
              <a:off x="5316525" y="3331961"/>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a:solidFill>
                    <a:schemeClr val="bg2"/>
                  </a:solidFill>
                  <a:latin typeface="Arial"/>
                </a:rPr>
                <a:t>1</a:t>
              </a:r>
              <a:endParaRPr kumimoji="0" lang="en-US" sz="2000" b="1" i="0" u="none" strike="noStrike" kern="1200" cap="none" spc="0" normalizeH="0" baseline="0" noProof="0">
                <a:ln>
                  <a:noFill/>
                </a:ln>
                <a:solidFill>
                  <a:schemeClr val="bg2"/>
                </a:solidFill>
                <a:effectLst/>
                <a:uLnTx/>
                <a:uFillTx/>
                <a:latin typeface="Arial"/>
                <a:ea typeface="+mn-ea"/>
                <a:cs typeface="+mn-cs"/>
              </a:endParaRPr>
            </a:p>
          </p:txBody>
        </p:sp>
        <p:sp>
          <p:nvSpPr>
            <p:cNvPr id="21" name="TextBox 20">
              <a:extLst>
                <a:ext uri="{FF2B5EF4-FFF2-40B4-BE49-F238E27FC236}">
                  <a16:creationId xmlns:a16="http://schemas.microsoft.com/office/drawing/2014/main" id="{E4C23023-95CE-4B0B-B96D-FE959FB8A282}"/>
                </a:ext>
              </a:extLst>
            </p:cNvPr>
            <p:cNvSpPr txBox="1"/>
            <p:nvPr/>
          </p:nvSpPr>
          <p:spPr>
            <a:xfrm>
              <a:off x="4316397" y="2350805"/>
              <a:ext cx="2543882" cy="690767"/>
            </a:xfrm>
            <a:prstGeom prst="rect">
              <a:avLst/>
            </a:prstGeom>
            <a:noFill/>
          </p:spPr>
          <p:txBody>
            <a:bodyPr wrap="square" lIns="0" tIns="0" rIns="0" bIns="0" rtlCol="0" anchor="b">
              <a:spAutoFit/>
            </a:bodyPr>
            <a:lstStyle/>
            <a:p>
              <a:pPr algn="ctr">
                <a:defRPr/>
              </a:pPr>
              <a:r>
                <a:rPr lang="en-US" b="1">
                  <a:solidFill>
                    <a:schemeClr val="accent1"/>
                  </a:solidFill>
                  <a:latin typeface="+mj-lt"/>
                </a:rPr>
                <a:t>Swiping </a:t>
              </a:r>
            </a:p>
            <a:p>
              <a:pPr algn="ctr">
                <a:defRPr/>
              </a:pPr>
              <a:r>
                <a:rPr lang="en-US" b="1">
                  <a:solidFill>
                    <a:schemeClr val="accent1"/>
                  </a:solidFill>
                  <a:latin typeface="+mj-lt"/>
                </a:rPr>
                <a:t>Module</a:t>
              </a:r>
            </a:p>
          </p:txBody>
        </p:sp>
        <p:pic>
          <p:nvPicPr>
            <p:cNvPr id="22" name="Picture 21">
              <a:extLst>
                <a:ext uri="{FF2B5EF4-FFF2-40B4-BE49-F238E27FC236}">
                  <a16:creationId xmlns:a16="http://schemas.microsoft.com/office/drawing/2014/main" id="{41A1A75D-AB2F-41B0-844C-77048DAFC29A}"/>
                </a:ext>
              </a:extLst>
            </p:cNvPr>
            <p:cNvPicPr>
              <a:picLocks noChangeAspect="1"/>
            </p:cNvPicPr>
            <p:nvPr/>
          </p:nvPicPr>
          <p:blipFill>
            <a:blip r:embed="rId3"/>
            <a:stretch>
              <a:fillRect/>
            </a:stretch>
          </p:blipFill>
          <p:spPr>
            <a:xfrm>
              <a:off x="5279884" y="1816185"/>
              <a:ext cx="567500" cy="561526"/>
            </a:xfrm>
            <a:prstGeom prst="rect">
              <a:avLst/>
            </a:prstGeom>
          </p:spPr>
        </p:pic>
      </p:grpSp>
      <p:grpSp>
        <p:nvGrpSpPr>
          <p:cNvPr id="4" name="Group 3">
            <a:extLst>
              <a:ext uri="{FF2B5EF4-FFF2-40B4-BE49-F238E27FC236}">
                <a16:creationId xmlns:a16="http://schemas.microsoft.com/office/drawing/2014/main" id="{005589A3-9B3B-4B63-9932-B28AD8085FA6}"/>
              </a:ext>
            </a:extLst>
          </p:cNvPr>
          <p:cNvGrpSpPr/>
          <p:nvPr/>
        </p:nvGrpSpPr>
        <p:grpSpPr>
          <a:xfrm>
            <a:off x="1801788" y="2496207"/>
            <a:ext cx="2543882" cy="3158188"/>
            <a:chOff x="5078958" y="2287225"/>
            <a:chExt cx="2543882" cy="3158188"/>
          </a:xfrm>
        </p:grpSpPr>
        <p:pic>
          <p:nvPicPr>
            <p:cNvPr id="23" name="Picture 22">
              <a:extLst>
                <a:ext uri="{FF2B5EF4-FFF2-40B4-BE49-F238E27FC236}">
                  <a16:creationId xmlns:a16="http://schemas.microsoft.com/office/drawing/2014/main" id="{943E731D-A980-49F3-A622-9009F33B0CE6}"/>
                </a:ext>
              </a:extLst>
            </p:cNvPr>
            <p:cNvPicPr>
              <a:picLocks noChangeAspect="1"/>
            </p:cNvPicPr>
            <p:nvPr/>
          </p:nvPicPr>
          <p:blipFill>
            <a:blip r:embed="rId4"/>
            <a:stretch>
              <a:fillRect/>
            </a:stretch>
          </p:blipFill>
          <p:spPr>
            <a:xfrm>
              <a:off x="5937865" y="2287225"/>
              <a:ext cx="826067" cy="459757"/>
            </a:xfrm>
            <a:prstGeom prst="rect">
              <a:avLst/>
            </a:prstGeom>
          </p:spPr>
        </p:pic>
        <p:grpSp>
          <p:nvGrpSpPr>
            <p:cNvPr id="26" name="Group 25">
              <a:extLst>
                <a:ext uri="{FF2B5EF4-FFF2-40B4-BE49-F238E27FC236}">
                  <a16:creationId xmlns:a16="http://schemas.microsoft.com/office/drawing/2014/main" id="{CB4763A3-4CD9-40B4-B043-8941611DF1AA}"/>
                </a:ext>
              </a:extLst>
            </p:cNvPr>
            <p:cNvGrpSpPr/>
            <p:nvPr/>
          </p:nvGrpSpPr>
          <p:grpSpPr>
            <a:xfrm>
              <a:off x="5078958" y="2791105"/>
              <a:ext cx="2543882" cy="2654308"/>
              <a:chOff x="4316397" y="2350805"/>
              <a:chExt cx="2543882" cy="2654308"/>
            </a:xfrm>
          </p:grpSpPr>
          <p:sp>
            <p:nvSpPr>
              <p:cNvPr id="27" name="TextBox 26">
                <a:extLst>
                  <a:ext uri="{FF2B5EF4-FFF2-40B4-BE49-F238E27FC236}">
                    <a16:creationId xmlns:a16="http://schemas.microsoft.com/office/drawing/2014/main" id="{C9395F20-C8C2-452B-8893-DA825B80CA75}"/>
                  </a:ext>
                </a:extLst>
              </p:cNvPr>
              <p:cNvSpPr txBox="1"/>
              <p:nvPr/>
            </p:nvSpPr>
            <p:spPr>
              <a:xfrm>
                <a:off x="4663583" y="3933922"/>
                <a:ext cx="1849510" cy="1071191"/>
              </a:xfrm>
              <a:prstGeom prst="rect">
                <a:avLst/>
              </a:prstGeom>
              <a:noFill/>
            </p:spPr>
            <p:txBody>
              <a:bodyPr wrap="square" lIns="0" tIns="0" rIns="0" bIns="0" rtlCol="0">
                <a:spAutoFit/>
              </a:bodyPr>
              <a:lstStyle/>
              <a:p>
                <a:pPr algn="ctr"/>
                <a:r>
                  <a:rPr lang="en-US" sz="1200">
                    <a:solidFill>
                      <a:schemeClr val="accent1"/>
                    </a:solidFill>
                    <a:latin typeface="+mn-lt"/>
                    <a:cs typeface="MV Boli" panose="02000500030200090000" pitchFamily="2" charset="0"/>
                  </a:rPr>
                  <a:t>Trade-off exercise to determine </a:t>
                </a:r>
                <a:r>
                  <a:rPr lang="en-US" sz="1200" b="1">
                    <a:solidFill>
                      <a:schemeClr val="accent1"/>
                    </a:solidFill>
                    <a:latin typeface="+mn-lt"/>
                    <a:cs typeface="MV Boli" panose="02000500030200090000" pitchFamily="2" charset="0"/>
                  </a:rPr>
                  <a:t>relative motivation to buy</a:t>
                </a:r>
                <a:r>
                  <a:rPr lang="en-US" sz="1200">
                    <a:solidFill>
                      <a:schemeClr val="accent1"/>
                    </a:solidFill>
                    <a:latin typeface="+mn-lt"/>
                    <a:cs typeface="MV Boli" panose="02000500030200090000" pitchFamily="2" charset="0"/>
                  </a:rPr>
                  <a:t> (metric TBD)</a:t>
                </a:r>
              </a:p>
            </p:txBody>
          </p:sp>
          <p:sp>
            <p:nvSpPr>
              <p:cNvPr id="28" name="Rectangle: Rounded Corners 27">
                <a:extLst>
                  <a:ext uri="{FF2B5EF4-FFF2-40B4-BE49-F238E27FC236}">
                    <a16:creationId xmlns:a16="http://schemas.microsoft.com/office/drawing/2014/main" id="{DCC0AA77-D61B-496B-A163-FF2A94AE876C}"/>
                  </a:ext>
                </a:extLst>
              </p:cNvPr>
              <p:cNvSpPr/>
              <p:nvPr/>
            </p:nvSpPr>
            <p:spPr bwMode="auto">
              <a:xfrm>
                <a:off x="5329293" y="3295429"/>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a:solidFill>
                      <a:schemeClr val="bg2"/>
                    </a:solidFill>
                    <a:latin typeface="Arial"/>
                  </a:rPr>
                  <a:t>2</a:t>
                </a:r>
                <a:endParaRPr kumimoji="0" lang="en-US" sz="2000" b="1" i="0" u="none" strike="noStrike" kern="1200" cap="none" spc="0" normalizeH="0" baseline="0" noProof="0">
                  <a:ln>
                    <a:noFill/>
                  </a:ln>
                  <a:solidFill>
                    <a:schemeClr val="bg2"/>
                  </a:solidFill>
                  <a:effectLst/>
                  <a:uLnTx/>
                  <a:uFillTx/>
                  <a:latin typeface="Arial"/>
                  <a:ea typeface="+mn-ea"/>
                  <a:cs typeface="+mn-cs"/>
                </a:endParaRPr>
              </a:p>
            </p:txBody>
          </p:sp>
          <p:sp>
            <p:nvSpPr>
              <p:cNvPr id="29" name="TextBox 28">
                <a:extLst>
                  <a:ext uri="{FF2B5EF4-FFF2-40B4-BE49-F238E27FC236}">
                    <a16:creationId xmlns:a16="http://schemas.microsoft.com/office/drawing/2014/main" id="{07D026BF-9A2B-4A86-9D74-F79757D61DA9}"/>
                  </a:ext>
                </a:extLst>
              </p:cNvPr>
              <p:cNvSpPr txBox="1"/>
              <p:nvPr/>
            </p:nvSpPr>
            <p:spPr>
              <a:xfrm>
                <a:off x="4316397" y="2350805"/>
                <a:ext cx="2543882" cy="690767"/>
              </a:xfrm>
              <a:prstGeom prst="rect">
                <a:avLst/>
              </a:prstGeom>
              <a:noFill/>
            </p:spPr>
            <p:txBody>
              <a:bodyPr wrap="square" lIns="0" tIns="0" rIns="0" bIns="0" rtlCol="0" anchor="b">
                <a:spAutoFit/>
              </a:bodyPr>
              <a:lstStyle/>
              <a:p>
                <a:pPr algn="ctr">
                  <a:defRPr/>
                </a:pPr>
                <a:r>
                  <a:rPr lang="en-US" b="1">
                    <a:solidFill>
                      <a:schemeClr val="accent1"/>
                    </a:solidFill>
                    <a:latin typeface="+mj-lt"/>
                  </a:rPr>
                  <a:t>Trade-off </a:t>
                </a:r>
              </a:p>
              <a:p>
                <a:pPr algn="ctr">
                  <a:defRPr/>
                </a:pPr>
                <a:r>
                  <a:rPr lang="en-US" b="1">
                    <a:solidFill>
                      <a:schemeClr val="accent1"/>
                    </a:solidFill>
                    <a:latin typeface="+mj-lt"/>
                  </a:rPr>
                  <a:t>Module</a:t>
                </a:r>
              </a:p>
            </p:txBody>
          </p:sp>
        </p:grpSp>
      </p:grpSp>
      <p:pic>
        <p:nvPicPr>
          <p:cNvPr id="36" name="Picture 35">
            <a:extLst>
              <a:ext uri="{FF2B5EF4-FFF2-40B4-BE49-F238E27FC236}">
                <a16:creationId xmlns:a16="http://schemas.microsoft.com/office/drawing/2014/main" id="{034249A6-D128-464A-B395-C10624DE3E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82414" y="447438"/>
            <a:ext cx="1815692" cy="335902"/>
          </a:xfrm>
          <a:prstGeom prst="rect">
            <a:avLst/>
          </a:prstGeom>
        </p:spPr>
      </p:pic>
      <p:grpSp>
        <p:nvGrpSpPr>
          <p:cNvPr id="30" name="Group 29">
            <a:extLst>
              <a:ext uri="{FF2B5EF4-FFF2-40B4-BE49-F238E27FC236}">
                <a16:creationId xmlns:a16="http://schemas.microsoft.com/office/drawing/2014/main" id="{7F9FB332-2AE4-4219-AE82-50C17912931D}"/>
              </a:ext>
            </a:extLst>
          </p:cNvPr>
          <p:cNvGrpSpPr/>
          <p:nvPr/>
        </p:nvGrpSpPr>
        <p:grpSpPr>
          <a:xfrm>
            <a:off x="7765685" y="2434690"/>
            <a:ext cx="2081728" cy="2868136"/>
            <a:chOff x="7404705" y="1820006"/>
            <a:chExt cx="2081728" cy="2868136"/>
          </a:xfrm>
        </p:grpSpPr>
        <p:pic>
          <p:nvPicPr>
            <p:cNvPr id="38" name="Graphic 37">
              <a:extLst>
                <a:ext uri="{FF2B5EF4-FFF2-40B4-BE49-F238E27FC236}">
                  <a16:creationId xmlns:a16="http://schemas.microsoft.com/office/drawing/2014/main" id="{289B829B-67A2-429D-92CA-2E488487F1C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213369" y="1820006"/>
              <a:ext cx="464400" cy="464400"/>
            </a:xfrm>
            <a:prstGeom prst="rect">
              <a:avLst/>
            </a:prstGeom>
          </p:spPr>
        </p:pic>
        <p:sp>
          <p:nvSpPr>
            <p:cNvPr id="40" name="TextBox 39">
              <a:extLst>
                <a:ext uri="{FF2B5EF4-FFF2-40B4-BE49-F238E27FC236}">
                  <a16:creationId xmlns:a16="http://schemas.microsoft.com/office/drawing/2014/main" id="{F08A3F96-EAC3-42DF-8872-77D68E333764}"/>
                </a:ext>
              </a:extLst>
            </p:cNvPr>
            <p:cNvSpPr txBox="1"/>
            <p:nvPr/>
          </p:nvSpPr>
          <p:spPr>
            <a:xfrm>
              <a:off x="7404705" y="2349409"/>
              <a:ext cx="2081728" cy="690767"/>
            </a:xfrm>
            <a:prstGeom prst="rect">
              <a:avLst/>
            </a:prstGeom>
            <a:noFill/>
          </p:spPr>
          <p:txBody>
            <a:bodyPr wrap="square" lIns="0" tIns="0" rIns="0" bIns="0" rtlCol="0" anchor="b">
              <a:spAutoFit/>
            </a:bodyPr>
            <a:lstStyle/>
            <a:p>
              <a:pPr algn="ctr">
                <a:defRPr/>
              </a:pPr>
              <a:r>
                <a:rPr lang="en-US" b="1">
                  <a:solidFill>
                    <a:schemeClr val="accent1"/>
                  </a:solidFill>
                  <a:latin typeface="+mj-lt"/>
                </a:rPr>
                <a:t>Deep Dive</a:t>
              </a:r>
            </a:p>
            <a:p>
              <a:pPr algn="ctr">
                <a:defRPr/>
              </a:pPr>
              <a:endParaRPr lang="en-US" b="1">
                <a:solidFill>
                  <a:schemeClr val="accent1"/>
                </a:solidFill>
                <a:latin typeface="+mj-lt"/>
              </a:endParaRPr>
            </a:p>
          </p:txBody>
        </p:sp>
        <p:sp>
          <p:nvSpPr>
            <p:cNvPr id="41" name="TextBox 40">
              <a:extLst>
                <a:ext uri="{FF2B5EF4-FFF2-40B4-BE49-F238E27FC236}">
                  <a16:creationId xmlns:a16="http://schemas.microsoft.com/office/drawing/2014/main" id="{62B4E8BE-CE06-432F-BFEC-96681AAC0435}"/>
                </a:ext>
              </a:extLst>
            </p:cNvPr>
            <p:cNvSpPr txBox="1"/>
            <p:nvPr/>
          </p:nvSpPr>
          <p:spPr>
            <a:xfrm>
              <a:off x="7520814" y="3893950"/>
              <a:ext cx="1849510" cy="794192"/>
            </a:xfrm>
            <a:prstGeom prst="rect">
              <a:avLst/>
            </a:prstGeom>
            <a:noFill/>
          </p:spPr>
          <p:txBody>
            <a:bodyPr wrap="square" lIns="0" tIns="0" rIns="0" bIns="0" rtlCol="0">
              <a:spAutoFit/>
            </a:bodyPr>
            <a:lstStyle/>
            <a:p>
              <a:pPr lvl="0" algn="ctr"/>
              <a:r>
                <a:rPr lang="en-US" sz="1200">
                  <a:solidFill>
                    <a:schemeClr val="accent1"/>
                  </a:solidFill>
                </a:rPr>
                <a:t>Understanding </a:t>
              </a:r>
              <a:r>
                <a:rPr lang="en-US" sz="1200" b="1">
                  <a:solidFill>
                    <a:schemeClr val="accent1"/>
                  </a:solidFill>
                </a:rPr>
                <a:t>why</a:t>
              </a:r>
              <a:r>
                <a:rPr lang="en-US" sz="1200">
                  <a:solidFill>
                    <a:schemeClr val="accent1"/>
                  </a:solidFill>
                </a:rPr>
                <a:t> consumers like / dislike some claims</a:t>
              </a:r>
            </a:p>
          </p:txBody>
        </p:sp>
        <p:sp>
          <p:nvSpPr>
            <p:cNvPr id="43" name="Rectangle: Rounded Corners 42">
              <a:extLst>
                <a:ext uri="{FF2B5EF4-FFF2-40B4-BE49-F238E27FC236}">
                  <a16:creationId xmlns:a16="http://schemas.microsoft.com/office/drawing/2014/main" id="{9F28DA32-23AA-4243-9F00-41F6B916EFD3}"/>
                </a:ext>
              </a:extLst>
            </p:cNvPr>
            <p:cNvSpPr/>
            <p:nvPr/>
          </p:nvSpPr>
          <p:spPr bwMode="auto">
            <a:xfrm>
              <a:off x="8186524" y="3291004"/>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Arial"/>
                  <a:ea typeface="+mn-ea"/>
                  <a:cs typeface="+mn-cs"/>
                </a:rPr>
                <a:t>5</a:t>
              </a:r>
            </a:p>
          </p:txBody>
        </p:sp>
      </p:grpSp>
      <p:pic>
        <p:nvPicPr>
          <p:cNvPr id="7" name="Graphic 6" descr="Shopping cart outline">
            <a:extLst>
              <a:ext uri="{FF2B5EF4-FFF2-40B4-BE49-F238E27FC236}">
                <a16:creationId xmlns:a16="http://schemas.microsoft.com/office/drawing/2014/main" id="{BD3968F0-9093-4456-9820-0F665BD6D3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87253" y="2348589"/>
            <a:ext cx="671825" cy="671825"/>
          </a:xfrm>
          <a:prstGeom prst="rect">
            <a:avLst/>
          </a:prstGeom>
        </p:spPr>
      </p:pic>
      <p:grpSp>
        <p:nvGrpSpPr>
          <p:cNvPr id="32" name="Group 31">
            <a:extLst>
              <a:ext uri="{FF2B5EF4-FFF2-40B4-BE49-F238E27FC236}">
                <a16:creationId xmlns:a16="http://schemas.microsoft.com/office/drawing/2014/main" id="{5A4729F9-EAF2-493A-969A-EDBCBFBB3056}"/>
              </a:ext>
            </a:extLst>
          </p:cNvPr>
          <p:cNvGrpSpPr/>
          <p:nvPr/>
        </p:nvGrpSpPr>
        <p:grpSpPr>
          <a:xfrm>
            <a:off x="6235351" y="2504724"/>
            <a:ext cx="1483765" cy="266484"/>
            <a:chOff x="3693130" y="1715624"/>
            <a:chExt cx="1483765" cy="266484"/>
          </a:xfrm>
        </p:grpSpPr>
        <p:sp>
          <p:nvSpPr>
            <p:cNvPr id="33" name="Star: 5 Points 32">
              <a:extLst>
                <a:ext uri="{FF2B5EF4-FFF2-40B4-BE49-F238E27FC236}">
                  <a16:creationId xmlns:a16="http://schemas.microsoft.com/office/drawing/2014/main" id="{CF30DAA2-B592-4B2F-9132-4667CEB1C28D}"/>
                </a:ext>
              </a:extLst>
            </p:cNvPr>
            <p:cNvSpPr/>
            <p:nvPr/>
          </p:nvSpPr>
          <p:spPr>
            <a:xfrm>
              <a:off x="4000726"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37" name="Star: 5 Points 36">
              <a:extLst>
                <a:ext uri="{FF2B5EF4-FFF2-40B4-BE49-F238E27FC236}">
                  <a16:creationId xmlns:a16="http://schemas.microsoft.com/office/drawing/2014/main" id="{4335B79C-8931-4B2B-B88D-B4FE243C7F35}"/>
                </a:ext>
              </a:extLst>
            </p:cNvPr>
            <p:cNvSpPr/>
            <p:nvPr/>
          </p:nvSpPr>
          <p:spPr>
            <a:xfrm>
              <a:off x="3693130"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44" name="Star: 5 Points 43">
              <a:extLst>
                <a:ext uri="{FF2B5EF4-FFF2-40B4-BE49-F238E27FC236}">
                  <a16:creationId xmlns:a16="http://schemas.microsoft.com/office/drawing/2014/main" id="{F2C1153D-6E51-42CC-A647-8CC103B40BE8}"/>
                </a:ext>
              </a:extLst>
            </p:cNvPr>
            <p:cNvSpPr/>
            <p:nvPr/>
          </p:nvSpPr>
          <p:spPr>
            <a:xfrm>
              <a:off x="4316468"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45" name="Star: 5 Points 44">
              <a:extLst>
                <a:ext uri="{FF2B5EF4-FFF2-40B4-BE49-F238E27FC236}">
                  <a16:creationId xmlns:a16="http://schemas.microsoft.com/office/drawing/2014/main" id="{79741B25-8546-4305-80CC-6C7D75AD5DDF}"/>
                </a:ext>
              </a:extLst>
            </p:cNvPr>
            <p:cNvSpPr/>
            <p:nvPr/>
          </p:nvSpPr>
          <p:spPr>
            <a:xfrm>
              <a:off x="4598353" y="1719308"/>
              <a:ext cx="262800" cy="262800"/>
            </a:xfrm>
            <a:prstGeom prst="star5">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46" name="Star: 5 Points 45">
              <a:extLst>
                <a:ext uri="{FF2B5EF4-FFF2-40B4-BE49-F238E27FC236}">
                  <a16:creationId xmlns:a16="http://schemas.microsoft.com/office/drawing/2014/main" id="{3FF0E272-0FF2-4B34-A0DD-A84BEFF650AB}"/>
                </a:ext>
              </a:extLst>
            </p:cNvPr>
            <p:cNvSpPr/>
            <p:nvPr/>
          </p:nvSpPr>
          <p:spPr>
            <a:xfrm>
              <a:off x="4914095" y="1719308"/>
              <a:ext cx="262800" cy="262800"/>
            </a:xfrm>
            <a:prstGeom prst="star5">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grpSp>
      <p:sp>
        <p:nvSpPr>
          <p:cNvPr id="2" name="Text Placeholder 4">
            <a:extLst>
              <a:ext uri="{FF2B5EF4-FFF2-40B4-BE49-F238E27FC236}">
                <a16:creationId xmlns:a16="http://schemas.microsoft.com/office/drawing/2014/main" id="{046BB81D-8B61-B680-F430-D97A234FEB49}"/>
              </a:ext>
            </a:extLst>
          </p:cNvPr>
          <p:cNvSpPr txBox="1">
            <a:spLocks/>
          </p:cNvSpPr>
          <p:nvPr/>
        </p:nvSpPr>
        <p:spPr>
          <a:xfrm>
            <a:off x="504000" y="1580772"/>
            <a:ext cx="10894106" cy="430887"/>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r>
              <a:rPr lang="en-US" sz="1400" b="0">
                <a:solidFill>
                  <a:schemeClr val="bg2"/>
                </a:solidFill>
              </a:rPr>
              <a:t>First, respondents go through a screener to assess if they are the right audience for this study. This screener can also include certain current usage questions (e.g. by ingredient type) if specific splits of the sample are needed. </a:t>
            </a:r>
          </a:p>
        </p:txBody>
      </p:sp>
      <p:grpSp>
        <p:nvGrpSpPr>
          <p:cNvPr id="8" name="Group 7">
            <a:extLst>
              <a:ext uri="{FF2B5EF4-FFF2-40B4-BE49-F238E27FC236}">
                <a16:creationId xmlns:a16="http://schemas.microsoft.com/office/drawing/2014/main" id="{15B022B5-A9AA-DE15-9F74-8C5521AB485E}"/>
              </a:ext>
            </a:extLst>
          </p:cNvPr>
          <p:cNvGrpSpPr/>
          <p:nvPr/>
        </p:nvGrpSpPr>
        <p:grpSpPr>
          <a:xfrm>
            <a:off x="9715403" y="2911882"/>
            <a:ext cx="2081728" cy="2390944"/>
            <a:chOff x="7488241" y="2297198"/>
            <a:chExt cx="2081728" cy="2390944"/>
          </a:xfrm>
        </p:grpSpPr>
        <p:sp>
          <p:nvSpPr>
            <p:cNvPr id="17" name="TextBox 16">
              <a:extLst>
                <a:ext uri="{FF2B5EF4-FFF2-40B4-BE49-F238E27FC236}">
                  <a16:creationId xmlns:a16="http://schemas.microsoft.com/office/drawing/2014/main" id="{23AEE1B2-4E32-B7CF-3F0B-C4619ADC316A}"/>
                </a:ext>
              </a:extLst>
            </p:cNvPr>
            <p:cNvSpPr txBox="1"/>
            <p:nvPr/>
          </p:nvSpPr>
          <p:spPr>
            <a:xfrm>
              <a:off x="7488241" y="2297198"/>
              <a:ext cx="2081728" cy="1060098"/>
            </a:xfrm>
            <a:prstGeom prst="rect">
              <a:avLst/>
            </a:prstGeom>
            <a:noFill/>
          </p:spPr>
          <p:txBody>
            <a:bodyPr wrap="square" lIns="0" tIns="0" rIns="0" bIns="0" rtlCol="0" anchor="b">
              <a:spAutoFit/>
            </a:bodyPr>
            <a:lstStyle/>
            <a:p>
              <a:pPr algn="ctr">
                <a:defRPr/>
              </a:pPr>
              <a:r>
                <a:rPr lang="en-US" b="1">
                  <a:solidFill>
                    <a:schemeClr val="accent1"/>
                  </a:solidFill>
                  <a:latin typeface="+mj-lt"/>
                </a:rPr>
                <a:t>Health / taste perception</a:t>
              </a:r>
            </a:p>
            <a:p>
              <a:pPr algn="ctr">
                <a:defRPr/>
              </a:pPr>
              <a:endParaRPr lang="en-US" b="1">
                <a:solidFill>
                  <a:schemeClr val="accent1"/>
                </a:solidFill>
                <a:latin typeface="+mj-lt"/>
              </a:endParaRPr>
            </a:p>
          </p:txBody>
        </p:sp>
        <p:sp>
          <p:nvSpPr>
            <p:cNvPr id="18" name="TextBox 17">
              <a:extLst>
                <a:ext uri="{FF2B5EF4-FFF2-40B4-BE49-F238E27FC236}">
                  <a16:creationId xmlns:a16="http://schemas.microsoft.com/office/drawing/2014/main" id="{25D2039A-2B0B-60D9-FFB3-D30B174E9091}"/>
                </a:ext>
              </a:extLst>
            </p:cNvPr>
            <p:cNvSpPr txBox="1"/>
            <p:nvPr/>
          </p:nvSpPr>
          <p:spPr>
            <a:xfrm>
              <a:off x="7520814" y="3893950"/>
              <a:ext cx="1849510" cy="794192"/>
            </a:xfrm>
            <a:prstGeom prst="rect">
              <a:avLst/>
            </a:prstGeom>
            <a:noFill/>
          </p:spPr>
          <p:txBody>
            <a:bodyPr wrap="square" lIns="0" tIns="0" rIns="0" bIns="0" rtlCol="0">
              <a:spAutoFit/>
            </a:bodyPr>
            <a:lstStyle/>
            <a:p>
              <a:pPr lvl="0" algn="ctr"/>
              <a:r>
                <a:rPr lang="en-US" sz="1200">
                  <a:solidFill>
                    <a:schemeClr val="accent1"/>
                  </a:solidFill>
                </a:rPr>
                <a:t>Consumers will evaluate claims on their ability to cue health / taste</a:t>
              </a:r>
            </a:p>
          </p:txBody>
        </p:sp>
        <p:sp>
          <p:nvSpPr>
            <p:cNvPr id="19" name="Rectangle: Rounded Corners 18">
              <a:extLst>
                <a:ext uri="{FF2B5EF4-FFF2-40B4-BE49-F238E27FC236}">
                  <a16:creationId xmlns:a16="http://schemas.microsoft.com/office/drawing/2014/main" id="{0B0F115C-2C22-9B86-A07B-4C0EF87AEBAF}"/>
                </a:ext>
              </a:extLst>
            </p:cNvPr>
            <p:cNvSpPr/>
            <p:nvPr/>
          </p:nvSpPr>
          <p:spPr bwMode="auto">
            <a:xfrm>
              <a:off x="8186524" y="3291004"/>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Arial"/>
                  <a:ea typeface="+mn-ea"/>
                  <a:cs typeface="+mn-cs"/>
                </a:rPr>
                <a:t>6</a:t>
              </a:r>
            </a:p>
          </p:txBody>
        </p:sp>
      </p:grpSp>
      <p:cxnSp>
        <p:nvCxnSpPr>
          <p:cNvPr id="25" name="Straight Connector 24">
            <a:extLst>
              <a:ext uri="{FF2B5EF4-FFF2-40B4-BE49-F238E27FC236}">
                <a16:creationId xmlns:a16="http://schemas.microsoft.com/office/drawing/2014/main" id="{E24BAE03-E3A0-D159-BF9E-328222716E32}"/>
              </a:ext>
            </a:extLst>
          </p:cNvPr>
          <p:cNvCxnSpPr>
            <a:cxnSpLocks/>
          </p:cNvCxnSpPr>
          <p:nvPr/>
        </p:nvCxnSpPr>
        <p:spPr>
          <a:xfrm>
            <a:off x="10098593" y="2636124"/>
            <a:ext cx="1195754" cy="0"/>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E960278B-94DA-CE7E-7041-36574470A3EF}"/>
              </a:ext>
            </a:extLst>
          </p:cNvPr>
          <p:cNvSpPr/>
          <p:nvPr/>
        </p:nvSpPr>
        <p:spPr>
          <a:xfrm>
            <a:off x="10906235" y="2444241"/>
            <a:ext cx="51084" cy="3328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Tree>
    <p:extLst>
      <p:ext uri="{BB962C8B-B14F-4D97-AF65-F5344CB8AC3E}">
        <p14:creationId xmlns:p14="http://schemas.microsoft.com/office/powerpoint/2010/main" val="4289846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fgeronde rechthoek 44">
            <a:extLst>
              <a:ext uri="{FF2B5EF4-FFF2-40B4-BE49-F238E27FC236}">
                <a16:creationId xmlns:a16="http://schemas.microsoft.com/office/drawing/2014/main" id="{82E0EB41-FEDA-4C13-AE35-42FEF6891859}"/>
              </a:ext>
            </a:extLst>
          </p:cNvPr>
          <p:cNvSpPr/>
          <p:nvPr/>
        </p:nvSpPr>
        <p:spPr>
          <a:xfrm>
            <a:off x="0" y="5007934"/>
            <a:ext cx="12192000" cy="1850065"/>
          </a:xfrm>
          <a:prstGeom prst="roundRect">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11" name="Content Placeholder 10">
            <a:extLst>
              <a:ext uri="{FF2B5EF4-FFF2-40B4-BE49-F238E27FC236}">
                <a16:creationId xmlns:a16="http://schemas.microsoft.com/office/drawing/2014/main" id="{4A0A84B3-BD03-4BAE-9F99-0D0CE07884F2}"/>
              </a:ext>
            </a:extLst>
          </p:cNvPr>
          <p:cNvSpPr>
            <a:spLocks noGrp="1"/>
          </p:cNvSpPr>
          <p:nvPr>
            <p:ph sz="half" idx="2"/>
          </p:nvPr>
        </p:nvSpPr>
        <p:spPr>
          <a:xfrm>
            <a:off x="503238" y="2058988"/>
            <a:ext cx="3294062" cy="2859773"/>
          </a:xfrm>
        </p:spPr>
        <p:txBody>
          <a:bodyPr/>
          <a:lstStyle/>
          <a:p>
            <a:pPr marL="0" indent="0">
              <a:lnSpc>
                <a:spcPct val="130000"/>
              </a:lnSpc>
              <a:buNone/>
            </a:pPr>
            <a:r>
              <a:rPr lang="en-US"/>
              <a:t>The business objective is to create and validate sustainability claims that are consumer friendly (easy to understand) and legally approved.</a:t>
            </a:r>
          </a:p>
          <a:p>
            <a:pPr marL="0" indent="0">
              <a:lnSpc>
                <a:spcPct val="130000"/>
              </a:lnSpc>
              <a:buNone/>
            </a:pPr>
            <a:r>
              <a:rPr lang="en-US"/>
              <a:t>While these are being considered, it is also important to make sure that the claims fit the brand and are unique compared to competitors.</a:t>
            </a:r>
          </a:p>
        </p:txBody>
      </p:sp>
      <p:sp>
        <p:nvSpPr>
          <p:cNvPr id="8" name="Text Placeholder 7">
            <a:extLst>
              <a:ext uri="{FF2B5EF4-FFF2-40B4-BE49-F238E27FC236}">
                <a16:creationId xmlns:a16="http://schemas.microsoft.com/office/drawing/2014/main" id="{E5FC465E-12BD-4D34-A93F-54444B58E7D5}"/>
              </a:ext>
            </a:extLst>
          </p:cNvPr>
          <p:cNvSpPr>
            <a:spLocks noGrp="1"/>
          </p:cNvSpPr>
          <p:nvPr>
            <p:ph type="body" sz="quarter" idx="3"/>
          </p:nvPr>
        </p:nvSpPr>
        <p:spPr>
          <a:xfrm>
            <a:off x="8287038" y="1605600"/>
            <a:ext cx="3294000" cy="322332"/>
          </a:xfrm>
        </p:spPr>
        <p:txBody>
          <a:bodyPr/>
          <a:lstStyle/>
          <a:p>
            <a:r>
              <a:rPr lang="en-US"/>
              <a:t>Why we’re excited to help</a:t>
            </a:r>
          </a:p>
        </p:txBody>
      </p:sp>
      <p:sp>
        <p:nvSpPr>
          <p:cNvPr id="23" name="Tijdelijke aanduiding voor inhoud 22">
            <a:extLst>
              <a:ext uri="{FF2B5EF4-FFF2-40B4-BE49-F238E27FC236}">
                <a16:creationId xmlns:a16="http://schemas.microsoft.com/office/drawing/2014/main" id="{2899B442-E742-49D2-B474-5E4CAF90513C}"/>
              </a:ext>
            </a:extLst>
          </p:cNvPr>
          <p:cNvSpPr>
            <a:spLocks noGrp="1"/>
          </p:cNvSpPr>
          <p:nvPr>
            <p:ph sz="half" idx="15"/>
          </p:nvPr>
        </p:nvSpPr>
        <p:spPr>
          <a:xfrm>
            <a:off x="4308475" y="2058988"/>
            <a:ext cx="3294063" cy="2859773"/>
          </a:xfrm>
        </p:spPr>
        <p:txBody>
          <a:bodyPr vert="horz" lIns="0" tIns="0" rIns="0" bIns="0" rtlCol="0">
            <a:noAutofit/>
          </a:bodyPr>
          <a:lstStyle/>
          <a:p>
            <a:pPr>
              <a:lnSpc>
                <a:spcPct val="130000"/>
              </a:lnSpc>
              <a:buClr>
                <a:schemeClr val="accent1"/>
              </a:buClr>
            </a:pPr>
            <a:r>
              <a:rPr lang="en-US"/>
              <a:t>We are proposing a two-step approach:</a:t>
            </a:r>
          </a:p>
          <a:p>
            <a:pPr marL="228600" indent="-228600">
              <a:lnSpc>
                <a:spcPct val="130000"/>
              </a:lnSpc>
              <a:buClr>
                <a:schemeClr val="accent1"/>
              </a:buClr>
              <a:buAutoNum type="arabicParenR"/>
            </a:pPr>
            <a:r>
              <a:rPr lang="en-US"/>
              <a:t>The first step is a claims creation workshop in which we will spend 4-5 hours formulating and narrowing down potential claims to be used in future packaging.</a:t>
            </a:r>
          </a:p>
          <a:p>
            <a:pPr marL="228600" indent="-228600">
              <a:lnSpc>
                <a:spcPct val="130000"/>
              </a:lnSpc>
              <a:buClr>
                <a:schemeClr val="accent1"/>
              </a:buClr>
              <a:buAutoNum type="arabicParenR"/>
            </a:pPr>
            <a:r>
              <a:rPr lang="en-US"/>
              <a:t>We will use the claims created and test which ones perform the best using our Unspoken methodology.</a:t>
            </a:r>
            <a:endParaRPr lang="en-US" b="1">
              <a:solidFill>
                <a:schemeClr val="accent4"/>
              </a:solidFill>
            </a:endParaRPr>
          </a:p>
        </p:txBody>
      </p:sp>
      <p:sp>
        <p:nvSpPr>
          <p:cNvPr id="10" name="Text Placeholder 9">
            <a:extLst>
              <a:ext uri="{FF2B5EF4-FFF2-40B4-BE49-F238E27FC236}">
                <a16:creationId xmlns:a16="http://schemas.microsoft.com/office/drawing/2014/main" id="{69130D11-035C-4C4D-8ECE-490F95D1802A}"/>
              </a:ext>
            </a:extLst>
          </p:cNvPr>
          <p:cNvSpPr>
            <a:spLocks noGrp="1"/>
          </p:cNvSpPr>
          <p:nvPr>
            <p:ph type="body" sz="quarter" idx="14"/>
          </p:nvPr>
        </p:nvSpPr>
        <p:spPr>
          <a:xfrm>
            <a:off x="4309200" y="1605600"/>
            <a:ext cx="3294000" cy="322332"/>
          </a:xfrm>
        </p:spPr>
        <p:txBody>
          <a:bodyPr/>
          <a:lstStyle/>
          <a:p>
            <a:r>
              <a:rPr lang="en-US"/>
              <a:t>How we’re going to help</a:t>
            </a:r>
          </a:p>
        </p:txBody>
      </p:sp>
      <p:sp>
        <p:nvSpPr>
          <p:cNvPr id="9" name="Content Placeholder 8">
            <a:extLst>
              <a:ext uri="{FF2B5EF4-FFF2-40B4-BE49-F238E27FC236}">
                <a16:creationId xmlns:a16="http://schemas.microsoft.com/office/drawing/2014/main" id="{81139B0F-984E-45E6-B7D7-F7FDA924A385}"/>
              </a:ext>
            </a:extLst>
          </p:cNvPr>
          <p:cNvSpPr>
            <a:spLocks noGrp="1"/>
          </p:cNvSpPr>
          <p:nvPr>
            <p:ph sz="half" idx="13"/>
          </p:nvPr>
        </p:nvSpPr>
        <p:spPr>
          <a:xfrm>
            <a:off x="8286750" y="2058988"/>
            <a:ext cx="3294063" cy="2859773"/>
          </a:xfrm>
        </p:spPr>
        <p:txBody>
          <a:bodyPr/>
          <a:lstStyle/>
          <a:p>
            <a:pPr>
              <a:lnSpc>
                <a:spcPct val="130000"/>
              </a:lnSpc>
              <a:buClr>
                <a:schemeClr val="accent1"/>
              </a:buClr>
            </a:pPr>
            <a:r>
              <a:rPr lang="en-US"/>
              <a:t>We value the collaborative spirit of Danone and are excited to pair our analytical rigor with your market and category experience.</a:t>
            </a:r>
          </a:p>
          <a:p>
            <a:pPr>
              <a:lnSpc>
                <a:spcPct val="130000"/>
              </a:lnSpc>
              <a:buClr>
                <a:schemeClr val="accent1"/>
              </a:buClr>
            </a:pPr>
            <a:r>
              <a:rPr lang="en-US"/>
              <a:t>Besides rigor, our hands-on consultative approach allows for effective translation of results into strategy &amp; actions, and we are looking forward to being part of your growth story.</a:t>
            </a:r>
          </a:p>
        </p:txBody>
      </p:sp>
      <p:sp>
        <p:nvSpPr>
          <p:cNvPr id="6" name="Text Placeholder 5">
            <a:extLst>
              <a:ext uri="{FF2B5EF4-FFF2-40B4-BE49-F238E27FC236}">
                <a16:creationId xmlns:a16="http://schemas.microsoft.com/office/drawing/2014/main" id="{95B74A5E-BE94-47C0-919B-0BF3FC6E9B04}"/>
              </a:ext>
            </a:extLst>
          </p:cNvPr>
          <p:cNvSpPr>
            <a:spLocks noGrp="1"/>
          </p:cNvSpPr>
          <p:nvPr>
            <p:ph type="body" idx="1"/>
          </p:nvPr>
        </p:nvSpPr>
        <p:spPr>
          <a:xfrm>
            <a:off x="503300" y="1624833"/>
            <a:ext cx="3294000" cy="311047"/>
          </a:xfrm>
        </p:spPr>
        <p:txBody>
          <a:bodyPr/>
          <a:lstStyle/>
          <a:p>
            <a:r>
              <a:rPr lang="en-US"/>
              <a:t>What you want to achieve</a:t>
            </a:r>
          </a:p>
        </p:txBody>
      </p:sp>
      <p:sp>
        <p:nvSpPr>
          <p:cNvPr id="5" name="Title 4">
            <a:extLst>
              <a:ext uri="{FF2B5EF4-FFF2-40B4-BE49-F238E27FC236}">
                <a16:creationId xmlns:a16="http://schemas.microsoft.com/office/drawing/2014/main" id="{FA48DE45-3392-4295-B618-A51329EA364B}"/>
              </a:ext>
            </a:extLst>
          </p:cNvPr>
          <p:cNvSpPr>
            <a:spLocks noGrp="1"/>
          </p:cNvSpPr>
          <p:nvPr>
            <p:ph type="title"/>
          </p:nvPr>
        </p:nvSpPr>
        <p:spPr>
          <a:xfrm>
            <a:off x="504000" y="403200"/>
            <a:ext cx="11084400" cy="972000"/>
          </a:xfrm>
        </p:spPr>
        <p:txBody>
          <a:bodyPr/>
          <a:lstStyle/>
          <a:p>
            <a:r>
              <a:rPr lang="en-US"/>
              <a:t>Proposal Summary</a:t>
            </a:r>
          </a:p>
        </p:txBody>
      </p:sp>
      <p:pic>
        <p:nvPicPr>
          <p:cNvPr id="21" name="doLogoTeal">
            <a:extLst>
              <a:ext uri="{FF2B5EF4-FFF2-40B4-BE49-F238E27FC236}">
                <a16:creationId xmlns:a16="http://schemas.microsoft.com/office/drawing/2014/main" id="{28C40E24-2AA6-4214-99AC-E7656CADE4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graphicFrame>
        <p:nvGraphicFramePr>
          <p:cNvPr id="2" name="Table 1">
            <a:extLst>
              <a:ext uri="{FF2B5EF4-FFF2-40B4-BE49-F238E27FC236}">
                <a16:creationId xmlns:a16="http://schemas.microsoft.com/office/drawing/2014/main" id="{B92C2CA9-6201-BA1C-7FCA-0DD6FD971848}"/>
              </a:ext>
            </a:extLst>
          </p:cNvPr>
          <p:cNvGraphicFramePr>
            <a:graphicFrameLocks noGrp="1"/>
          </p:cNvGraphicFramePr>
          <p:nvPr>
            <p:extLst>
              <p:ext uri="{D42A27DB-BD31-4B8C-83A1-F6EECF244321}">
                <p14:modId xmlns:p14="http://schemas.microsoft.com/office/powerpoint/2010/main" val="1282744822"/>
              </p:ext>
            </p:extLst>
          </p:nvPr>
        </p:nvGraphicFramePr>
        <p:xfrm>
          <a:off x="2965329" y="5330929"/>
          <a:ext cx="6650566" cy="1300480"/>
        </p:xfrm>
        <a:graphic>
          <a:graphicData uri="http://schemas.openxmlformats.org/drawingml/2006/table">
            <a:tbl>
              <a:tblPr firstRow="1" bandRow="1">
                <a:tableStyleId>{A6E0E982-E285-4178-BDAB-3F26002EA596}</a:tableStyleId>
              </a:tblPr>
              <a:tblGrid>
                <a:gridCol w="2182283">
                  <a:extLst>
                    <a:ext uri="{9D8B030D-6E8A-4147-A177-3AD203B41FA5}">
                      <a16:colId xmlns:a16="http://schemas.microsoft.com/office/drawing/2014/main" val="1565907153"/>
                    </a:ext>
                  </a:extLst>
                </a:gridCol>
                <a:gridCol w="2182283">
                  <a:extLst>
                    <a:ext uri="{9D8B030D-6E8A-4147-A177-3AD203B41FA5}">
                      <a16:colId xmlns:a16="http://schemas.microsoft.com/office/drawing/2014/main" val="3231589611"/>
                    </a:ext>
                  </a:extLst>
                </a:gridCol>
                <a:gridCol w="2286000">
                  <a:extLst>
                    <a:ext uri="{9D8B030D-6E8A-4147-A177-3AD203B41FA5}">
                      <a16:colId xmlns:a16="http://schemas.microsoft.com/office/drawing/2014/main" val="2026943702"/>
                    </a:ext>
                  </a:extLst>
                </a:gridCol>
              </a:tblGrid>
              <a:tr h="370840">
                <a:tc>
                  <a:txBody>
                    <a:bodyPr/>
                    <a:lstStyle/>
                    <a:p>
                      <a:r>
                        <a:rPr lang="en-US" sz="1600" b="1">
                          <a:solidFill>
                            <a:schemeClr val="bg2"/>
                          </a:solidFill>
                          <a:latin typeface="Rawline" panose="00000500000000000000" pitchFamily="2" charset="0"/>
                          <a:cs typeface="Arial" panose="020B0604020202020204" pitchFamily="34" charset="0"/>
                        </a:rPr>
                        <a:t>Deliverables</a:t>
                      </a:r>
                      <a:endParaRPr lang="en-US" sz="160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solidFill>
                            <a:schemeClr val="bg2"/>
                          </a:solidFill>
                          <a:latin typeface="Rawline" panose="00000500000000000000" pitchFamily="2" charset="0"/>
                          <a:cs typeface="Arial" panose="020B0604020202020204" pitchFamily="34" charset="0"/>
                        </a:rPr>
                        <a:t>Markets</a:t>
                      </a:r>
                      <a:endParaRPr lang="en-US" sz="160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solidFill>
                            <a:schemeClr val="bg2"/>
                          </a:solidFill>
                          <a:latin typeface="Rawline" panose="00000500000000000000" pitchFamily="2" charset="0"/>
                          <a:cs typeface="Arial" panose="020B0604020202020204" pitchFamily="34" charset="0"/>
                        </a:rPr>
                        <a:t>Sample</a:t>
                      </a:r>
                      <a:endParaRPr lang="en-US" sz="160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0072878"/>
                  </a:ext>
                </a:extLst>
              </a:tr>
              <a:tr h="367662">
                <a:tc>
                  <a:txBody>
                    <a:bodyPr/>
                    <a:lstStyle/>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100">
                          <a:solidFill>
                            <a:schemeClr val="bg2"/>
                          </a:solidFill>
                          <a:latin typeface="Rawline" panose="00000500000000000000" pitchFamily="2" charset="0"/>
                          <a:cs typeface="Segoe UI Semilight" panose="020B0402040204020203" pitchFamily="34" charset="0"/>
                        </a:rPr>
                        <a:t>Workshop</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100">
                          <a:solidFill>
                            <a:schemeClr val="bg2"/>
                          </a:solidFill>
                          <a:latin typeface="Rawline" panose="00000500000000000000" pitchFamily="2" charset="0"/>
                          <a:cs typeface="Segoe UI Semilight" panose="020B0402040204020203" pitchFamily="34" charset="0"/>
                        </a:rPr>
                        <a:t>Full Report deck</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100">
                          <a:solidFill>
                            <a:schemeClr val="bg2"/>
                          </a:solidFill>
                          <a:latin typeface="Rawline" panose="00000500000000000000" pitchFamily="2" charset="0"/>
                          <a:cs typeface="Segoe UI Semilight" panose="020B0402040204020203" pitchFamily="34" charset="0"/>
                        </a:rPr>
                        <a:t>(Online) Debrief session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a:solidFill>
                            <a:schemeClr val="bg2"/>
                          </a:solidFill>
                        </a:rPr>
                        <a:t>UK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a:solidFill>
                            <a:schemeClr val="bg2"/>
                          </a:solidFill>
                        </a:rPr>
                        <a:t>Germany</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a:solidFill>
                            <a:schemeClr val="bg2"/>
                          </a:solidFill>
                        </a:rPr>
                        <a:t>Italy</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a:solidFill>
                            <a:schemeClr val="bg2"/>
                          </a:solidFill>
                        </a:rPr>
                        <a:t>Sweden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err="1">
                          <a:ln>
                            <a:noFill/>
                          </a:ln>
                          <a:solidFill>
                            <a:schemeClr val="bg2"/>
                          </a:solidFill>
                          <a:effectLst/>
                          <a:uLnTx/>
                          <a:uFillTx/>
                          <a:latin typeface="Rawline" panose="00000500000000000000" pitchFamily="2" charset="0"/>
                          <a:ea typeface="+mn-ea"/>
                          <a:cs typeface="Segoe UI Semilight" panose="020B0402040204020203" pitchFamily="34" charset="0"/>
                        </a:rPr>
                        <a:t>QualBites</a:t>
                      </a:r>
                      <a:r>
                        <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rPr>
                        <a:t>, n=500 in Germany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rPr>
                        <a:t>n = 500 per market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rPr>
                        <a:t>Users and Non-Rejectors of </a:t>
                      </a:r>
                      <a:r>
                        <a:rPr kumimoji="0" lang="en-US" sz="1100" b="0" i="0" u="none" strike="noStrike" kern="1200" cap="none" spc="0" normalizeH="0" baseline="0" noProof="0" err="1">
                          <a:ln>
                            <a:noFill/>
                          </a:ln>
                          <a:solidFill>
                            <a:schemeClr val="bg2"/>
                          </a:solidFill>
                          <a:effectLst/>
                          <a:uLnTx/>
                          <a:uFillTx/>
                          <a:latin typeface="Rawline" panose="00000500000000000000" pitchFamily="2" charset="0"/>
                          <a:ea typeface="+mn-ea"/>
                          <a:cs typeface="Segoe UI Semilight" panose="020B0402040204020203" pitchFamily="34" charset="0"/>
                        </a:rPr>
                        <a:t>Alpro</a:t>
                      </a:r>
                      <a:r>
                        <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rPr>
                        <a:t> (Drinks and Yoghurts)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3895419"/>
                  </a:ext>
                </a:extLst>
              </a:tr>
            </a:tbl>
          </a:graphicData>
        </a:graphic>
      </p:graphicFrame>
      <p:pic>
        <p:nvPicPr>
          <p:cNvPr id="3" name="Graphic 2" descr="Globe outline">
            <a:extLst>
              <a:ext uri="{FF2B5EF4-FFF2-40B4-BE49-F238E27FC236}">
                <a16:creationId xmlns:a16="http://schemas.microsoft.com/office/drawing/2014/main" id="{BFA68803-9C56-68DA-88E8-B08B9C7A9860}"/>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931" t="4536" r="12384" b="-1"/>
          <a:stretch/>
        </p:blipFill>
        <p:spPr>
          <a:xfrm>
            <a:off x="6068468" y="5330074"/>
            <a:ext cx="243156" cy="298800"/>
          </a:xfrm>
          <a:prstGeom prst="rect">
            <a:avLst/>
          </a:prstGeom>
        </p:spPr>
      </p:pic>
      <p:pic>
        <p:nvPicPr>
          <p:cNvPr id="4" name="Graphic 3" descr="Checkbox Checked outline">
            <a:extLst>
              <a:ext uri="{FF2B5EF4-FFF2-40B4-BE49-F238E27FC236}">
                <a16:creationId xmlns:a16="http://schemas.microsoft.com/office/drawing/2014/main" id="{08861BCA-0899-B6B7-9A0B-A5A2AC89236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21566" t="21999" r="21340" b="20727"/>
          <a:stretch/>
        </p:blipFill>
        <p:spPr>
          <a:xfrm>
            <a:off x="4383832" y="5348220"/>
            <a:ext cx="288000" cy="288902"/>
          </a:xfrm>
          <a:prstGeom prst="rect">
            <a:avLst/>
          </a:prstGeom>
        </p:spPr>
      </p:pic>
      <p:pic>
        <p:nvPicPr>
          <p:cNvPr id="7" name="Graphic 6" descr="User outline">
            <a:extLst>
              <a:ext uri="{FF2B5EF4-FFF2-40B4-BE49-F238E27FC236}">
                <a16:creationId xmlns:a16="http://schemas.microsoft.com/office/drawing/2014/main" id="{30DDE48A-1FDE-F21D-57B6-59E07B8C98F2}"/>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14706" t="12485" r="14328" b="11121"/>
          <a:stretch/>
        </p:blipFill>
        <p:spPr>
          <a:xfrm>
            <a:off x="8251057" y="5341460"/>
            <a:ext cx="273468" cy="294390"/>
          </a:xfrm>
          <a:prstGeom prst="rect">
            <a:avLst/>
          </a:prstGeom>
        </p:spPr>
      </p:pic>
    </p:spTree>
    <p:extLst>
      <p:ext uri="{BB962C8B-B14F-4D97-AF65-F5344CB8AC3E}">
        <p14:creationId xmlns:p14="http://schemas.microsoft.com/office/powerpoint/2010/main" val="135816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92922" y="521364"/>
            <a:ext cx="6997753" cy="972000"/>
          </a:xfrm>
        </p:spPr>
        <p:txBody>
          <a:bodyPr/>
          <a:lstStyle/>
          <a:p>
            <a:r>
              <a:rPr lang="en-US"/>
              <a:t>The swiping module</a:t>
            </a:r>
          </a:p>
        </p:txBody>
      </p:sp>
      <p:sp>
        <p:nvSpPr>
          <p:cNvPr id="2" name="Content Placeholder 1"/>
          <p:cNvSpPr>
            <a:spLocks noGrp="1"/>
          </p:cNvSpPr>
          <p:nvPr>
            <p:ph type="body" sz="quarter" idx="26"/>
          </p:nvPr>
        </p:nvSpPr>
        <p:spPr>
          <a:xfrm>
            <a:off x="503237" y="521814"/>
            <a:ext cx="3168000" cy="971550"/>
          </a:xfrm>
        </p:spPr>
        <p:txBody>
          <a:bodyPr/>
          <a:lstStyle/>
          <a:p>
            <a:pPr marL="0" indent="0">
              <a:buNone/>
            </a:pPr>
            <a:r>
              <a:rPr lang="en-US">
                <a:solidFill>
                  <a:schemeClr val="bg2"/>
                </a:solidFill>
                <a:latin typeface="+mj-lt"/>
              </a:rPr>
              <a:t>Methodology</a:t>
            </a:r>
          </a:p>
        </p:txBody>
      </p:sp>
      <p:sp>
        <p:nvSpPr>
          <p:cNvPr id="14" name="Text Placeholder 13">
            <a:extLst>
              <a:ext uri="{FF2B5EF4-FFF2-40B4-BE49-F238E27FC236}">
                <a16:creationId xmlns:a16="http://schemas.microsoft.com/office/drawing/2014/main" id="{3D7B1C37-DA35-4B21-BE02-6F7A5F9DB079}"/>
              </a:ext>
            </a:extLst>
          </p:cNvPr>
          <p:cNvSpPr>
            <a:spLocks noGrp="1"/>
          </p:cNvSpPr>
          <p:nvPr>
            <p:ph type="body" sz="quarter" idx="28"/>
          </p:nvPr>
        </p:nvSpPr>
        <p:spPr>
          <a:xfrm>
            <a:off x="4592922" y="1965539"/>
            <a:ext cx="3615166" cy="3344929"/>
          </a:xfrm>
          <a:ln>
            <a:noFill/>
          </a:ln>
        </p:spPr>
        <p:txBody>
          <a:bodyPr/>
          <a:lstStyle/>
          <a:p>
            <a:pPr marL="92075" indent="0">
              <a:lnSpc>
                <a:spcPct val="150000"/>
              </a:lnSpc>
              <a:buNone/>
            </a:pPr>
            <a:r>
              <a:rPr lang="en-US" sz="1400">
                <a:solidFill>
                  <a:srgbClr val="1C6D7D"/>
                </a:solidFill>
                <a:latin typeface="+mj-lt"/>
              </a:rPr>
              <a:t>This approach is particularly good for measuring initial reactions – emotional, automatic, and associative – to stimuli. This module is aimed at determining the absolute appeal of each product. </a:t>
            </a:r>
          </a:p>
        </p:txBody>
      </p:sp>
      <p:sp>
        <p:nvSpPr>
          <p:cNvPr id="30" name="Text Placeholder 12">
            <a:extLst>
              <a:ext uri="{FF2B5EF4-FFF2-40B4-BE49-F238E27FC236}">
                <a16:creationId xmlns:a16="http://schemas.microsoft.com/office/drawing/2014/main" id="{541C4938-3B09-41BD-8A12-8F89A89EBAC6}"/>
              </a:ext>
            </a:extLst>
          </p:cNvPr>
          <p:cNvSpPr>
            <a:spLocks noGrp="1"/>
          </p:cNvSpPr>
          <p:nvPr>
            <p:ph type="body" sz="quarter" idx="27"/>
          </p:nvPr>
        </p:nvSpPr>
        <p:spPr>
          <a:xfrm>
            <a:off x="503237" y="1965539"/>
            <a:ext cx="3331818" cy="4410075"/>
          </a:xfrm>
        </p:spPr>
        <p:txBody>
          <a:bodyPr/>
          <a:lstStyle/>
          <a:p>
            <a:r>
              <a:rPr lang="en-US"/>
              <a:t>The objective of the swiping module is to establish the absolute appeal (metric TBD) of all the claims.</a:t>
            </a:r>
          </a:p>
          <a:p>
            <a:r>
              <a:rPr lang="en-US"/>
              <a:t>Through several swiping exercises, consumers reveal which claims they prefer.</a:t>
            </a:r>
          </a:p>
          <a:p>
            <a:r>
              <a:rPr lang="en-US" sz="1400" i="1"/>
              <a:t>Unspoken can be tailored to the most relevant metric for Alpro  e.g., Appeal, motivating to buy, superior, relevant, etc. Let’s discuss!</a:t>
            </a:r>
          </a:p>
        </p:txBody>
      </p:sp>
      <p:sp>
        <p:nvSpPr>
          <p:cNvPr id="23" name="Rectangle: Rounded Corners 22">
            <a:extLst>
              <a:ext uri="{FF2B5EF4-FFF2-40B4-BE49-F238E27FC236}">
                <a16:creationId xmlns:a16="http://schemas.microsoft.com/office/drawing/2014/main" id="{C9A6DAE5-C94A-4234-A03E-5A07B5870599}"/>
              </a:ext>
            </a:extLst>
          </p:cNvPr>
          <p:cNvSpPr/>
          <p:nvPr/>
        </p:nvSpPr>
        <p:spPr bwMode="auto">
          <a:xfrm>
            <a:off x="3751709" y="522807"/>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Arial"/>
                <a:ea typeface="+mn-ea"/>
                <a:cs typeface="+mn-cs"/>
              </a:rPr>
              <a:t>1</a:t>
            </a:r>
          </a:p>
        </p:txBody>
      </p:sp>
      <p:sp>
        <p:nvSpPr>
          <p:cNvPr id="9" name="Rectangle 8">
            <a:extLst>
              <a:ext uri="{FF2B5EF4-FFF2-40B4-BE49-F238E27FC236}">
                <a16:creationId xmlns:a16="http://schemas.microsoft.com/office/drawing/2014/main" id="{D97A5E88-9C9E-BA77-D4CC-2F778B20BC0B}"/>
              </a:ext>
            </a:extLst>
          </p:cNvPr>
          <p:cNvSpPr/>
          <p:nvPr/>
        </p:nvSpPr>
        <p:spPr>
          <a:xfrm rot="842434">
            <a:off x="9674962" y="3304521"/>
            <a:ext cx="1357746" cy="1570182"/>
          </a:xfrm>
          <a:prstGeom prst="rect">
            <a:avLst/>
          </a:prstGeom>
          <a:solidFill>
            <a:schemeClr val="tx1">
              <a:lumMod val="10000"/>
              <a:lumOff val="90000"/>
            </a:schemeClr>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ctr">
              <a:lnSpc>
                <a:spcPct val="120000"/>
              </a:lnSpc>
            </a:pPr>
            <a:r>
              <a:rPr lang="en-US" sz="1400">
                <a:solidFill>
                  <a:schemeClr val="accent1"/>
                </a:solidFill>
                <a:effectLst/>
                <a:ea typeface="Times New Roman" panose="02020603050405020304" pitchFamily="18" charset="0"/>
              </a:rPr>
              <a:t>#1 high-protein drink</a:t>
            </a:r>
            <a:endParaRPr lang="en-US" sz="1100">
              <a:solidFill>
                <a:schemeClr val="accent1"/>
              </a:solidFill>
            </a:endParaRPr>
          </a:p>
        </p:txBody>
      </p:sp>
      <p:grpSp>
        <p:nvGrpSpPr>
          <p:cNvPr id="5" name="Group 4">
            <a:extLst>
              <a:ext uri="{FF2B5EF4-FFF2-40B4-BE49-F238E27FC236}">
                <a16:creationId xmlns:a16="http://schemas.microsoft.com/office/drawing/2014/main" id="{73D077D2-5F18-A6C1-93D5-980F5D5F0272}"/>
              </a:ext>
            </a:extLst>
          </p:cNvPr>
          <p:cNvGrpSpPr/>
          <p:nvPr/>
        </p:nvGrpSpPr>
        <p:grpSpPr>
          <a:xfrm>
            <a:off x="8788183" y="1951574"/>
            <a:ext cx="3536920" cy="4906425"/>
            <a:chOff x="8788183" y="1951574"/>
            <a:chExt cx="3536920" cy="4906425"/>
          </a:xfrm>
        </p:grpSpPr>
        <p:pic>
          <p:nvPicPr>
            <p:cNvPr id="10" name="Picture 9">
              <a:hlinkClick r:id="rId3"/>
              <a:extLst>
                <a:ext uri="{FF2B5EF4-FFF2-40B4-BE49-F238E27FC236}">
                  <a16:creationId xmlns:a16="http://schemas.microsoft.com/office/drawing/2014/main" id="{9AA89586-1F18-3D4E-8F16-37ED834CDDA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39200" y="1951574"/>
              <a:ext cx="3485903" cy="4906425"/>
            </a:xfrm>
            <a:prstGeom prst="rect">
              <a:avLst/>
            </a:prstGeom>
          </p:spPr>
        </p:pic>
        <p:sp>
          <p:nvSpPr>
            <p:cNvPr id="12" name="TextBox 11">
              <a:extLst>
                <a:ext uri="{FF2B5EF4-FFF2-40B4-BE49-F238E27FC236}">
                  <a16:creationId xmlns:a16="http://schemas.microsoft.com/office/drawing/2014/main" id="{802783E7-E4A4-CE1A-1AC7-8F18296DDF87}"/>
                </a:ext>
              </a:extLst>
            </p:cNvPr>
            <p:cNvSpPr txBox="1"/>
            <p:nvPr/>
          </p:nvSpPr>
          <p:spPr>
            <a:xfrm>
              <a:off x="9414681" y="2358682"/>
              <a:ext cx="1725770" cy="602001"/>
            </a:xfrm>
            <a:prstGeom prst="rect">
              <a:avLst/>
            </a:prstGeom>
            <a:noFill/>
          </p:spPr>
          <p:txBody>
            <a:bodyPr wrap="square" lIns="108000" tIns="72000" rIns="108000" bIns="108000" rtlCol="0">
              <a:spAutoFit/>
            </a:bodyPr>
            <a:lstStyle/>
            <a:p>
              <a:pPr indent="0" algn="ctr">
                <a:lnSpc>
                  <a:spcPct val="120000"/>
                </a:lnSpc>
                <a:spcAft>
                  <a:spcPts val="1000"/>
                </a:spcAft>
              </a:pPr>
              <a:r>
                <a:rPr lang="en-US" sz="1200">
                  <a:solidFill>
                    <a:schemeClr val="accent1"/>
                  </a:solidFill>
                </a:rPr>
                <a:t>Do you find this message appealing?</a:t>
              </a:r>
            </a:p>
          </p:txBody>
        </p:sp>
        <p:sp>
          <p:nvSpPr>
            <p:cNvPr id="13" name="Arrow: Right 12">
              <a:extLst>
                <a:ext uri="{FF2B5EF4-FFF2-40B4-BE49-F238E27FC236}">
                  <a16:creationId xmlns:a16="http://schemas.microsoft.com/office/drawing/2014/main" id="{C7380BB6-FEC9-109B-4014-09239D9F877C}"/>
                </a:ext>
              </a:extLst>
            </p:cNvPr>
            <p:cNvSpPr/>
            <p:nvPr/>
          </p:nvSpPr>
          <p:spPr>
            <a:xfrm>
              <a:off x="10996998" y="3810142"/>
              <a:ext cx="746749" cy="417175"/>
            </a:xfrm>
            <a:prstGeom prst="rightArrow">
              <a:avLst>
                <a:gd name="adj1" fmla="val 51010"/>
                <a:gd name="adj2" fmla="val 76083"/>
              </a:avLst>
            </a:prstGeom>
            <a:solidFill>
              <a:srgbClr val="E6EFF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l">
                <a:lnSpc>
                  <a:spcPct val="120000"/>
                </a:lnSpc>
              </a:pPr>
              <a:r>
                <a:rPr lang="en-US" sz="1200" b="1">
                  <a:solidFill>
                    <a:schemeClr val="bg2"/>
                  </a:solidFill>
                </a:rPr>
                <a:t>YES</a:t>
              </a:r>
            </a:p>
          </p:txBody>
        </p:sp>
        <p:sp>
          <p:nvSpPr>
            <p:cNvPr id="15" name="Arrow: Left 14">
              <a:extLst>
                <a:ext uri="{FF2B5EF4-FFF2-40B4-BE49-F238E27FC236}">
                  <a16:creationId xmlns:a16="http://schemas.microsoft.com/office/drawing/2014/main" id="{E4FD2A14-9DF1-19CE-4337-5472588F9025}"/>
                </a:ext>
              </a:extLst>
            </p:cNvPr>
            <p:cNvSpPr/>
            <p:nvPr/>
          </p:nvSpPr>
          <p:spPr>
            <a:xfrm>
              <a:off x="8788183" y="3801884"/>
              <a:ext cx="746749" cy="433689"/>
            </a:xfrm>
            <a:prstGeom prst="leftArrow">
              <a:avLst>
                <a:gd name="adj1" fmla="val 50000"/>
                <a:gd name="adj2" fmla="val 67389"/>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r">
                <a:lnSpc>
                  <a:spcPct val="120000"/>
                </a:lnSpc>
              </a:pPr>
              <a:r>
                <a:rPr lang="en-US" sz="1400" b="1">
                  <a:solidFill>
                    <a:schemeClr val="accent4"/>
                  </a:solidFill>
                </a:rPr>
                <a:t>No</a:t>
              </a:r>
            </a:p>
          </p:txBody>
        </p:sp>
        <p:sp>
          <p:nvSpPr>
            <p:cNvPr id="3" name="Rectangle 2">
              <a:extLst>
                <a:ext uri="{FF2B5EF4-FFF2-40B4-BE49-F238E27FC236}">
                  <a16:creationId xmlns:a16="http://schemas.microsoft.com/office/drawing/2014/main" id="{8572D976-40CA-3FF7-E023-9AD9CAECD38D}"/>
                </a:ext>
              </a:extLst>
            </p:cNvPr>
            <p:cNvSpPr/>
            <p:nvPr/>
          </p:nvSpPr>
          <p:spPr>
            <a:xfrm rot="805451">
              <a:off x="9770473" y="3489562"/>
              <a:ext cx="1152516" cy="879295"/>
            </a:xfrm>
            <a:prstGeom prst="rect">
              <a:avLst/>
            </a:prstGeom>
            <a:solidFill>
              <a:srgbClr val="E7EC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grpSp>
      <p:sp>
        <p:nvSpPr>
          <p:cNvPr id="6" name="TextBox 5">
            <a:extLst>
              <a:ext uri="{FF2B5EF4-FFF2-40B4-BE49-F238E27FC236}">
                <a16:creationId xmlns:a16="http://schemas.microsoft.com/office/drawing/2014/main" id="{4429F716-65EE-F90D-0AF4-62730F9A70DF}"/>
              </a:ext>
            </a:extLst>
          </p:cNvPr>
          <p:cNvSpPr txBox="1"/>
          <p:nvPr/>
        </p:nvSpPr>
        <p:spPr>
          <a:xfrm rot="855132">
            <a:off x="9701281" y="3502747"/>
            <a:ext cx="1326928" cy="1037505"/>
          </a:xfrm>
          <a:prstGeom prst="rect">
            <a:avLst/>
          </a:prstGeom>
          <a:noFill/>
        </p:spPr>
        <p:txBody>
          <a:bodyPr wrap="square" lIns="108000" tIns="72000" rIns="108000" bIns="108000" rtlCol="0">
            <a:spAutoFit/>
          </a:bodyPr>
          <a:lstStyle/>
          <a:p>
            <a:pPr indent="0" algn="ctr">
              <a:lnSpc>
                <a:spcPct val="120000"/>
              </a:lnSpc>
              <a:spcAft>
                <a:spcPts val="1000"/>
              </a:spcAft>
            </a:pPr>
            <a:r>
              <a:rPr lang="en-US">
                <a:solidFill>
                  <a:schemeClr val="accent1"/>
                </a:solidFill>
              </a:rPr>
              <a:t>100% Plant- Based</a:t>
            </a:r>
          </a:p>
        </p:txBody>
      </p:sp>
    </p:spTree>
    <p:extLst>
      <p:ext uri="{BB962C8B-B14F-4D97-AF65-F5344CB8AC3E}">
        <p14:creationId xmlns:p14="http://schemas.microsoft.com/office/powerpoint/2010/main" val="4144864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D7B1C37-DA35-4B21-BE02-6F7A5F9DB079}"/>
              </a:ext>
            </a:extLst>
          </p:cNvPr>
          <p:cNvSpPr>
            <a:spLocks noGrp="1"/>
          </p:cNvSpPr>
          <p:nvPr>
            <p:ph type="body" sz="quarter" idx="28"/>
          </p:nvPr>
        </p:nvSpPr>
        <p:spPr>
          <a:xfrm>
            <a:off x="4592922" y="1965539"/>
            <a:ext cx="3331817" cy="3344929"/>
          </a:xfrm>
          <a:ln>
            <a:noFill/>
          </a:ln>
        </p:spPr>
        <p:txBody>
          <a:bodyPr/>
          <a:lstStyle/>
          <a:p>
            <a:pPr marL="92075" indent="0">
              <a:lnSpc>
                <a:spcPct val="150000"/>
              </a:lnSpc>
              <a:buNone/>
            </a:pPr>
            <a:r>
              <a:rPr lang="en-US" sz="1400">
                <a:solidFill>
                  <a:srgbClr val="1C6D7D"/>
                </a:solidFill>
                <a:latin typeface="+mj-lt"/>
              </a:rPr>
              <a:t>We will show 4 different claims at random and ask consumers to choose the option that would motivate them most to buy (TBD) Alpro products. There will be multiple screens.</a:t>
            </a:r>
          </a:p>
          <a:p>
            <a:pPr marL="92075" indent="0">
              <a:lnSpc>
                <a:spcPct val="150000"/>
              </a:lnSpc>
              <a:buNone/>
            </a:pPr>
            <a:r>
              <a:rPr lang="en-US" sz="1400">
                <a:solidFill>
                  <a:srgbClr val="1C6D7D"/>
                </a:solidFill>
                <a:latin typeface="+mj-lt"/>
              </a:rPr>
              <a:t>We will then get a ranking of all the claims by motivation to buy (TBD). </a:t>
            </a:r>
          </a:p>
          <a:p>
            <a:pPr marL="92075" indent="0">
              <a:lnSpc>
                <a:spcPct val="150000"/>
              </a:lnSpc>
              <a:buNone/>
            </a:pPr>
            <a:endParaRPr lang="en-US" sz="1400">
              <a:solidFill>
                <a:srgbClr val="1C6D7D"/>
              </a:solidFill>
              <a:latin typeface="+mj-lt"/>
            </a:endParaRPr>
          </a:p>
        </p:txBody>
      </p:sp>
      <p:sp>
        <p:nvSpPr>
          <p:cNvPr id="30" name="Text Placeholder 12">
            <a:extLst>
              <a:ext uri="{FF2B5EF4-FFF2-40B4-BE49-F238E27FC236}">
                <a16:creationId xmlns:a16="http://schemas.microsoft.com/office/drawing/2014/main" id="{541C4938-3B09-41BD-8A12-8F89A89EBAC6}"/>
              </a:ext>
            </a:extLst>
          </p:cNvPr>
          <p:cNvSpPr>
            <a:spLocks noGrp="1"/>
          </p:cNvSpPr>
          <p:nvPr>
            <p:ph type="body" sz="quarter" idx="27"/>
          </p:nvPr>
        </p:nvSpPr>
        <p:spPr>
          <a:xfrm>
            <a:off x="503237" y="1965539"/>
            <a:ext cx="3331818" cy="4410075"/>
          </a:xfrm>
        </p:spPr>
        <p:txBody>
          <a:bodyPr/>
          <a:lstStyle/>
          <a:p>
            <a:r>
              <a:rPr lang="en-US"/>
              <a:t>Once consumers have indicated their absolute appeal for the different claims, we will determine their relative motivation to buy (TBD) thanks to an intuitive tapping trade-off exercise. </a:t>
            </a:r>
          </a:p>
          <a:p>
            <a:r>
              <a:rPr lang="en-US"/>
              <a:t>In this module, consumers make trade-offs between competing options. </a:t>
            </a:r>
          </a:p>
        </p:txBody>
      </p:sp>
      <p:sp>
        <p:nvSpPr>
          <p:cNvPr id="17" name="Rectangle: Rounded Corners 16">
            <a:extLst>
              <a:ext uri="{FF2B5EF4-FFF2-40B4-BE49-F238E27FC236}">
                <a16:creationId xmlns:a16="http://schemas.microsoft.com/office/drawing/2014/main" id="{BDCF566A-7B38-43DF-B29D-3D57BA1A0646}"/>
              </a:ext>
            </a:extLst>
          </p:cNvPr>
          <p:cNvSpPr/>
          <p:nvPr/>
        </p:nvSpPr>
        <p:spPr bwMode="auto">
          <a:xfrm>
            <a:off x="3751709" y="522807"/>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a:solidFill>
                  <a:schemeClr val="bg2"/>
                </a:solidFill>
                <a:latin typeface="Arial"/>
              </a:rPr>
              <a:t>2</a:t>
            </a:r>
            <a:endParaRPr kumimoji="0" lang="en-US" sz="2000" b="1" i="0" u="none" strike="noStrike" kern="1200" cap="none" spc="0" normalizeH="0" baseline="0" noProof="0">
              <a:ln>
                <a:noFill/>
              </a:ln>
              <a:solidFill>
                <a:schemeClr val="bg2"/>
              </a:solidFill>
              <a:effectLst/>
              <a:uLnTx/>
              <a:uFillTx/>
              <a:latin typeface="Arial"/>
              <a:ea typeface="+mn-ea"/>
              <a:cs typeface="+mn-cs"/>
            </a:endParaRPr>
          </a:p>
        </p:txBody>
      </p:sp>
      <p:sp>
        <p:nvSpPr>
          <p:cNvPr id="27" name="Title 10">
            <a:extLst>
              <a:ext uri="{FF2B5EF4-FFF2-40B4-BE49-F238E27FC236}">
                <a16:creationId xmlns:a16="http://schemas.microsoft.com/office/drawing/2014/main" id="{38EA29B1-C290-4B8A-8090-B0C0363C65D1}"/>
              </a:ext>
            </a:extLst>
          </p:cNvPr>
          <p:cNvSpPr>
            <a:spLocks noGrp="1"/>
          </p:cNvSpPr>
          <p:nvPr>
            <p:ph type="title"/>
          </p:nvPr>
        </p:nvSpPr>
        <p:spPr>
          <a:xfrm>
            <a:off x="4592922" y="521364"/>
            <a:ext cx="6997753" cy="972000"/>
          </a:xfrm>
        </p:spPr>
        <p:txBody>
          <a:bodyPr/>
          <a:lstStyle/>
          <a:p>
            <a:r>
              <a:rPr lang="en-US"/>
              <a:t>The trade-off module</a:t>
            </a:r>
          </a:p>
        </p:txBody>
      </p:sp>
      <p:sp>
        <p:nvSpPr>
          <p:cNvPr id="28" name="Content Placeholder 1">
            <a:extLst>
              <a:ext uri="{FF2B5EF4-FFF2-40B4-BE49-F238E27FC236}">
                <a16:creationId xmlns:a16="http://schemas.microsoft.com/office/drawing/2014/main" id="{3B23E00C-9FA7-4291-A61A-6B5751A3B17E}"/>
              </a:ext>
            </a:extLst>
          </p:cNvPr>
          <p:cNvSpPr>
            <a:spLocks noGrp="1"/>
          </p:cNvSpPr>
          <p:nvPr>
            <p:ph type="body" sz="quarter" idx="26"/>
          </p:nvPr>
        </p:nvSpPr>
        <p:spPr>
          <a:xfrm>
            <a:off x="503237" y="521814"/>
            <a:ext cx="3168000" cy="971550"/>
          </a:xfrm>
        </p:spPr>
        <p:txBody>
          <a:bodyPr/>
          <a:lstStyle/>
          <a:p>
            <a:pPr marL="0" indent="0">
              <a:buNone/>
            </a:pPr>
            <a:r>
              <a:rPr lang="en-US">
                <a:solidFill>
                  <a:schemeClr val="bg2"/>
                </a:solidFill>
                <a:latin typeface="+mj-lt"/>
              </a:rPr>
              <a:t>Methodology</a:t>
            </a:r>
          </a:p>
        </p:txBody>
      </p:sp>
      <p:grpSp>
        <p:nvGrpSpPr>
          <p:cNvPr id="5" name="Group 4">
            <a:extLst>
              <a:ext uri="{FF2B5EF4-FFF2-40B4-BE49-F238E27FC236}">
                <a16:creationId xmlns:a16="http://schemas.microsoft.com/office/drawing/2014/main" id="{593A078D-98F7-C278-67E6-02577EE86CCE}"/>
              </a:ext>
            </a:extLst>
          </p:cNvPr>
          <p:cNvGrpSpPr/>
          <p:nvPr/>
        </p:nvGrpSpPr>
        <p:grpSpPr>
          <a:xfrm>
            <a:off x="8840070" y="1951574"/>
            <a:ext cx="3485903" cy="4906425"/>
            <a:chOff x="8840070" y="1951574"/>
            <a:chExt cx="3485903" cy="4906425"/>
          </a:xfrm>
        </p:grpSpPr>
        <p:sp>
          <p:nvSpPr>
            <p:cNvPr id="26" name="Rectangle 25">
              <a:extLst>
                <a:ext uri="{FF2B5EF4-FFF2-40B4-BE49-F238E27FC236}">
                  <a16:creationId xmlns:a16="http://schemas.microsoft.com/office/drawing/2014/main" id="{698E1005-1F77-4306-8792-143B33D6C533}"/>
                </a:ext>
              </a:extLst>
            </p:cNvPr>
            <p:cNvSpPr/>
            <p:nvPr/>
          </p:nvSpPr>
          <p:spPr>
            <a:xfrm>
              <a:off x="10288783" y="4299224"/>
              <a:ext cx="832669" cy="125604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9" name="TextBox 8">
              <a:extLst>
                <a:ext uri="{FF2B5EF4-FFF2-40B4-BE49-F238E27FC236}">
                  <a16:creationId xmlns:a16="http://schemas.microsoft.com/office/drawing/2014/main" id="{29459039-A19E-47E9-97E6-FDB91FEF26D0}"/>
                </a:ext>
              </a:extLst>
            </p:cNvPr>
            <p:cNvSpPr txBox="1"/>
            <p:nvPr/>
          </p:nvSpPr>
          <p:spPr>
            <a:xfrm>
              <a:off x="10286354" y="4604782"/>
              <a:ext cx="832669" cy="6631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Made from recyclable materials</a:t>
              </a:r>
            </a:p>
          </p:txBody>
        </p:sp>
        <p:pic>
          <p:nvPicPr>
            <p:cNvPr id="20" name="Picture 19">
              <a:extLst>
                <a:ext uri="{FF2B5EF4-FFF2-40B4-BE49-F238E27FC236}">
                  <a16:creationId xmlns:a16="http://schemas.microsoft.com/office/drawing/2014/main" id="{7693F409-C596-41E5-B9DB-410D42D9507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40070" y="1951574"/>
              <a:ext cx="3485903" cy="4906425"/>
            </a:xfrm>
            <a:prstGeom prst="rect">
              <a:avLst/>
            </a:prstGeom>
          </p:spPr>
        </p:pic>
        <p:sp>
          <p:nvSpPr>
            <p:cNvPr id="21" name="TextBox 20">
              <a:extLst>
                <a:ext uri="{FF2B5EF4-FFF2-40B4-BE49-F238E27FC236}">
                  <a16:creationId xmlns:a16="http://schemas.microsoft.com/office/drawing/2014/main" id="{7B8C228E-6F56-457A-94CF-E11E778AD5C6}"/>
                </a:ext>
              </a:extLst>
            </p:cNvPr>
            <p:cNvSpPr txBox="1"/>
            <p:nvPr/>
          </p:nvSpPr>
          <p:spPr>
            <a:xfrm>
              <a:off x="9365465" y="2324086"/>
              <a:ext cx="1725770" cy="669264"/>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Which message would motivate you most to purchase Alpro products?</a:t>
              </a:r>
            </a:p>
          </p:txBody>
        </p:sp>
        <p:sp>
          <p:nvSpPr>
            <p:cNvPr id="29" name="TextBox 28">
              <a:extLst>
                <a:ext uri="{FF2B5EF4-FFF2-40B4-BE49-F238E27FC236}">
                  <a16:creationId xmlns:a16="http://schemas.microsoft.com/office/drawing/2014/main" id="{CB46C9B1-0C2C-4F06-8F81-F67844861636}"/>
                </a:ext>
              </a:extLst>
            </p:cNvPr>
            <p:cNvSpPr txBox="1"/>
            <p:nvPr/>
          </p:nvSpPr>
          <p:spPr>
            <a:xfrm>
              <a:off x="9395680" y="4696666"/>
              <a:ext cx="832669" cy="479403"/>
            </a:xfrm>
            <a:prstGeom prst="rect">
              <a:avLst/>
            </a:prstGeom>
            <a:noFill/>
          </p:spPr>
          <p:txBody>
            <a:bodyPr wrap="square" lIns="108000" tIns="72000" rIns="108000" bIns="108000" rtlCol="0">
              <a:spAutoFit/>
            </a:bodyPr>
            <a:lstStyle/>
            <a:p>
              <a:pPr indent="0" algn="ctr">
                <a:lnSpc>
                  <a:spcPct val="120000"/>
                </a:lnSpc>
                <a:spcAft>
                  <a:spcPts val="1000"/>
                </a:spcAft>
              </a:pPr>
              <a:r>
                <a:rPr lang="en-US" sz="850">
                  <a:solidFill>
                    <a:schemeClr val="accent1"/>
                  </a:solidFill>
                </a:rPr>
                <a:t>#1 plant-based drink</a:t>
              </a:r>
            </a:p>
          </p:txBody>
        </p:sp>
        <p:sp>
          <p:nvSpPr>
            <p:cNvPr id="31" name="TextBox 30">
              <a:extLst>
                <a:ext uri="{FF2B5EF4-FFF2-40B4-BE49-F238E27FC236}">
                  <a16:creationId xmlns:a16="http://schemas.microsoft.com/office/drawing/2014/main" id="{FB896190-EB7E-4489-8B83-48F13E19824F}"/>
                </a:ext>
              </a:extLst>
            </p:cNvPr>
            <p:cNvSpPr txBox="1"/>
            <p:nvPr/>
          </p:nvSpPr>
          <p:spPr>
            <a:xfrm>
              <a:off x="9395680" y="3196680"/>
              <a:ext cx="832669" cy="6631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100% recycled materials</a:t>
              </a:r>
            </a:p>
          </p:txBody>
        </p:sp>
        <p:sp>
          <p:nvSpPr>
            <p:cNvPr id="33" name="TextBox 32">
              <a:extLst>
                <a:ext uri="{FF2B5EF4-FFF2-40B4-BE49-F238E27FC236}">
                  <a16:creationId xmlns:a16="http://schemas.microsoft.com/office/drawing/2014/main" id="{99D28E98-4353-4B85-95EF-DF174103B70C}"/>
                </a:ext>
              </a:extLst>
            </p:cNvPr>
            <p:cNvSpPr txBox="1"/>
            <p:nvPr/>
          </p:nvSpPr>
          <p:spPr>
            <a:xfrm>
              <a:off x="10311011" y="3355013"/>
              <a:ext cx="832669" cy="4969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100% plant based</a:t>
              </a:r>
            </a:p>
          </p:txBody>
        </p:sp>
        <p:sp>
          <p:nvSpPr>
            <p:cNvPr id="4" name="Rectangle 3">
              <a:extLst>
                <a:ext uri="{FF2B5EF4-FFF2-40B4-BE49-F238E27FC236}">
                  <a16:creationId xmlns:a16="http://schemas.microsoft.com/office/drawing/2014/main" id="{643AB837-49FB-4462-A757-C4FC740FD2C3}"/>
                </a:ext>
              </a:extLst>
            </p:cNvPr>
            <p:cNvSpPr/>
            <p:nvPr/>
          </p:nvSpPr>
          <p:spPr>
            <a:xfrm>
              <a:off x="9395681" y="2918791"/>
              <a:ext cx="832669" cy="125604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24" name="Rectangle 23">
              <a:extLst>
                <a:ext uri="{FF2B5EF4-FFF2-40B4-BE49-F238E27FC236}">
                  <a16:creationId xmlns:a16="http://schemas.microsoft.com/office/drawing/2014/main" id="{3FBBA198-149F-4BD9-BC9A-198A1BA8CD9D}"/>
                </a:ext>
              </a:extLst>
            </p:cNvPr>
            <p:cNvSpPr/>
            <p:nvPr/>
          </p:nvSpPr>
          <p:spPr>
            <a:xfrm>
              <a:off x="10288783" y="2927810"/>
              <a:ext cx="832669" cy="125604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25" name="Rectangle 24">
              <a:extLst>
                <a:ext uri="{FF2B5EF4-FFF2-40B4-BE49-F238E27FC236}">
                  <a16:creationId xmlns:a16="http://schemas.microsoft.com/office/drawing/2014/main" id="{8B17EAD7-90A5-4B5E-9D4B-4481A90B1DE7}"/>
                </a:ext>
              </a:extLst>
            </p:cNvPr>
            <p:cNvSpPr/>
            <p:nvPr/>
          </p:nvSpPr>
          <p:spPr>
            <a:xfrm>
              <a:off x="9395681" y="4290205"/>
              <a:ext cx="832669" cy="125604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grpSp>
    </p:spTree>
    <p:extLst>
      <p:ext uri="{BB962C8B-B14F-4D97-AF65-F5344CB8AC3E}">
        <p14:creationId xmlns:p14="http://schemas.microsoft.com/office/powerpoint/2010/main" val="1553282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92922" y="521364"/>
            <a:ext cx="6997753" cy="972000"/>
          </a:xfrm>
        </p:spPr>
        <p:txBody>
          <a:bodyPr/>
          <a:lstStyle/>
          <a:p>
            <a:r>
              <a:rPr lang="en-US"/>
              <a:t>Purchase Intent</a:t>
            </a:r>
          </a:p>
        </p:txBody>
      </p:sp>
      <p:sp>
        <p:nvSpPr>
          <p:cNvPr id="2" name="Content Placeholder 1"/>
          <p:cNvSpPr>
            <a:spLocks noGrp="1"/>
          </p:cNvSpPr>
          <p:nvPr>
            <p:ph type="body" sz="quarter" idx="26"/>
          </p:nvPr>
        </p:nvSpPr>
        <p:spPr>
          <a:xfrm>
            <a:off x="503237" y="521814"/>
            <a:ext cx="3168000" cy="971550"/>
          </a:xfrm>
        </p:spPr>
        <p:txBody>
          <a:bodyPr/>
          <a:lstStyle/>
          <a:p>
            <a:pPr marL="0" indent="0">
              <a:buNone/>
            </a:pPr>
            <a:r>
              <a:rPr lang="en-US">
                <a:solidFill>
                  <a:schemeClr val="bg2"/>
                </a:solidFill>
                <a:latin typeface="+mj-lt"/>
              </a:rPr>
              <a:t>Methodology</a:t>
            </a:r>
          </a:p>
        </p:txBody>
      </p:sp>
      <p:sp>
        <p:nvSpPr>
          <p:cNvPr id="30" name="Text Placeholder 12">
            <a:extLst>
              <a:ext uri="{FF2B5EF4-FFF2-40B4-BE49-F238E27FC236}">
                <a16:creationId xmlns:a16="http://schemas.microsoft.com/office/drawing/2014/main" id="{541C4938-3B09-41BD-8A12-8F89A89EBAC6}"/>
              </a:ext>
            </a:extLst>
          </p:cNvPr>
          <p:cNvSpPr>
            <a:spLocks noGrp="1"/>
          </p:cNvSpPr>
          <p:nvPr>
            <p:ph type="body" sz="quarter" idx="27"/>
          </p:nvPr>
        </p:nvSpPr>
        <p:spPr>
          <a:xfrm>
            <a:off x="503237" y="1965539"/>
            <a:ext cx="3331818" cy="4410075"/>
          </a:xfrm>
        </p:spPr>
        <p:txBody>
          <a:bodyPr/>
          <a:lstStyle/>
          <a:p>
            <a:r>
              <a:rPr lang="en-US" sz="1600">
                <a:solidFill>
                  <a:srgbClr val="1C6D7D"/>
                </a:solidFill>
                <a:latin typeface="+mj-lt"/>
              </a:rPr>
              <a:t>After the swiping and trade off modules, we will ask the purchase intent of the brand in the context of  several claims. </a:t>
            </a:r>
            <a:endParaRPr lang="en-US"/>
          </a:p>
        </p:txBody>
      </p:sp>
      <p:sp>
        <p:nvSpPr>
          <p:cNvPr id="23" name="Rectangle: Rounded Corners 22">
            <a:extLst>
              <a:ext uri="{FF2B5EF4-FFF2-40B4-BE49-F238E27FC236}">
                <a16:creationId xmlns:a16="http://schemas.microsoft.com/office/drawing/2014/main" id="{C9A6DAE5-C94A-4234-A03E-5A07B5870599}"/>
              </a:ext>
            </a:extLst>
          </p:cNvPr>
          <p:cNvSpPr/>
          <p:nvPr/>
        </p:nvSpPr>
        <p:spPr bwMode="auto">
          <a:xfrm>
            <a:off x="3751709" y="522807"/>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Arial"/>
                <a:ea typeface="+mn-ea"/>
                <a:cs typeface="+mn-cs"/>
              </a:rPr>
              <a:t>3</a:t>
            </a:r>
          </a:p>
        </p:txBody>
      </p:sp>
      <p:sp>
        <p:nvSpPr>
          <p:cNvPr id="4" name="TextBox 3">
            <a:extLst>
              <a:ext uri="{FF2B5EF4-FFF2-40B4-BE49-F238E27FC236}">
                <a16:creationId xmlns:a16="http://schemas.microsoft.com/office/drawing/2014/main" id="{3F6C4FB1-BD00-41E8-83A7-3A5BE0FD02B8}"/>
              </a:ext>
            </a:extLst>
          </p:cNvPr>
          <p:cNvSpPr txBox="1"/>
          <p:nvPr/>
        </p:nvSpPr>
        <p:spPr>
          <a:xfrm>
            <a:off x="9356661" y="2352524"/>
            <a:ext cx="1731097" cy="908111"/>
          </a:xfrm>
          <a:prstGeom prst="rect">
            <a:avLst/>
          </a:prstGeom>
          <a:noFill/>
        </p:spPr>
        <p:txBody>
          <a:bodyPr wrap="square" lIns="108000" tIns="72000" rIns="108000" bIns="108000" rtlCol="0">
            <a:spAutoFit/>
          </a:bodyPr>
          <a:lstStyle/>
          <a:p>
            <a:pPr indent="0" algn="ctr">
              <a:lnSpc>
                <a:spcPct val="120000"/>
              </a:lnSpc>
              <a:spcAft>
                <a:spcPts val="1000"/>
              </a:spcAft>
            </a:pPr>
            <a:r>
              <a:rPr lang="en-US" sz="1000">
                <a:solidFill>
                  <a:schemeClr val="accent1"/>
                </a:solidFill>
              </a:rPr>
              <a:t>How likely are you to purchase </a:t>
            </a:r>
            <a:r>
              <a:rPr lang="en-US" sz="1000" err="1">
                <a:solidFill>
                  <a:schemeClr val="accent1"/>
                </a:solidFill>
              </a:rPr>
              <a:t>YoPRO</a:t>
            </a:r>
            <a:r>
              <a:rPr lang="en-US" sz="1000">
                <a:solidFill>
                  <a:schemeClr val="accent1"/>
                </a:solidFill>
              </a:rPr>
              <a:t> products in the future if they say the following messages?</a:t>
            </a:r>
          </a:p>
        </p:txBody>
      </p:sp>
      <p:cxnSp>
        <p:nvCxnSpPr>
          <p:cNvPr id="10" name="Straight Connector 9">
            <a:extLst>
              <a:ext uri="{FF2B5EF4-FFF2-40B4-BE49-F238E27FC236}">
                <a16:creationId xmlns:a16="http://schemas.microsoft.com/office/drawing/2014/main" id="{7296745D-BDA8-480F-9A59-1B28E1E415B4}"/>
              </a:ext>
            </a:extLst>
          </p:cNvPr>
          <p:cNvCxnSpPr>
            <a:cxnSpLocks/>
            <a:endCxn id="26" idx="0"/>
          </p:cNvCxnSpPr>
          <p:nvPr/>
        </p:nvCxnSpPr>
        <p:spPr>
          <a:xfrm>
            <a:off x="9556078" y="4137541"/>
            <a:ext cx="131582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210DAF35-8387-4EB0-88D9-2948751B8178}"/>
              </a:ext>
            </a:extLst>
          </p:cNvPr>
          <p:cNvSpPr/>
          <p:nvPr/>
        </p:nvSpPr>
        <p:spPr>
          <a:xfrm rot="10800000">
            <a:off x="10276514" y="3957540"/>
            <a:ext cx="180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22" name="TextBox 21">
            <a:extLst>
              <a:ext uri="{FF2B5EF4-FFF2-40B4-BE49-F238E27FC236}">
                <a16:creationId xmlns:a16="http://schemas.microsoft.com/office/drawing/2014/main" id="{F04BF76F-A0C7-42DA-B056-9885BB189FC9}"/>
              </a:ext>
            </a:extLst>
          </p:cNvPr>
          <p:cNvSpPr txBox="1"/>
          <p:nvPr/>
        </p:nvSpPr>
        <p:spPr>
          <a:xfrm>
            <a:off x="9253579" y="4137541"/>
            <a:ext cx="739306" cy="4969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Very unlikely</a:t>
            </a:r>
          </a:p>
        </p:txBody>
      </p:sp>
      <p:sp>
        <p:nvSpPr>
          <p:cNvPr id="26" name="TextBox 25">
            <a:extLst>
              <a:ext uri="{FF2B5EF4-FFF2-40B4-BE49-F238E27FC236}">
                <a16:creationId xmlns:a16="http://schemas.microsoft.com/office/drawing/2014/main" id="{DB8C3D8C-9391-4ADC-9D9D-8EA52734829E}"/>
              </a:ext>
            </a:extLst>
          </p:cNvPr>
          <p:cNvSpPr txBox="1"/>
          <p:nvPr/>
        </p:nvSpPr>
        <p:spPr>
          <a:xfrm>
            <a:off x="10502249" y="4137541"/>
            <a:ext cx="739306" cy="4969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Very likely</a:t>
            </a:r>
          </a:p>
        </p:txBody>
      </p:sp>
      <p:sp>
        <p:nvSpPr>
          <p:cNvPr id="27" name="TextBox 26">
            <a:extLst>
              <a:ext uri="{FF2B5EF4-FFF2-40B4-BE49-F238E27FC236}">
                <a16:creationId xmlns:a16="http://schemas.microsoft.com/office/drawing/2014/main" id="{C12594C2-424F-4D61-A543-2BFF1FBC1A30}"/>
              </a:ext>
            </a:extLst>
          </p:cNvPr>
          <p:cNvSpPr txBox="1"/>
          <p:nvPr/>
        </p:nvSpPr>
        <p:spPr>
          <a:xfrm>
            <a:off x="9874534" y="3626766"/>
            <a:ext cx="739306" cy="330773"/>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60%</a:t>
            </a:r>
          </a:p>
        </p:txBody>
      </p:sp>
      <p:sp>
        <p:nvSpPr>
          <p:cNvPr id="6" name="TextBox 5">
            <a:extLst>
              <a:ext uri="{FF2B5EF4-FFF2-40B4-BE49-F238E27FC236}">
                <a16:creationId xmlns:a16="http://schemas.microsoft.com/office/drawing/2014/main" id="{D7DFD5A8-9E47-4E10-9E34-A17BFCEE0870}"/>
              </a:ext>
            </a:extLst>
          </p:cNvPr>
          <p:cNvSpPr txBox="1"/>
          <p:nvPr/>
        </p:nvSpPr>
        <p:spPr>
          <a:xfrm>
            <a:off x="9483174" y="3376203"/>
            <a:ext cx="1742566" cy="364565"/>
          </a:xfrm>
          <a:prstGeom prst="rect">
            <a:avLst/>
          </a:prstGeom>
          <a:noFill/>
        </p:spPr>
        <p:txBody>
          <a:bodyPr wrap="none" lIns="108000" tIns="72000" rIns="108000" bIns="108000" rtlCol="0">
            <a:spAutoFit/>
          </a:bodyPr>
          <a:lstStyle/>
          <a:p>
            <a:pPr indent="0" algn="l">
              <a:lnSpc>
                <a:spcPct val="120000"/>
              </a:lnSpc>
              <a:spcAft>
                <a:spcPts val="1000"/>
              </a:spcAft>
            </a:pPr>
            <a:r>
              <a:rPr lang="en-US" sz="1100" b="1" i="1">
                <a:solidFill>
                  <a:schemeClr val="accent1"/>
                </a:solidFill>
              </a:rPr>
              <a:t>Zero plastic packaging</a:t>
            </a:r>
            <a:endParaRPr lang="en-US" b="1" i="1">
              <a:solidFill>
                <a:schemeClr val="accent1"/>
              </a:solidFill>
            </a:endParaRPr>
          </a:p>
        </p:txBody>
      </p:sp>
      <p:cxnSp>
        <p:nvCxnSpPr>
          <p:cNvPr id="31" name="Straight Connector 30">
            <a:extLst>
              <a:ext uri="{FF2B5EF4-FFF2-40B4-BE49-F238E27FC236}">
                <a16:creationId xmlns:a16="http://schemas.microsoft.com/office/drawing/2014/main" id="{5507D32B-68D3-4DA4-816B-7DE4379D976D}"/>
              </a:ext>
            </a:extLst>
          </p:cNvPr>
          <p:cNvCxnSpPr>
            <a:cxnSpLocks/>
          </p:cNvCxnSpPr>
          <p:nvPr/>
        </p:nvCxnSpPr>
        <p:spPr>
          <a:xfrm>
            <a:off x="9556078" y="5410782"/>
            <a:ext cx="131582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32" name="Isosceles Triangle 31">
            <a:extLst>
              <a:ext uri="{FF2B5EF4-FFF2-40B4-BE49-F238E27FC236}">
                <a16:creationId xmlns:a16="http://schemas.microsoft.com/office/drawing/2014/main" id="{FBDE239A-1349-4F09-8667-5ED86AF540D7}"/>
              </a:ext>
            </a:extLst>
          </p:cNvPr>
          <p:cNvSpPr/>
          <p:nvPr/>
        </p:nvSpPr>
        <p:spPr>
          <a:xfrm rot="10800000">
            <a:off x="9980952" y="5230781"/>
            <a:ext cx="180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33" name="TextBox 32">
            <a:extLst>
              <a:ext uri="{FF2B5EF4-FFF2-40B4-BE49-F238E27FC236}">
                <a16:creationId xmlns:a16="http://schemas.microsoft.com/office/drawing/2014/main" id="{BCCD4015-34AE-489D-9EF3-CC8E182E89B2}"/>
              </a:ext>
            </a:extLst>
          </p:cNvPr>
          <p:cNvSpPr txBox="1"/>
          <p:nvPr/>
        </p:nvSpPr>
        <p:spPr>
          <a:xfrm>
            <a:off x="9253579" y="5410782"/>
            <a:ext cx="739306" cy="4969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Very unlikely</a:t>
            </a:r>
          </a:p>
        </p:txBody>
      </p:sp>
      <p:sp>
        <p:nvSpPr>
          <p:cNvPr id="34" name="TextBox 33">
            <a:extLst>
              <a:ext uri="{FF2B5EF4-FFF2-40B4-BE49-F238E27FC236}">
                <a16:creationId xmlns:a16="http://schemas.microsoft.com/office/drawing/2014/main" id="{A451ABAE-A082-4336-9B0D-B4EC6BEF9C3D}"/>
              </a:ext>
            </a:extLst>
          </p:cNvPr>
          <p:cNvSpPr txBox="1"/>
          <p:nvPr/>
        </p:nvSpPr>
        <p:spPr>
          <a:xfrm>
            <a:off x="10502249" y="5410782"/>
            <a:ext cx="739306" cy="4969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Very likely</a:t>
            </a:r>
          </a:p>
        </p:txBody>
      </p:sp>
      <p:sp>
        <p:nvSpPr>
          <p:cNvPr id="35" name="TextBox 34">
            <a:extLst>
              <a:ext uri="{FF2B5EF4-FFF2-40B4-BE49-F238E27FC236}">
                <a16:creationId xmlns:a16="http://schemas.microsoft.com/office/drawing/2014/main" id="{43B5C1A7-0F2E-4581-95F0-C8EF90BB9C29}"/>
              </a:ext>
            </a:extLst>
          </p:cNvPr>
          <p:cNvSpPr txBox="1"/>
          <p:nvPr/>
        </p:nvSpPr>
        <p:spPr>
          <a:xfrm>
            <a:off x="9874534" y="4900007"/>
            <a:ext cx="739306" cy="330773"/>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40%</a:t>
            </a:r>
          </a:p>
        </p:txBody>
      </p:sp>
      <p:sp>
        <p:nvSpPr>
          <p:cNvPr id="36" name="TextBox 35">
            <a:extLst>
              <a:ext uri="{FF2B5EF4-FFF2-40B4-BE49-F238E27FC236}">
                <a16:creationId xmlns:a16="http://schemas.microsoft.com/office/drawing/2014/main" id="{84BD81CF-4055-449E-8693-75503E17FE07}"/>
              </a:ext>
            </a:extLst>
          </p:cNvPr>
          <p:cNvSpPr txBox="1"/>
          <p:nvPr/>
        </p:nvSpPr>
        <p:spPr>
          <a:xfrm>
            <a:off x="9304439" y="4649444"/>
            <a:ext cx="1781038" cy="371362"/>
          </a:xfrm>
          <a:prstGeom prst="rect">
            <a:avLst/>
          </a:prstGeom>
          <a:noFill/>
        </p:spPr>
        <p:txBody>
          <a:bodyPr wrap="none" lIns="108000" tIns="72000" rIns="108000" bIns="108000" rtlCol="0">
            <a:spAutoFit/>
          </a:bodyPr>
          <a:lstStyle/>
          <a:p>
            <a:pPr indent="0" algn="l">
              <a:lnSpc>
                <a:spcPct val="120000"/>
              </a:lnSpc>
              <a:spcAft>
                <a:spcPts val="1000"/>
              </a:spcAft>
            </a:pPr>
            <a:r>
              <a:rPr lang="en-US" sz="1100" b="1" i="1">
                <a:solidFill>
                  <a:schemeClr val="accent1"/>
                </a:solidFill>
              </a:rPr>
              <a:t>Healthy high protein snack</a:t>
            </a:r>
            <a:endParaRPr lang="en-US" b="1" i="1">
              <a:solidFill>
                <a:schemeClr val="accent1"/>
              </a:solidFill>
            </a:endParaRPr>
          </a:p>
        </p:txBody>
      </p:sp>
      <p:sp>
        <p:nvSpPr>
          <p:cNvPr id="5" name="TextBox 4">
            <a:extLst>
              <a:ext uri="{FF2B5EF4-FFF2-40B4-BE49-F238E27FC236}">
                <a16:creationId xmlns:a16="http://schemas.microsoft.com/office/drawing/2014/main" id="{C7166F1C-C8A3-9A96-9E67-484C3017B7E9}"/>
              </a:ext>
            </a:extLst>
          </p:cNvPr>
          <p:cNvSpPr txBox="1"/>
          <p:nvPr/>
        </p:nvSpPr>
        <p:spPr>
          <a:xfrm>
            <a:off x="9359706" y="4669021"/>
            <a:ext cx="1781037" cy="347252"/>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1000" b="1" i="1">
                <a:solidFill>
                  <a:schemeClr val="accent1"/>
                </a:solidFill>
              </a:rPr>
              <a:t>Recyclable materials</a:t>
            </a:r>
          </a:p>
        </p:txBody>
      </p:sp>
      <p:pic>
        <p:nvPicPr>
          <p:cNvPr id="20" name="Picture 19">
            <a:extLst>
              <a:ext uri="{FF2B5EF4-FFF2-40B4-BE49-F238E27FC236}">
                <a16:creationId xmlns:a16="http://schemas.microsoft.com/office/drawing/2014/main" id="{6F49E3D9-5559-DF14-AECD-A3A0CB08938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40069" y="1965539"/>
            <a:ext cx="3485903" cy="4906425"/>
          </a:xfrm>
          <a:prstGeom prst="rect">
            <a:avLst/>
          </a:prstGeom>
        </p:spPr>
      </p:pic>
      <p:sp>
        <p:nvSpPr>
          <p:cNvPr id="3" name="TextBox 2">
            <a:extLst>
              <a:ext uri="{FF2B5EF4-FFF2-40B4-BE49-F238E27FC236}">
                <a16:creationId xmlns:a16="http://schemas.microsoft.com/office/drawing/2014/main" id="{8FE06A90-FC3A-9BB5-1451-333AFAB17E55}"/>
              </a:ext>
            </a:extLst>
          </p:cNvPr>
          <p:cNvSpPr txBox="1"/>
          <p:nvPr/>
        </p:nvSpPr>
        <p:spPr>
          <a:xfrm>
            <a:off x="9381302" y="2464372"/>
            <a:ext cx="1725770" cy="901250"/>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1000">
                <a:solidFill>
                  <a:schemeClr val="accent1"/>
                </a:solidFill>
              </a:rPr>
              <a:t>How likely are you to purchase Alpro products in the future if they say the following messages?</a:t>
            </a:r>
          </a:p>
        </p:txBody>
      </p:sp>
    </p:spTree>
    <p:extLst>
      <p:ext uri="{BB962C8B-B14F-4D97-AF65-F5344CB8AC3E}">
        <p14:creationId xmlns:p14="http://schemas.microsoft.com/office/powerpoint/2010/main" val="2438279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3">
            <a:extLst>
              <a:ext uri="{FF2B5EF4-FFF2-40B4-BE49-F238E27FC236}">
                <a16:creationId xmlns:a16="http://schemas.microsoft.com/office/drawing/2014/main" id="{CB0AF18A-A296-4C0E-99AA-26D35C7CCC8C}"/>
              </a:ext>
            </a:extLst>
          </p:cNvPr>
          <p:cNvSpPr txBox="1">
            <a:spLocks/>
          </p:cNvSpPr>
          <p:nvPr/>
        </p:nvSpPr>
        <p:spPr>
          <a:xfrm>
            <a:off x="4592922" y="1965539"/>
            <a:ext cx="3331817" cy="2015333"/>
          </a:xfrm>
          <a:prstGeom prst="rect">
            <a:avLst/>
          </a:prstGeom>
          <a:ln>
            <a:noFill/>
          </a:ln>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92075" indent="0">
              <a:lnSpc>
                <a:spcPct val="150000"/>
              </a:lnSpc>
              <a:buNone/>
              <a:defRPr/>
            </a:pPr>
            <a:r>
              <a:rPr lang="en-US" sz="1400">
                <a:solidFill>
                  <a:srgbClr val="1C6D7D"/>
                </a:solidFill>
                <a:latin typeface="+mj-lt"/>
              </a:rPr>
              <a:t>To gain further understanding on consumers choices and ensure that the claims convey the desired effect, consumers will evaluate some claims on several KPIs (e.g., </a:t>
            </a:r>
            <a:r>
              <a:rPr lang="en-US" sz="1400">
                <a:solidFill>
                  <a:schemeClr val="accent1"/>
                </a:solidFill>
                <a:latin typeface="+mj-lt"/>
              </a:rPr>
              <a:t>new and different, relevant, believable, superior). </a:t>
            </a:r>
          </a:p>
          <a:p>
            <a:pPr marL="92075" indent="0">
              <a:lnSpc>
                <a:spcPct val="150000"/>
              </a:lnSpc>
              <a:buFont typeface="Courier New" panose="02070309020205020404" pitchFamily="49" charset="0"/>
              <a:buNone/>
            </a:pPr>
            <a:endParaRPr lang="en-US" sz="1400"/>
          </a:p>
        </p:txBody>
      </p:sp>
      <p:sp>
        <p:nvSpPr>
          <p:cNvPr id="11" name="Title 10"/>
          <p:cNvSpPr>
            <a:spLocks noGrp="1"/>
          </p:cNvSpPr>
          <p:nvPr>
            <p:ph type="title"/>
          </p:nvPr>
        </p:nvSpPr>
        <p:spPr>
          <a:xfrm>
            <a:off x="4561847" y="522806"/>
            <a:ext cx="6997753" cy="852393"/>
          </a:xfrm>
        </p:spPr>
        <p:txBody>
          <a:bodyPr/>
          <a:lstStyle/>
          <a:p>
            <a:r>
              <a:rPr lang="en-US"/>
              <a:t>KPI rating</a:t>
            </a:r>
          </a:p>
        </p:txBody>
      </p:sp>
      <p:sp>
        <p:nvSpPr>
          <p:cNvPr id="2" name="Content Placeholder 1"/>
          <p:cNvSpPr>
            <a:spLocks noGrp="1"/>
          </p:cNvSpPr>
          <p:nvPr>
            <p:ph type="body" sz="quarter" idx="26"/>
          </p:nvPr>
        </p:nvSpPr>
        <p:spPr>
          <a:xfrm>
            <a:off x="503237" y="522807"/>
            <a:ext cx="3168000" cy="851968"/>
          </a:xfrm>
        </p:spPr>
        <p:txBody>
          <a:bodyPr/>
          <a:lstStyle/>
          <a:p>
            <a:pPr marL="0" indent="0">
              <a:buNone/>
            </a:pPr>
            <a:r>
              <a:rPr lang="en-US">
                <a:latin typeface="+mj-lt"/>
              </a:rPr>
              <a:t>Methodology</a:t>
            </a:r>
          </a:p>
        </p:txBody>
      </p:sp>
      <p:sp>
        <p:nvSpPr>
          <p:cNvPr id="30" name="Text Placeholder 12">
            <a:extLst>
              <a:ext uri="{FF2B5EF4-FFF2-40B4-BE49-F238E27FC236}">
                <a16:creationId xmlns:a16="http://schemas.microsoft.com/office/drawing/2014/main" id="{541C4938-3B09-41BD-8A12-8F89A89EBAC6}"/>
              </a:ext>
            </a:extLst>
          </p:cNvPr>
          <p:cNvSpPr>
            <a:spLocks noGrp="1"/>
          </p:cNvSpPr>
          <p:nvPr>
            <p:ph type="body" sz="quarter" idx="27"/>
          </p:nvPr>
        </p:nvSpPr>
        <p:spPr>
          <a:xfrm>
            <a:off x="503237" y="1965539"/>
            <a:ext cx="3331818" cy="4410075"/>
          </a:xfrm>
        </p:spPr>
        <p:txBody>
          <a:bodyPr/>
          <a:lstStyle/>
          <a:p>
            <a:r>
              <a:rPr lang="en-US" sz="1600">
                <a:solidFill>
                  <a:srgbClr val="1C6D7D"/>
                </a:solidFill>
                <a:latin typeface="+mj-lt"/>
              </a:rPr>
              <a:t>To understand how claims are perceived, we will include some KPI assessments on the claims. </a:t>
            </a:r>
          </a:p>
          <a:p>
            <a:r>
              <a:rPr lang="en-US">
                <a:solidFill>
                  <a:srgbClr val="1C6D7D"/>
                </a:solidFill>
                <a:latin typeface="+mj-lt"/>
              </a:rPr>
              <a:t>We can include up to 4 KPIs in this study. </a:t>
            </a:r>
            <a:endParaRPr lang="en-US">
              <a:latin typeface="+mj-lt"/>
            </a:endParaRPr>
          </a:p>
        </p:txBody>
      </p:sp>
      <p:sp>
        <p:nvSpPr>
          <p:cNvPr id="14" name="Rectangle: Rounded Corners 13">
            <a:extLst>
              <a:ext uri="{FF2B5EF4-FFF2-40B4-BE49-F238E27FC236}">
                <a16:creationId xmlns:a16="http://schemas.microsoft.com/office/drawing/2014/main" id="{E8A6EE68-B12F-439D-A7C2-1406B5F18543}"/>
              </a:ext>
            </a:extLst>
          </p:cNvPr>
          <p:cNvSpPr/>
          <p:nvPr/>
        </p:nvSpPr>
        <p:spPr bwMode="auto">
          <a:xfrm>
            <a:off x="3751709" y="522807"/>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a:solidFill>
                  <a:schemeClr val="bg2"/>
                </a:solidFill>
                <a:latin typeface="Arial"/>
              </a:rPr>
              <a:t>4</a:t>
            </a:r>
            <a:endParaRPr kumimoji="0" lang="en-US" sz="2000" b="1" i="0" u="none" strike="noStrike" kern="1200" cap="none" spc="0" normalizeH="0" baseline="0" noProof="0">
              <a:ln>
                <a:noFill/>
              </a:ln>
              <a:solidFill>
                <a:schemeClr val="bg2"/>
              </a:solidFill>
              <a:effectLst/>
              <a:uLnTx/>
              <a:uFillTx/>
              <a:latin typeface="Arial"/>
              <a:ea typeface="+mn-ea"/>
              <a:cs typeface="+mn-cs"/>
            </a:endParaRPr>
          </a:p>
        </p:txBody>
      </p:sp>
      <p:sp>
        <p:nvSpPr>
          <p:cNvPr id="23" name="TextBox 22">
            <a:extLst>
              <a:ext uri="{FF2B5EF4-FFF2-40B4-BE49-F238E27FC236}">
                <a16:creationId xmlns:a16="http://schemas.microsoft.com/office/drawing/2014/main" id="{7B424EF0-691B-4A59-A502-9185741DFFA9}"/>
              </a:ext>
            </a:extLst>
          </p:cNvPr>
          <p:cNvSpPr txBox="1"/>
          <p:nvPr/>
        </p:nvSpPr>
        <p:spPr>
          <a:xfrm>
            <a:off x="9366426" y="2369304"/>
            <a:ext cx="1756607" cy="871627"/>
          </a:xfrm>
          <a:prstGeom prst="rect">
            <a:avLst/>
          </a:prstGeom>
          <a:noFill/>
        </p:spPr>
        <p:txBody>
          <a:bodyPr wrap="square" lIns="108000" tIns="72000" rIns="108000" bIns="108000" rtlCol="0">
            <a:spAutoFit/>
          </a:bodyPr>
          <a:lstStyle/>
          <a:p>
            <a:pPr indent="0" algn="ctr">
              <a:lnSpc>
                <a:spcPct val="120000"/>
              </a:lnSpc>
              <a:spcAft>
                <a:spcPts val="1000"/>
              </a:spcAft>
            </a:pPr>
            <a:r>
              <a:rPr lang="en-US" sz="1050">
                <a:solidFill>
                  <a:schemeClr val="accent1"/>
                </a:solidFill>
              </a:rPr>
              <a:t>Please rate this message on the following: </a:t>
            </a:r>
          </a:p>
          <a:p>
            <a:pPr indent="0" algn="ctr">
              <a:lnSpc>
                <a:spcPct val="120000"/>
              </a:lnSpc>
              <a:spcAft>
                <a:spcPts val="1000"/>
              </a:spcAft>
            </a:pPr>
            <a:r>
              <a:rPr lang="en-US" sz="1050" b="1" i="1">
                <a:solidFill>
                  <a:schemeClr val="accent1"/>
                </a:solidFill>
              </a:rPr>
              <a:t>#1 high-protein drink </a:t>
            </a:r>
          </a:p>
        </p:txBody>
      </p:sp>
      <p:sp>
        <p:nvSpPr>
          <p:cNvPr id="24" name="TextBox 23">
            <a:extLst>
              <a:ext uri="{FF2B5EF4-FFF2-40B4-BE49-F238E27FC236}">
                <a16:creationId xmlns:a16="http://schemas.microsoft.com/office/drawing/2014/main" id="{77893AB9-E61E-4E49-8606-7B081F6DED45}"/>
              </a:ext>
            </a:extLst>
          </p:cNvPr>
          <p:cNvSpPr txBox="1"/>
          <p:nvPr/>
        </p:nvSpPr>
        <p:spPr>
          <a:xfrm>
            <a:off x="9366426" y="3476371"/>
            <a:ext cx="1725770" cy="355588"/>
          </a:xfrm>
          <a:prstGeom prst="rect">
            <a:avLst/>
          </a:prstGeom>
          <a:noFill/>
        </p:spPr>
        <p:txBody>
          <a:bodyPr wrap="square" lIns="108000" tIns="72000" rIns="108000" bIns="108000" rtlCol="0">
            <a:spAutoFit/>
          </a:bodyPr>
          <a:lstStyle/>
          <a:p>
            <a:pPr indent="0" algn="ctr">
              <a:lnSpc>
                <a:spcPct val="120000"/>
              </a:lnSpc>
              <a:spcAft>
                <a:spcPts val="1000"/>
              </a:spcAft>
            </a:pPr>
            <a:r>
              <a:rPr lang="en-US" sz="1050" b="1">
                <a:solidFill>
                  <a:schemeClr val="accent1"/>
                </a:solidFill>
              </a:rPr>
              <a:t>Is new and different</a:t>
            </a:r>
          </a:p>
        </p:txBody>
      </p:sp>
      <p:sp>
        <p:nvSpPr>
          <p:cNvPr id="25" name="TextBox 24">
            <a:extLst>
              <a:ext uri="{FF2B5EF4-FFF2-40B4-BE49-F238E27FC236}">
                <a16:creationId xmlns:a16="http://schemas.microsoft.com/office/drawing/2014/main" id="{47D4E50E-48B6-4BA3-B89F-E44D438D8490}"/>
              </a:ext>
            </a:extLst>
          </p:cNvPr>
          <p:cNvSpPr txBox="1"/>
          <p:nvPr/>
        </p:nvSpPr>
        <p:spPr>
          <a:xfrm>
            <a:off x="9397263" y="4128007"/>
            <a:ext cx="1725770" cy="355588"/>
          </a:xfrm>
          <a:prstGeom prst="rect">
            <a:avLst/>
          </a:prstGeom>
          <a:noFill/>
        </p:spPr>
        <p:txBody>
          <a:bodyPr wrap="square" lIns="108000" tIns="72000" rIns="108000" bIns="108000" rtlCol="0">
            <a:spAutoFit/>
          </a:bodyPr>
          <a:lstStyle/>
          <a:p>
            <a:pPr indent="0" algn="ctr">
              <a:lnSpc>
                <a:spcPct val="120000"/>
              </a:lnSpc>
              <a:spcAft>
                <a:spcPts val="1000"/>
              </a:spcAft>
            </a:pPr>
            <a:r>
              <a:rPr lang="en-US" sz="1050" b="1">
                <a:solidFill>
                  <a:schemeClr val="accent1"/>
                </a:solidFill>
              </a:rPr>
              <a:t>Is relevant</a:t>
            </a:r>
          </a:p>
        </p:txBody>
      </p:sp>
      <p:sp>
        <p:nvSpPr>
          <p:cNvPr id="26" name="TextBox 25">
            <a:extLst>
              <a:ext uri="{FF2B5EF4-FFF2-40B4-BE49-F238E27FC236}">
                <a16:creationId xmlns:a16="http://schemas.microsoft.com/office/drawing/2014/main" id="{4B204386-0D44-40D5-955E-DE94CC3517A8}"/>
              </a:ext>
            </a:extLst>
          </p:cNvPr>
          <p:cNvSpPr txBox="1"/>
          <p:nvPr/>
        </p:nvSpPr>
        <p:spPr>
          <a:xfrm>
            <a:off x="9397263" y="4770411"/>
            <a:ext cx="1725770" cy="355588"/>
          </a:xfrm>
          <a:prstGeom prst="rect">
            <a:avLst/>
          </a:prstGeom>
          <a:noFill/>
        </p:spPr>
        <p:txBody>
          <a:bodyPr wrap="square" lIns="108000" tIns="72000" rIns="108000" bIns="108000" rtlCol="0">
            <a:spAutoFit/>
          </a:bodyPr>
          <a:lstStyle/>
          <a:p>
            <a:pPr indent="0" algn="ctr">
              <a:lnSpc>
                <a:spcPct val="120000"/>
              </a:lnSpc>
              <a:spcAft>
                <a:spcPts val="1000"/>
              </a:spcAft>
            </a:pPr>
            <a:r>
              <a:rPr lang="en-US" sz="1050" b="1">
                <a:solidFill>
                  <a:schemeClr val="accent1"/>
                </a:solidFill>
              </a:rPr>
              <a:t>Is believable</a:t>
            </a:r>
          </a:p>
        </p:txBody>
      </p:sp>
      <p:grpSp>
        <p:nvGrpSpPr>
          <p:cNvPr id="27" name="Group 26">
            <a:extLst>
              <a:ext uri="{FF2B5EF4-FFF2-40B4-BE49-F238E27FC236}">
                <a16:creationId xmlns:a16="http://schemas.microsoft.com/office/drawing/2014/main" id="{D7AC6389-D45A-4488-95EE-B19B66A297B8}"/>
              </a:ext>
            </a:extLst>
          </p:cNvPr>
          <p:cNvGrpSpPr/>
          <p:nvPr/>
        </p:nvGrpSpPr>
        <p:grpSpPr>
          <a:xfrm>
            <a:off x="9487428" y="3799202"/>
            <a:ext cx="1483765" cy="266484"/>
            <a:chOff x="3693130" y="1715624"/>
            <a:chExt cx="1483765" cy="266484"/>
          </a:xfrm>
        </p:grpSpPr>
        <p:sp>
          <p:nvSpPr>
            <p:cNvPr id="29" name="Star: 5 Points 28">
              <a:extLst>
                <a:ext uri="{FF2B5EF4-FFF2-40B4-BE49-F238E27FC236}">
                  <a16:creationId xmlns:a16="http://schemas.microsoft.com/office/drawing/2014/main" id="{EBC7C398-31B2-4582-830E-43C7533EE93D}"/>
                </a:ext>
              </a:extLst>
            </p:cNvPr>
            <p:cNvSpPr/>
            <p:nvPr/>
          </p:nvSpPr>
          <p:spPr>
            <a:xfrm>
              <a:off x="4000726"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31" name="Star: 5 Points 30">
              <a:extLst>
                <a:ext uri="{FF2B5EF4-FFF2-40B4-BE49-F238E27FC236}">
                  <a16:creationId xmlns:a16="http://schemas.microsoft.com/office/drawing/2014/main" id="{9D017FF7-0BE1-4F02-9B18-32AA171F4B3E}"/>
                </a:ext>
              </a:extLst>
            </p:cNvPr>
            <p:cNvSpPr/>
            <p:nvPr/>
          </p:nvSpPr>
          <p:spPr>
            <a:xfrm>
              <a:off x="3693130"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32" name="Star: 5 Points 31">
              <a:extLst>
                <a:ext uri="{FF2B5EF4-FFF2-40B4-BE49-F238E27FC236}">
                  <a16:creationId xmlns:a16="http://schemas.microsoft.com/office/drawing/2014/main" id="{63217CAF-A728-42EC-B9A1-F451D5330A33}"/>
                </a:ext>
              </a:extLst>
            </p:cNvPr>
            <p:cNvSpPr/>
            <p:nvPr/>
          </p:nvSpPr>
          <p:spPr>
            <a:xfrm>
              <a:off x="4316468"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33" name="Star: 5 Points 32">
              <a:extLst>
                <a:ext uri="{FF2B5EF4-FFF2-40B4-BE49-F238E27FC236}">
                  <a16:creationId xmlns:a16="http://schemas.microsoft.com/office/drawing/2014/main" id="{404FDADD-02C4-43C0-A0AF-90DE20E602D6}"/>
                </a:ext>
              </a:extLst>
            </p:cNvPr>
            <p:cNvSpPr/>
            <p:nvPr/>
          </p:nvSpPr>
          <p:spPr>
            <a:xfrm>
              <a:off x="4598353" y="1719308"/>
              <a:ext cx="262800" cy="262800"/>
            </a:xfrm>
            <a:prstGeom prst="star5">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34" name="Star: 5 Points 33">
              <a:extLst>
                <a:ext uri="{FF2B5EF4-FFF2-40B4-BE49-F238E27FC236}">
                  <a16:creationId xmlns:a16="http://schemas.microsoft.com/office/drawing/2014/main" id="{A5D741AB-CBDA-4979-B58A-25300ED572F9}"/>
                </a:ext>
              </a:extLst>
            </p:cNvPr>
            <p:cNvSpPr/>
            <p:nvPr/>
          </p:nvSpPr>
          <p:spPr>
            <a:xfrm>
              <a:off x="4914095" y="1719308"/>
              <a:ext cx="262800" cy="262800"/>
            </a:xfrm>
            <a:prstGeom prst="star5">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grpSp>
      <p:grpSp>
        <p:nvGrpSpPr>
          <p:cNvPr id="35" name="Group 34">
            <a:extLst>
              <a:ext uri="{FF2B5EF4-FFF2-40B4-BE49-F238E27FC236}">
                <a16:creationId xmlns:a16="http://schemas.microsoft.com/office/drawing/2014/main" id="{78440FD3-D440-479A-A265-36FF82AB0E98}"/>
              </a:ext>
            </a:extLst>
          </p:cNvPr>
          <p:cNvGrpSpPr/>
          <p:nvPr/>
        </p:nvGrpSpPr>
        <p:grpSpPr>
          <a:xfrm>
            <a:off x="9518265" y="4487508"/>
            <a:ext cx="1483765" cy="266484"/>
            <a:chOff x="3693130" y="1715624"/>
            <a:chExt cx="1483765" cy="266484"/>
          </a:xfrm>
        </p:grpSpPr>
        <p:sp>
          <p:nvSpPr>
            <p:cNvPr id="36" name="Star: 5 Points 35">
              <a:extLst>
                <a:ext uri="{FF2B5EF4-FFF2-40B4-BE49-F238E27FC236}">
                  <a16:creationId xmlns:a16="http://schemas.microsoft.com/office/drawing/2014/main" id="{F9F7D9D1-2B48-4774-B491-6921ECC67CF8}"/>
                </a:ext>
              </a:extLst>
            </p:cNvPr>
            <p:cNvSpPr/>
            <p:nvPr/>
          </p:nvSpPr>
          <p:spPr>
            <a:xfrm>
              <a:off x="4000726"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37" name="Star: 5 Points 36">
              <a:extLst>
                <a:ext uri="{FF2B5EF4-FFF2-40B4-BE49-F238E27FC236}">
                  <a16:creationId xmlns:a16="http://schemas.microsoft.com/office/drawing/2014/main" id="{CB4FB16F-45EE-482F-8F96-B56184EABEBA}"/>
                </a:ext>
              </a:extLst>
            </p:cNvPr>
            <p:cNvSpPr/>
            <p:nvPr/>
          </p:nvSpPr>
          <p:spPr>
            <a:xfrm>
              <a:off x="3693130"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38" name="Star: 5 Points 37">
              <a:extLst>
                <a:ext uri="{FF2B5EF4-FFF2-40B4-BE49-F238E27FC236}">
                  <a16:creationId xmlns:a16="http://schemas.microsoft.com/office/drawing/2014/main" id="{BB42148B-A769-4CF5-BD73-00D6B40C8E1A}"/>
                </a:ext>
              </a:extLst>
            </p:cNvPr>
            <p:cNvSpPr/>
            <p:nvPr/>
          </p:nvSpPr>
          <p:spPr>
            <a:xfrm>
              <a:off x="4316468"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39" name="Star: 5 Points 38">
              <a:extLst>
                <a:ext uri="{FF2B5EF4-FFF2-40B4-BE49-F238E27FC236}">
                  <a16:creationId xmlns:a16="http://schemas.microsoft.com/office/drawing/2014/main" id="{63D5C4A1-83C0-47C0-B74F-652C0F37836C}"/>
                </a:ext>
              </a:extLst>
            </p:cNvPr>
            <p:cNvSpPr/>
            <p:nvPr/>
          </p:nvSpPr>
          <p:spPr>
            <a:xfrm>
              <a:off x="4598353" y="1719308"/>
              <a:ext cx="262800" cy="262800"/>
            </a:xfrm>
            <a:prstGeom prst="star5">
              <a:avLst/>
            </a:prstGeom>
            <a:solidFill>
              <a:schemeClr val="bg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40" name="Star: 5 Points 39">
              <a:extLst>
                <a:ext uri="{FF2B5EF4-FFF2-40B4-BE49-F238E27FC236}">
                  <a16:creationId xmlns:a16="http://schemas.microsoft.com/office/drawing/2014/main" id="{0F398B28-CF8F-4DDE-86D5-828ACCE4025E}"/>
                </a:ext>
              </a:extLst>
            </p:cNvPr>
            <p:cNvSpPr/>
            <p:nvPr/>
          </p:nvSpPr>
          <p:spPr>
            <a:xfrm>
              <a:off x="4914095" y="1719308"/>
              <a:ext cx="262800" cy="262800"/>
            </a:xfrm>
            <a:prstGeom prst="star5">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grpSp>
      <p:grpSp>
        <p:nvGrpSpPr>
          <p:cNvPr id="41" name="Group 40">
            <a:extLst>
              <a:ext uri="{FF2B5EF4-FFF2-40B4-BE49-F238E27FC236}">
                <a16:creationId xmlns:a16="http://schemas.microsoft.com/office/drawing/2014/main" id="{D0D3F3D3-457A-4663-B37F-018FC4EA4C8A}"/>
              </a:ext>
            </a:extLst>
          </p:cNvPr>
          <p:cNvGrpSpPr/>
          <p:nvPr/>
        </p:nvGrpSpPr>
        <p:grpSpPr>
          <a:xfrm>
            <a:off x="9487428" y="5123732"/>
            <a:ext cx="1483765" cy="266484"/>
            <a:chOff x="3693130" y="1715624"/>
            <a:chExt cx="1483765" cy="266484"/>
          </a:xfrm>
        </p:grpSpPr>
        <p:sp>
          <p:nvSpPr>
            <p:cNvPr id="42" name="Star: 5 Points 41">
              <a:extLst>
                <a:ext uri="{FF2B5EF4-FFF2-40B4-BE49-F238E27FC236}">
                  <a16:creationId xmlns:a16="http://schemas.microsoft.com/office/drawing/2014/main" id="{DE3BD580-C95D-4E8D-B93C-A9B1B3E3C4F5}"/>
                </a:ext>
              </a:extLst>
            </p:cNvPr>
            <p:cNvSpPr/>
            <p:nvPr/>
          </p:nvSpPr>
          <p:spPr>
            <a:xfrm>
              <a:off x="4000726"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43" name="Star: 5 Points 42">
              <a:extLst>
                <a:ext uri="{FF2B5EF4-FFF2-40B4-BE49-F238E27FC236}">
                  <a16:creationId xmlns:a16="http://schemas.microsoft.com/office/drawing/2014/main" id="{C07B8E0E-EBDA-4185-9B5E-FD8D607D159F}"/>
                </a:ext>
              </a:extLst>
            </p:cNvPr>
            <p:cNvSpPr/>
            <p:nvPr/>
          </p:nvSpPr>
          <p:spPr>
            <a:xfrm>
              <a:off x="3693130"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44" name="Star: 5 Points 43">
              <a:extLst>
                <a:ext uri="{FF2B5EF4-FFF2-40B4-BE49-F238E27FC236}">
                  <a16:creationId xmlns:a16="http://schemas.microsoft.com/office/drawing/2014/main" id="{0503B740-C4B6-4216-9196-11D2E8A31C4A}"/>
                </a:ext>
              </a:extLst>
            </p:cNvPr>
            <p:cNvSpPr/>
            <p:nvPr/>
          </p:nvSpPr>
          <p:spPr>
            <a:xfrm>
              <a:off x="4316468" y="1715624"/>
              <a:ext cx="262800" cy="262800"/>
            </a:xfrm>
            <a:prstGeom prst="star5">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45" name="Star: 5 Points 44">
              <a:extLst>
                <a:ext uri="{FF2B5EF4-FFF2-40B4-BE49-F238E27FC236}">
                  <a16:creationId xmlns:a16="http://schemas.microsoft.com/office/drawing/2014/main" id="{9C45B492-A0E2-48A5-9BC7-BDAD23EAEAD7}"/>
                </a:ext>
              </a:extLst>
            </p:cNvPr>
            <p:cNvSpPr/>
            <p:nvPr/>
          </p:nvSpPr>
          <p:spPr>
            <a:xfrm>
              <a:off x="4598353" y="1719308"/>
              <a:ext cx="262800" cy="262800"/>
            </a:xfrm>
            <a:prstGeom prst="star5">
              <a:avLst/>
            </a:prstGeom>
            <a:solidFill>
              <a:schemeClr val="bg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sp>
          <p:nvSpPr>
            <p:cNvPr id="46" name="Star: 5 Points 45">
              <a:extLst>
                <a:ext uri="{FF2B5EF4-FFF2-40B4-BE49-F238E27FC236}">
                  <a16:creationId xmlns:a16="http://schemas.microsoft.com/office/drawing/2014/main" id="{D20E3B93-5C1D-46FE-B61F-73FF65B9CF3B}"/>
                </a:ext>
              </a:extLst>
            </p:cNvPr>
            <p:cNvSpPr/>
            <p:nvPr/>
          </p:nvSpPr>
          <p:spPr>
            <a:xfrm>
              <a:off x="4914095" y="1719308"/>
              <a:ext cx="262800" cy="262800"/>
            </a:xfrm>
            <a:prstGeom prst="star5">
              <a:avLst/>
            </a:prstGeom>
            <a:solidFill>
              <a:schemeClr val="bg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chemeClr val="tx1"/>
                </a:solidFill>
                <a:latin typeface="Segoe Print" panose="02000600000000000000" pitchFamily="2" charset="0"/>
                <a:cs typeface="MV Boli" panose="02000500030200090000" pitchFamily="2" charset="0"/>
              </a:endParaRPr>
            </a:p>
          </p:txBody>
        </p:sp>
      </p:grpSp>
      <p:grpSp>
        <p:nvGrpSpPr>
          <p:cNvPr id="4" name="Group 3">
            <a:extLst>
              <a:ext uri="{FF2B5EF4-FFF2-40B4-BE49-F238E27FC236}">
                <a16:creationId xmlns:a16="http://schemas.microsoft.com/office/drawing/2014/main" id="{4AA7C946-90F8-5500-0C06-5C459890324A}"/>
              </a:ext>
            </a:extLst>
          </p:cNvPr>
          <p:cNvGrpSpPr/>
          <p:nvPr/>
        </p:nvGrpSpPr>
        <p:grpSpPr>
          <a:xfrm>
            <a:off x="8832415" y="1951574"/>
            <a:ext cx="3485903" cy="4906425"/>
            <a:chOff x="8832415" y="1951574"/>
            <a:chExt cx="3485903" cy="4906425"/>
          </a:xfrm>
        </p:grpSpPr>
        <p:pic>
          <p:nvPicPr>
            <p:cNvPr id="47" name="Picture 46">
              <a:extLst>
                <a:ext uri="{FF2B5EF4-FFF2-40B4-BE49-F238E27FC236}">
                  <a16:creationId xmlns:a16="http://schemas.microsoft.com/office/drawing/2014/main" id="{C6E1508E-707B-A87A-254F-DC4D8D92101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2415" y="1951574"/>
              <a:ext cx="3485903" cy="4906425"/>
            </a:xfrm>
            <a:prstGeom prst="rect">
              <a:avLst/>
            </a:prstGeom>
          </p:spPr>
        </p:pic>
        <p:sp>
          <p:nvSpPr>
            <p:cNvPr id="3" name="TextBox 2">
              <a:extLst>
                <a:ext uri="{FF2B5EF4-FFF2-40B4-BE49-F238E27FC236}">
                  <a16:creationId xmlns:a16="http://schemas.microsoft.com/office/drawing/2014/main" id="{A9AD828C-9B68-FE45-D412-1C9C11C10853}"/>
                </a:ext>
              </a:extLst>
            </p:cNvPr>
            <p:cNvSpPr txBox="1"/>
            <p:nvPr/>
          </p:nvSpPr>
          <p:spPr>
            <a:xfrm>
              <a:off x="9379281" y="2924840"/>
              <a:ext cx="1725770" cy="347252"/>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1000" b="1" i="1">
                  <a:solidFill>
                    <a:schemeClr val="accent1"/>
                  </a:solidFill>
                </a:rPr>
                <a:t>Less carbon emission</a:t>
              </a:r>
            </a:p>
          </p:txBody>
        </p:sp>
      </p:grpSp>
    </p:spTree>
    <p:extLst>
      <p:ext uri="{BB962C8B-B14F-4D97-AF65-F5344CB8AC3E}">
        <p14:creationId xmlns:p14="http://schemas.microsoft.com/office/powerpoint/2010/main" val="1586460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61847" y="522806"/>
            <a:ext cx="7214517" cy="852393"/>
          </a:xfrm>
        </p:spPr>
        <p:txBody>
          <a:bodyPr/>
          <a:lstStyle/>
          <a:p>
            <a:r>
              <a:rPr lang="en-US"/>
              <a:t>Deep dive module – Qualitative Feedback</a:t>
            </a:r>
          </a:p>
        </p:txBody>
      </p:sp>
      <p:sp>
        <p:nvSpPr>
          <p:cNvPr id="2" name="Content Placeholder 1"/>
          <p:cNvSpPr>
            <a:spLocks noGrp="1"/>
          </p:cNvSpPr>
          <p:nvPr>
            <p:ph type="body" sz="quarter" idx="26"/>
          </p:nvPr>
        </p:nvSpPr>
        <p:spPr>
          <a:xfrm>
            <a:off x="503237" y="522807"/>
            <a:ext cx="3168000" cy="851968"/>
          </a:xfrm>
        </p:spPr>
        <p:txBody>
          <a:bodyPr/>
          <a:lstStyle/>
          <a:p>
            <a:pPr marL="0" indent="0">
              <a:buNone/>
            </a:pPr>
            <a:r>
              <a:rPr lang="en-US">
                <a:latin typeface="+mj-lt"/>
              </a:rPr>
              <a:t>Methodology</a:t>
            </a:r>
          </a:p>
        </p:txBody>
      </p:sp>
      <p:sp>
        <p:nvSpPr>
          <p:cNvPr id="30" name="Text Placeholder 12">
            <a:extLst>
              <a:ext uri="{FF2B5EF4-FFF2-40B4-BE49-F238E27FC236}">
                <a16:creationId xmlns:a16="http://schemas.microsoft.com/office/drawing/2014/main" id="{541C4938-3B09-41BD-8A12-8F89A89EBAC6}"/>
              </a:ext>
            </a:extLst>
          </p:cNvPr>
          <p:cNvSpPr>
            <a:spLocks noGrp="1"/>
          </p:cNvSpPr>
          <p:nvPr>
            <p:ph type="body" sz="quarter" idx="27"/>
          </p:nvPr>
        </p:nvSpPr>
        <p:spPr>
          <a:xfrm>
            <a:off x="503237" y="1965539"/>
            <a:ext cx="3331818" cy="4410075"/>
          </a:xfrm>
        </p:spPr>
        <p:txBody>
          <a:bodyPr/>
          <a:lstStyle/>
          <a:p>
            <a:r>
              <a:rPr lang="en-US">
                <a:latin typeface="+mj-lt"/>
              </a:rPr>
              <a:t>At last, we will deep dive on the qualitative evaluation of the claims. </a:t>
            </a:r>
          </a:p>
          <a:p>
            <a:r>
              <a:rPr lang="en-US">
                <a:latin typeface="+mj-lt"/>
              </a:rPr>
              <a:t>We will ask consumers what they liked or disliked about their most and least preferred claims from the trade off exercise, and why. </a:t>
            </a:r>
          </a:p>
        </p:txBody>
      </p:sp>
      <p:sp>
        <p:nvSpPr>
          <p:cNvPr id="14" name="Rectangle: Rounded Corners 13">
            <a:extLst>
              <a:ext uri="{FF2B5EF4-FFF2-40B4-BE49-F238E27FC236}">
                <a16:creationId xmlns:a16="http://schemas.microsoft.com/office/drawing/2014/main" id="{E8A6EE68-B12F-439D-A7C2-1406B5F18543}"/>
              </a:ext>
            </a:extLst>
          </p:cNvPr>
          <p:cNvSpPr/>
          <p:nvPr/>
        </p:nvSpPr>
        <p:spPr bwMode="auto">
          <a:xfrm>
            <a:off x="3751709" y="522807"/>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Arial"/>
                <a:ea typeface="+mn-ea"/>
                <a:cs typeface="+mn-cs"/>
              </a:rPr>
              <a:t>5</a:t>
            </a:r>
          </a:p>
        </p:txBody>
      </p:sp>
      <p:sp>
        <p:nvSpPr>
          <p:cNvPr id="23" name="TextBox 22">
            <a:extLst>
              <a:ext uri="{FF2B5EF4-FFF2-40B4-BE49-F238E27FC236}">
                <a16:creationId xmlns:a16="http://schemas.microsoft.com/office/drawing/2014/main" id="{7B424EF0-691B-4A59-A502-9185741DFFA9}"/>
              </a:ext>
            </a:extLst>
          </p:cNvPr>
          <p:cNvSpPr txBox="1"/>
          <p:nvPr/>
        </p:nvSpPr>
        <p:spPr>
          <a:xfrm>
            <a:off x="9265128" y="2369642"/>
            <a:ext cx="1950269" cy="1266542"/>
          </a:xfrm>
          <a:prstGeom prst="rect">
            <a:avLst/>
          </a:prstGeom>
          <a:noFill/>
        </p:spPr>
        <p:txBody>
          <a:bodyPr wrap="square" lIns="108000" tIns="72000" rIns="108000" bIns="108000" rtlCol="0">
            <a:spAutoFit/>
          </a:bodyPr>
          <a:lstStyle/>
          <a:p>
            <a:pPr indent="0" algn="ctr">
              <a:lnSpc>
                <a:spcPct val="120000"/>
              </a:lnSpc>
              <a:spcAft>
                <a:spcPts val="1000"/>
              </a:spcAft>
            </a:pPr>
            <a:r>
              <a:rPr lang="en-US" sz="1050">
                <a:solidFill>
                  <a:schemeClr val="accent1"/>
                </a:solidFill>
              </a:rPr>
              <a:t>You found the following message more motivating than others. What do you </a:t>
            </a:r>
            <a:r>
              <a:rPr lang="en-US" sz="1050" b="1">
                <a:solidFill>
                  <a:schemeClr val="accent1"/>
                </a:solidFill>
              </a:rPr>
              <a:t>like</a:t>
            </a:r>
            <a:r>
              <a:rPr lang="en-US" sz="1050">
                <a:solidFill>
                  <a:schemeClr val="accent1"/>
                </a:solidFill>
              </a:rPr>
              <a:t> about this message and </a:t>
            </a:r>
            <a:r>
              <a:rPr lang="en-US" sz="1050" b="1">
                <a:solidFill>
                  <a:schemeClr val="accent1"/>
                </a:solidFill>
              </a:rPr>
              <a:t>why</a:t>
            </a:r>
            <a:r>
              <a:rPr lang="en-US" sz="1050">
                <a:solidFill>
                  <a:schemeClr val="accent1"/>
                </a:solidFill>
              </a:rPr>
              <a:t>?</a:t>
            </a:r>
          </a:p>
          <a:p>
            <a:pPr indent="0" algn="ctr">
              <a:lnSpc>
                <a:spcPct val="120000"/>
              </a:lnSpc>
              <a:spcAft>
                <a:spcPts val="1000"/>
              </a:spcAft>
            </a:pPr>
            <a:r>
              <a:rPr lang="en-US" sz="1050" b="1" i="1">
                <a:solidFill>
                  <a:schemeClr val="accent1"/>
                </a:solidFill>
              </a:rPr>
              <a:t>#1 high-protein drink </a:t>
            </a:r>
          </a:p>
        </p:txBody>
      </p:sp>
      <p:sp>
        <p:nvSpPr>
          <p:cNvPr id="4" name="Rectangle 3">
            <a:extLst>
              <a:ext uri="{FF2B5EF4-FFF2-40B4-BE49-F238E27FC236}">
                <a16:creationId xmlns:a16="http://schemas.microsoft.com/office/drawing/2014/main" id="{8EC28C7F-7D1E-44ED-A2D9-3990506FFDD8}"/>
              </a:ext>
            </a:extLst>
          </p:cNvPr>
          <p:cNvSpPr/>
          <p:nvPr/>
        </p:nvSpPr>
        <p:spPr>
          <a:xfrm>
            <a:off x="9478262" y="4142200"/>
            <a:ext cx="1524000" cy="1555969"/>
          </a:xfrm>
          <a:prstGeom prst="rect">
            <a:avLst/>
          </a:prstGeom>
          <a:solidFill>
            <a:schemeClr val="bg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grpSp>
        <p:nvGrpSpPr>
          <p:cNvPr id="5" name="Group 4">
            <a:extLst>
              <a:ext uri="{FF2B5EF4-FFF2-40B4-BE49-F238E27FC236}">
                <a16:creationId xmlns:a16="http://schemas.microsoft.com/office/drawing/2014/main" id="{8701F3F5-2ADA-EA53-64C0-6F29A8F2C2E3}"/>
              </a:ext>
            </a:extLst>
          </p:cNvPr>
          <p:cNvGrpSpPr/>
          <p:nvPr/>
        </p:nvGrpSpPr>
        <p:grpSpPr>
          <a:xfrm>
            <a:off x="8832415" y="1951574"/>
            <a:ext cx="3485903" cy="4906425"/>
            <a:chOff x="8832415" y="1951574"/>
            <a:chExt cx="3485903" cy="4906425"/>
          </a:xfrm>
        </p:grpSpPr>
        <p:pic>
          <p:nvPicPr>
            <p:cNvPr id="9" name="Picture 8">
              <a:extLst>
                <a:ext uri="{FF2B5EF4-FFF2-40B4-BE49-F238E27FC236}">
                  <a16:creationId xmlns:a16="http://schemas.microsoft.com/office/drawing/2014/main" id="{FFC27085-9158-BE7B-5843-E86C460D200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2415" y="1951574"/>
              <a:ext cx="3485903" cy="4906425"/>
            </a:xfrm>
            <a:prstGeom prst="rect">
              <a:avLst/>
            </a:prstGeom>
          </p:spPr>
        </p:pic>
        <p:sp>
          <p:nvSpPr>
            <p:cNvPr id="3" name="TextBox 2">
              <a:extLst>
                <a:ext uri="{FF2B5EF4-FFF2-40B4-BE49-F238E27FC236}">
                  <a16:creationId xmlns:a16="http://schemas.microsoft.com/office/drawing/2014/main" id="{64C333F4-C0F7-D6FD-A812-5545CA7A4B83}"/>
                </a:ext>
              </a:extLst>
            </p:cNvPr>
            <p:cNvSpPr txBox="1"/>
            <p:nvPr/>
          </p:nvSpPr>
          <p:spPr>
            <a:xfrm>
              <a:off x="9381302" y="3429000"/>
              <a:ext cx="1725770" cy="532559"/>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1000" b="1" i="1">
                  <a:solidFill>
                    <a:schemeClr val="accent1"/>
                  </a:solidFill>
                </a:rPr>
                <a:t>Locally sourced ingredients</a:t>
              </a:r>
            </a:p>
          </p:txBody>
        </p:sp>
      </p:grpSp>
    </p:spTree>
    <p:extLst>
      <p:ext uri="{BB962C8B-B14F-4D97-AF65-F5344CB8AC3E}">
        <p14:creationId xmlns:p14="http://schemas.microsoft.com/office/powerpoint/2010/main" val="1071421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92922" y="521364"/>
            <a:ext cx="6997753" cy="972000"/>
          </a:xfrm>
        </p:spPr>
        <p:txBody>
          <a:bodyPr/>
          <a:lstStyle/>
          <a:p>
            <a:r>
              <a:rPr lang="en-US"/>
              <a:t>Health / Taste perception</a:t>
            </a:r>
          </a:p>
        </p:txBody>
      </p:sp>
      <p:sp>
        <p:nvSpPr>
          <p:cNvPr id="2" name="Content Placeholder 1"/>
          <p:cNvSpPr>
            <a:spLocks noGrp="1"/>
          </p:cNvSpPr>
          <p:nvPr>
            <p:ph type="body" sz="quarter" idx="26"/>
          </p:nvPr>
        </p:nvSpPr>
        <p:spPr>
          <a:xfrm>
            <a:off x="503237" y="521814"/>
            <a:ext cx="3168000" cy="971550"/>
          </a:xfrm>
        </p:spPr>
        <p:txBody>
          <a:bodyPr/>
          <a:lstStyle/>
          <a:p>
            <a:pPr marL="0" indent="0">
              <a:buNone/>
            </a:pPr>
            <a:r>
              <a:rPr lang="en-US">
                <a:solidFill>
                  <a:schemeClr val="bg2"/>
                </a:solidFill>
                <a:latin typeface="+mj-lt"/>
              </a:rPr>
              <a:t>Methodology</a:t>
            </a:r>
          </a:p>
        </p:txBody>
      </p:sp>
      <p:sp>
        <p:nvSpPr>
          <p:cNvPr id="30" name="Text Placeholder 12">
            <a:extLst>
              <a:ext uri="{FF2B5EF4-FFF2-40B4-BE49-F238E27FC236}">
                <a16:creationId xmlns:a16="http://schemas.microsoft.com/office/drawing/2014/main" id="{541C4938-3B09-41BD-8A12-8F89A89EBAC6}"/>
              </a:ext>
            </a:extLst>
          </p:cNvPr>
          <p:cNvSpPr>
            <a:spLocks noGrp="1"/>
          </p:cNvSpPr>
          <p:nvPr>
            <p:ph type="body" sz="quarter" idx="27"/>
          </p:nvPr>
        </p:nvSpPr>
        <p:spPr>
          <a:xfrm>
            <a:off x="503237" y="1965539"/>
            <a:ext cx="3331818" cy="4410075"/>
          </a:xfrm>
        </p:spPr>
        <p:txBody>
          <a:bodyPr/>
          <a:lstStyle/>
          <a:p>
            <a:r>
              <a:rPr lang="en-US" sz="1600">
                <a:solidFill>
                  <a:srgbClr val="1C6D7D"/>
                </a:solidFill>
                <a:latin typeface="+mj-lt"/>
              </a:rPr>
              <a:t>Finally, consumers will be asked to rate a random subset of claims on their ability to cue health / taste. </a:t>
            </a:r>
          </a:p>
          <a:p>
            <a:endParaRPr lang="en-US">
              <a:solidFill>
                <a:srgbClr val="1C6D7D"/>
              </a:solidFill>
              <a:latin typeface="+mj-lt"/>
            </a:endParaRPr>
          </a:p>
          <a:p>
            <a:r>
              <a:rPr lang="en-US">
                <a:solidFill>
                  <a:srgbClr val="1C6D7D"/>
                </a:solidFill>
                <a:latin typeface="+mj-lt"/>
              </a:rPr>
              <a:t>Even though this is asked in a stated way, we will use the results of this assessment to get to the derived importance of health / taste perception in the evaluation of the claims. (see next slides)</a:t>
            </a:r>
          </a:p>
          <a:p>
            <a:endParaRPr lang="en-US" sz="1600">
              <a:solidFill>
                <a:srgbClr val="1C6D7D"/>
              </a:solidFill>
              <a:latin typeface="+mj-lt"/>
            </a:endParaRPr>
          </a:p>
          <a:p>
            <a:endParaRPr lang="en-US">
              <a:solidFill>
                <a:srgbClr val="1C6D7D"/>
              </a:solidFill>
              <a:latin typeface="+mj-lt"/>
            </a:endParaRPr>
          </a:p>
        </p:txBody>
      </p:sp>
      <p:sp>
        <p:nvSpPr>
          <p:cNvPr id="23" name="Rectangle: Rounded Corners 22">
            <a:extLst>
              <a:ext uri="{FF2B5EF4-FFF2-40B4-BE49-F238E27FC236}">
                <a16:creationId xmlns:a16="http://schemas.microsoft.com/office/drawing/2014/main" id="{C9A6DAE5-C94A-4234-A03E-5A07B5870599}"/>
              </a:ext>
            </a:extLst>
          </p:cNvPr>
          <p:cNvSpPr/>
          <p:nvPr/>
        </p:nvSpPr>
        <p:spPr bwMode="auto">
          <a:xfrm>
            <a:off x="3751709" y="522807"/>
            <a:ext cx="518091" cy="518091"/>
          </a:xfrm>
          <a:prstGeom prst="roundRect">
            <a:avLst/>
          </a:prstGeom>
          <a:solidFill>
            <a:schemeClr val="accent3"/>
          </a:solidFill>
          <a:ln w="0">
            <a:noFill/>
            <a:prstDash val="solid"/>
            <a:round/>
            <a:headEnd/>
            <a:tailEnd/>
          </a:ln>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Arial"/>
                <a:ea typeface="+mn-ea"/>
                <a:cs typeface="+mn-cs"/>
              </a:rPr>
              <a:t>6</a:t>
            </a:r>
          </a:p>
        </p:txBody>
      </p:sp>
      <p:sp>
        <p:nvSpPr>
          <p:cNvPr id="4" name="TextBox 3">
            <a:extLst>
              <a:ext uri="{FF2B5EF4-FFF2-40B4-BE49-F238E27FC236}">
                <a16:creationId xmlns:a16="http://schemas.microsoft.com/office/drawing/2014/main" id="{3F6C4FB1-BD00-41E8-83A7-3A5BE0FD02B8}"/>
              </a:ext>
            </a:extLst>
          </p:cNvPr>
          <p:cNvSpPr txBox="1"/>
          <p:nvPr/>
        </p:nvSpPr>
        <p:spPr>
          <a:xfrm>
            <a:off x="9356661" y="2352524"/>
            <a:ext cx="1731097" cy="908111"/>
          </a:xfrm>
          <a:prstGeom prst="rect">
            <a:avLst/>
          </a:prstGeom>
          <a:noFill/>
        </p:spPr>
        <p:txBody>
          <a:bodyPr wrap="square" lIns="108000" tIns="72000" rIns="108000" bIns="108000" rtlCol="0">
            <a:spAutoFit/>
          </a:bodyPr>
          <a:lstStyle/>
          <a:p>
            <a:pPr indent="0" algn="ctr">
              <a:lnSpc>
                <a:spcPct val="120000"/>
              </a:lnSpc>
              <a:spcAft>
                <a:spcPts val="1000"/>
              </a:spcAft>
            </a:pPr>
            <a:r>
              <a:rPr lang="en-US" sz="1000">
                <a:solidFill>
                  <a:schemeClr val="accent1"/>
                </a:solidFill>
              </a:rPr>
              <a:t>How likely are you to purchase </a:t>
            </a:r>
            <a:r>
              <a:rPr lang="en-US" sz="1000" err="1">
                <a:solidFill>
                  <a:schemeClr val="accent1"/>
                </a:solidFill>
              </a:rPr>
              <a:t>YoPRO</a:t>
            </a:r>
            <a:r>
              <a:rPr lang="en-US" sz="1000">
                <a:solidFill>
                  <a:schemeClr val="accent1"/>
                </a:solidFill>
              </a:rPr>
              <a:t> products in the future if they say the following messages?</a:t>
            </a:r>
          </a:p>
        </p:txBody>
      </p:sp>
      <p:cxnSp>
        <p:nvCxnSpPr>
          <p:cNvPr id="10" name="Straight Connector 9">
            <a:extLst>
              <a:ext uri="{FF2B5EF4-FFF2-40B4-BE49-F238E27FC236}">
                <a16:creationId xmlns:a16="http://schemas.microsoft.com/office/drawing/2014/main" id="{7296745D-BDA8-480F-9A59-1B28E1E415B4}"/>
              </a:ext>
            </a:extLst>
          </p:cNvPr>
          <p:cNvCxnSpPr>
            <a:cxnSpLocks/>
            <a:endCxn id="26" idx="0"/>
          </p:cNvCxnSpPr>
          <p:nvPr/>
        </p:nvCxnSpPr>
        <p:spPr>
          <a:xfrm>
            <a:off x="9556078" y="4137541"/>
            <a:ext cx="131582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210DAF35-8387-4EB0-88D9-2948751B8178}"/>
              </a:ext>
            </a:extLst>
          </p:cNvPr>
          <p:cNvSpPr/>
          <p:nvPr/>
        </p:nvSpPr>
        <p:spPr>
          <a:xfrm rot="10800000">
            <a:off x="10276514" y="3957540"/>
            <a:ext cx="180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22" name="TextBox 21">
            <a:extLst>
              <a:ext uri="{FF2B5EF4-FFF2-40B4-BE49-F238E27FC236}">
                <a16:creationId xmlns:a16="http://schemas.microsoft.com/office/drawing/2014/main" id="{F04BF76F-A0C7-42DA-B056-9885BB189FC9}"/>
              </a:ext>
            </a:extLst>
          </p:cNvPr>
          <p:cNvSpPr txBox="1"/>
          <p:nvPr/>
        </p:nvSpPr>
        <p:spPr>
          <a:xfrm>
            <a:off x="9253579" y="4137541"/>
            <a:ext cx="739306" cy="4969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Very unlikely</a:t>
            </a:r>
          </a:p>
        </p:txBody>
      </p:sp>
      <p:sp>
        <p:nvSpPr>
          <p:cNvPr id="26" name="TextBox 25">
            <a:extLst>
              <a:ext uri="{FF2B5EF4-FFF2-40B4-BE49-F238E27FC236}">
                <a16:creationId xmlns:a16="http://schemas.microsoft.com/office/drawing/2014/main" id="{DB8C3D8C-9391-4ADC-9D9D-8EA52734829E}"/>
              </a:ext>
            </a:extLst>
          </p:cNvPr>
          <p:cNvSpPr txBox="1"/>
          <p:nvPr/>
        </p:nvSpPr>
        <p:spPr>
          <a:xfrm>
            <a:off x="10502249" y="4137541"/>
            <a:ext cx="739306" cy="4969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Very likely</a:t>
            </a:r>
          </a:p>
        </p:txBody>
      </p:sp>
      <p:sp>
        <p:nvSpPr>
          <p:cNvPr id="27" name="TextBox 26">
            <a:extLst>
              <a:ext uri="{FF2B5EF4-FFF2-40B4-BE49-F238E27FC236}">
                <a16:creationId xmlns:a16="http://schemas.microsoft.com/office/drawing/2014/main" id="{C12594C2-424F-4D61-A543-2BFF1FBC1A30}"/>
              </a:ext>
            </a:extLst>
          </p:cNvPr>
          <p:cNvSpPr txBox="1"/>
          <p:nvPr/>
        </p:nvSpPr>
        <p:spPr>
          <a:xfrm>
            <a:off x="9874534" y="3626766"/>
            <a:ext cx="739306" cy="330773"/>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60%</a:t>
            </a:r>
          </a:p>
        </p:txBody>
      </p:sp>
      <p:sp>
        <p:nvSpPr>
          <p:cNvPr id="6" name="TextBox 5">
            <a:extLst>
              <a:ext uri="{FF2B5EF4-FFF2-40B4-BE49-F238E27FC236}">
                <a16:creationId xmlns:a16="http://schemas.microsoft.com/office/drawing/2014/main" id="{D7DFD5A8-9E47-4E10-9E34-A17BFCEE0870}"/>
              </a:ext>
            </a:extLst>
          </p:cNvPr>
          <p:cNvSpPr txBox="1"/>
          <p:nvPr/>
        </p:nvSpPr>
        <p:spPr>
          <a:xfrm>
            <a:off x="9483174" y="3376203"/>
            <a:ext cx="1742566" cy="364565"/>
          </a:xfrm>
          <a:prstGeom prst="rect">
            <a:avLst/>
          </a:prstGeom>
          <a:noFill/>
        </p:spPr>
        <p:txBody>
          <a:bodyPr wrap="none" lIns="108000" tIns="72000" rIns="108000" bIns="108000" rtlCol="0">
            <a:spAutoFit/>
          </a:bodyPr>
          <a:lstStyle/>
          <a:p>
            <a:pPr indent="0" algn="l">
              <a:lnSpc>
                <a:spcPct val="120000"/>
              </a:lnSpc>
              <a:spcAft>
                <a:spcPts val="1000"/>
              </a:spcAft>
            </a:pPr>
            <a:r>
              <a:rPr lang="en-US" sz="1100" b="1" i="1">
                <a:solidFill>
                  <a:schemeClr val="accent1"/>
                </a:solidFill>
              </a:rPr>
              <a:t>Zero plastic packaging</a:t>
            </a:r>
            <a:endParaRPr lang="en-US" b="1" i="1">
              <a:solidFill>
                <a:schemeClr val="accent1"/>
              </a:solidFill>
            </a:endParaRPr>
          </a:p>
        </p:txBody>
      </p:sp>
      <p:cxnSp>
        <p:nvCxnSpPr>
          <p:cNvPr id="31" name="Straight Connector 30">
            <a:extLst>
              <a:ext uri="{FF2B5EF4-FFF2-40B4-BE49-F238E27FC236}">
                <a16:creationId xmlns:a16="http://schemas.microsoft.com/office/drawing/2014/main" id="{5507D32B-68D3-4DA4-816B-7DE4379D976D}"/>
              </a:ext>
            </a:extLst>
          </p:cNvPr>
          <p:cNvCxnSpPr>
            <a:cxnSpLocks/>
          </p:cNvCxnSpPr>
          <p:nvPr/>
        </p:nvCxnSpPr>
        <p:spPr>
          <a:xfrm>
            <a:off x="9556078" y="5410782"/>
            <a:ext cx="131582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32" name="Isosceles Triangle 31">
            <a:extLst>
              <a:ext uri="{FF2B5EF4-FFF2-40B4-BE49-F238E27FC236}">
                <a16:creationId xmlns:a16="http://schemas.microsoft.com/office/drawing/2014/main" id="{FBDE239A-1349-4F09-8667-5ED86AF540D7}"/>
              </a:ext>
            </a:extLst>
          </p:cNvPr>
          <p:cNvSpPr/>
          <p:nvPr/>
        </p:nvSpPr>
        <p:spPr>
          <a:xfrm rot="10800000">
            <a:off x="9980952" y="5230781"/>
            <a:ext cx="180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33" name="TextBox 32">
            <a:extLst>
              <a:ext uri="{FF2B5EF4-FFF2-40B4-BE49-F238E27FC236}">
                <a16:creationId xmlns:a16="http://schemas.microsoft.com/office/drawing/2014/main" id="{BCCD4015-34AE-489D-9EF3-CC8E182E89B2}"/>
              </a:ext>
            </a:extLst>
          </p:cNvPr>
          <p:cNvSpPr txBox="1"/>
          <p:nvPr/>
        </p:nvSpPr>
        <p:spPr>
          <a:xfrm>
            <a:off x="9253579" y="5410782"/>
            <a:ext cx="739306" cy="4969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Very unlikely</a:t>
            </a:r>
          </a:p>
        </p:txBody>
      </p:sp>
      <p:sp>
        <p:nvSpPr>
          <p:cNvPr id="34" name="TextBox 33">
            <a:extLst>
              <a:ext uri="{FF2B5EF4-FFF2-40B4-BE49-F238E27FC236}">
                <a16:creationId xmlns:a16="http://schemas.microsoft.com/office/drawing/2014/main" id="{A451ABAE-A082-4336-9B0D-B4EC6BEF9C3D}"/>
              </a:ext>
            </a:extLst>
          </p:cNvPr>
          <p:cNvSpPr txBox="1"/>
          <p:nvPr/>
        </p:nvSpPr>
        <p:spPr>
          <a:xfrm>
            <a:off x="10502249" y="5410782"/>
            <a:ext cx="739306" cy="496972"/>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Very likely</a:t>
            </a:r>
          </a:p>
        </p:txBody>
      </p:sp>
      <p:sp>
        <p:nvSpPr>
          <p:cNvPr id="35" name="TextBox 34">
            <a:extLst>
              <a:ext uri="{FF2B5EF4-FFF2-40B4-BE49-F238E27FC236}">
                <a16:creationId xmlns:a16="http://schemas.microsoft.com/office/drawing/2014/main" id="{43B5C1A7-0F2E-4581-95F0-C8EF90BB9C29}"/>
              </a:ext>
            </a:extLst>
          </p:cNvPr>
          <p:cNvSpPr txBox="1"/>
          <p:nvPr/>
        </p:nvSpPr>
        <p:spPr>
          <a:xfrm>
            <a:off x="9874534" y="4900007"/>
            <a:ext cx="739306" cy="330773"/>
          </a:xfrm>
          <a:prstGeom prst="rect">
            <a:avLst/>
          </a:prstGeom>
          <a:noFill/>
        </p:spPr>
        <p:txBody>
          <a:bodyPr wrap="square" lIns="108000" tIns="72000" rIns="108000" bIns="108000" rtlCol="0">
            <a:spAutoFit/>
          </a:bodyPr>
          <a:lstStyle/>
          <a:p>
            <a:pPr indent="0" algn="ctr">
              <a:lnSpc>
                <a:spcPct val="120000"/>
              </a:lnSpc>
              <a:spcAft>
                <a:spcPts val="1000"/>
              </a:spcAft>
            </a:pPr>
            <a:r>
              <a:rPr lang="en-US" sz="900">
                <a:solidFill>
                  <a:schemeClr val="accent1"/>
                </a:solidFill>
              </a:rPr>
              <a:t>40%</a:t>
            </a:r>
          </a:p>
        </p:txBody>
      </p:sp>
      <p:sp>
        <p:nvSpPr>
          <p:cNvPr id="36" name="TextBox 35">
            <a:extLst>
              <a:ext uri="{FF2B5EF4-FFF2-40B4-BE49-F238E27FC236}">
                <a16:creationId xmlns:a16="http://schemas.microsoft.com/office/drawing/2014/main" id="{84BD81CF-4055-449E-8693-75503E17FE07}"/>
              </a:ext>
            </a:extLst>
          </p:cNvPr>
          <p:cNvSpPr txBox="1"/>
          <p:nvPr/>
        </p:nvSpPr>
        <p:spPr>
          <a:xfrm>
            <a:off x="9304439" y="4649444"/>
            <a:ext cx="1781038" cy="371362"/>
          </a:xfrm>
          <a:prstGeom prst="rect">
            <a:avLst/>
          </a:prstGeom>
          <a:noFill/>
        </p:spPr>
        <p:txBody>
          <a:bodyPr wrap="none" lIns="108000" tIns="72000" rIns="108000" bIns="108000" rtlCol="0">
            <a:spAutoFit/>
          </a:bodyPr>
          <a:lstStyle/>
          <a:p>
            <a:pPr indent="0" algn="l">
              <a:lnSpc>
                <a:spcPct val="120000"/>
              </a:lnSpc>
              <a:spcAft>
                <a:spcPts val="1000"/>
              </a:spcAft>
            </a:pPr>
            <a:r>
              <a:rPr lang="en-US" sz="1100" b="1" i="1">
                <a:solidFill>
                  <a:schemeClr val="accent1"/>
                </a:solidFill>
              </a:rPr>
              <a:t>Healthy high protein snack</a:t>
            </a:r>
            <a:endParaRPr lang="en-US" b="1" i="1">
              <a:solidFill>
                <a:schemeClr val="accent1"/>
              </a:solidFill>
            </a:endParaRPr>
          </a:p>
        </p:txBody>
      </p:sp>
      <p:sp>
        <p:nvSpPr>
          <p:cNvPr id="5" name="TextBox 4">
            <a:extLst>
              <a:ext uri="{FF2B5EF4-FFF2-40B4-BE49-F238E27FC236}">
                <a16:creationId xmlns:a16="http://schemas.microsoft.com/office/drawing/2014/main" id="{C7166F1C-C8A3-9A96-9E67-484C3017B7E9}"/>
              </a:ext>
            </a:extLst>
          </p:cNvPr>
          <p:cNvSpPr txBox="1"/>
          <p:nvPr/>
        </p:nvSpPr>
        <p:spPr>
          <a:xfrm>
            <a:off x="9359706" y="4669021"/>
            <a:ext cx="1781037" cy="347252"/>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1000" b="1" i="1">
                <a:solidFill>
                  <a:schemeClr val="accent1"/>
                </a:solidFill>
              </a:rPr>
              <a:t>Recyclable materials</a:t>
            </a:r>
          </a:p>
        </p:txBody>
      </p:sp>
      <p:pic>
        <p:nvPicPr>
          <p:cNvPr id="20" name="Picture 19">
            <a:extLst>
              <a:ext uri="{FF2B5EF4-FFF2-40B4-BE49-F238E27FC236}">
                <a16:creationId xmlns:a16="http://schemas.microsoft.com/office/drawing/2014/main" id="{6F49E3D9-5559-DF14-AECD-A3A0CB08938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40069" y="1965539"/>
            <a:ext cx="3485903" cy="4906425"/>
          </a:xfrm>
          <a:prstGeom prst="rect">
            <a:avLst/>
          </a:prstGeom>
        </p:spPr>
      </p:pic>
      <p:sp>
        <p:nvSpPr>
          <p:cNvPr id="3" name="TextBox 2">
            <a:extLst>
              <a:ext uri="{FF2B5EF4-FFF2-40B4-BE49-F238E27FC236}">
                <a16:creationId xmlns:a16="http://schemas.microsoft.com/office/drawing/2014/main" id="{8FE06A90-FC3A-9BB5-1451-333AFAB17E55}"/>
              </a:ext>
            </a:extLst>
          </p:cNvPr>
          <p:cNvSpPr txBox="1"/>
          <p:nvPr/>
        </p:nvSpPr>
        <p:spPr>
          <a:xfrm>
            <a:off x="9382420" y="2427781"/>
            <a:ext cx="1725770" cy="1029490"/>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1000">
                <a:solidFill>
                  <a:schemeClr val="accent1"/>
                </a:solidFill>
              </a:rPr>
              <a:t>How much do expect a product with this claim to give you health benefits?</a:t>
            </a:r>
          </a:p>
          <a:p>
            <a:pPr indent="0" algn="ctr">
              <a:lnSpc>
                <a:spcPct val="120000"/>
              </a:lnSpc>
              <a:spcAft>
                <a:spcPts val="1000"/>
              </a:spcAft>
            </a:pPr>
            <a:endParaRPr lang="en-US" sz="1000">
              <a:solidFill>
                <a:schemeClr val="accent1"/>
              </a:solidFill>
            </a:endParaRPr>
          </a:p>
        </p:txBody>
      </p:sp>
      <p:sp>
        <p:nvSpPr>
          <p:cNvPr id="9" name="TextBox 8">
            <a:extLst>
              <a:ext uri="{FF2B5EF4-FFF2-40B4-BE49-F238E27FC236}">
                <a16:creationId xmlns:a16="http://schemas.microsoft.com/office/drawing/2014/main" id="{4A009E8D-B3B0-233F-8C19-87FFAFA52E6E}"/>
              </a:ext>
            </a:extLst>
          </p:cNvPr>
          <p:cNvSpPr txBox="1"/>
          <p:nvPr/>
        </p:nvSpPr>
        <p:spPr>
          <a:xfrm>
            <a:off x="10547916" y="4208694"/>
            <a:ext cx="537561" cy="461899"/>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800">
                <a:solidFill>
                  <a:schemeClr val="accent1"/>
                </a:solidFill>
              </a:rPr>
              <a:t>Very much</a:t>
            </a:r>
          </a:p>
        </p:txBody>
      </p:sp>
      <p:sp>
        <p:nvSpPr>
          <p:cNvPr id="12" name="TextBox 11">
            <a:extLst>
              <a:ext uri="{FF2B5EF4-FFF2-40B4-BE49-F238E27FC236}">
                <a16:creationId xmlns:a16="http://schemas.microsoft.com/office/drawing/2014/main" id="{5AA25ED0-CB02-796A-9494-A467ABD3388D}"/>
              </a:ext>
            </a:extLst>
          </p:cNvPr>
          <p:cNvSpPr txBox="1"/>
          <p:nvPr/>
        </p:nvSpPr>
        <p:spPr>
          <a:xfrm>
            <a:off x="10502249" y="5471210"/>
            <a:ext cx="537561" cy="461899"/>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800">
                <a:solidFill>
                  <a:schemeClr val="accent1"/>
                </a:solidFill>
              </a:rPr>
              <a:t>Very much</a:t>
            </a:r>
          </a:p>
        </p:txBody>
      </p:sp>
      <p:sp>
        <p:nvSpPr>
          <p:cNvPr id="14" name="TextBox 13">
            <a:extLst>
              <a:ext uri="{FF2B5EF4-FFF2-40B4-BE49-F238E27FC236}">
                <a16:creationId xmlns:a16="http://schemas.microsoft.com/office/drawing/2014/main" id="{A54A1CCB-1EDC-8F33-D6B7-915A0D4DF040}"/>
              </a:ext>
            </a:extLst>
          </p:cNvPr>
          <p:cNvSpPr txBox="1"/>
          <p:nvPr/>
        </p:nvSpPr>
        <p:spPr>
          <a:xfrm>
            <a:off x="9402379" y="5464776"/>
            <a:ext cx="537561" cy="461899"/>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800">
                <a:solidFill>
                  <a:schemeClr val="accent1"/>
                </a:solidFill>
              </a:rPr>
              <a:t>Not at all</a:t>
            </a:r>
          </a:p>
        </p:txBody>
      </p:sp>
      <p:sp>
        <p:nvSpPr>
          <p:cNvPr id="15" name="TextBox 14">
            <a:extLst>
              <a:ext uri="{FF2B5EF4-FFF2-40B4-BE49-F238E27FC236}">
                <a16:creationId xmlns:a16="http://schemas.microsoft.com/office/drawing/2014/main" id="{C805EE50-AFBF-ABC9-A595-AE075DD0C253}"/>
              </a:ext>
            </a:extLst>
          </p:cNvPr>
          <p:cNvSpPr txBox="1"/>
          <p:nvPr/>
        </p:nvSpPr>
        <p:spPr>
          <a:xfrm>
            <a:off x="9425212" y="4200563"/>
            <a:ext cx="537561" cy="461899"/>
          </a:xfrm>
          <a:prstGeom prst="rect">
            <a:avLst/>
          </a:prstGeom>
          <a:solidFill>
            <a:schemeClr val="bg1"/>
          </a:solidFill>
        </p:spPr>
        <p:txBody>
          <a:bodyPr wrap="square" lIns="108000" tIns="72000" rIns="108000" bIns="108000" rtlCol="0">
            <a:spAutoFit/>
          </a:bodyPr>
          <a:lstStyle/>
          <a:p>
            <a:pPr indent="0" algn="ctr">
              <a:lnSpc>
                <a:spcPct val="120000"/>
              </a:lnSpc>
              <a:spcAft>
                <a:spcPts val="1000"/>
              </a:spcAft>
            </a:pPr>
            <a:r>
              <a:rPr lang="en-US" sz="800">
                <a:solidFill>
                  <a:schemeClr val="accent1"/>
                </a:solidFill>
              </a:rPr>
              <a:t>Not at all</a:t>
            </a:r>
          </a:p>
        </p:txBody>
      </p:sp>
      <p:sp>
        <p:nvSpPr>
          <p:cNvPr id="16" name="Rectangle 15">
            <a:extLst>
              <a:ext uri="{FF2B5EF4-FFF2-40B4-BE49-F238E27FC236}">
                <a16:creationId xmlns:a16="http://schemas.microsoft.com/office/drawing/2014/main" id="{F2E2D851-DFDD-7D36-CB08-F1B43674C457}"/>
              </a:ext>
            </a:extLst>
          </p:cNvPr>
          <p:cNvSpPr/>
          <p:nvPr/>
        </p:nvSpPr>
        <p:spPr>
          <a:xfrm rot="842434">
            <a:off x="5674513" y="3318486"/>
            <a:ext cx="1357746" cy="1570182"/>
          </a:xfrm>
          <a:prstGeom prst="rect">
            <a:avLst/>
          </a:prstGeom>
          <a:solidFill>
            <a:schemeClr val="tx1">
              <a:lumMod val="10000"/>
              <a:lumOff val="90000"/>
            </a:schemeClr>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ctr">
              <a:lnSpc>
                <a:spcPct val="120000"/>
              </a:lnSpc>
            </a:pPr>
            <a:r>
              <a:rPr lang="en-US" sz="1400">
                <a:solidFill>
                  <a:schemeClr val="accent1"/>
                </a:solidFill>
                <a:effectLst/>
                <a:ea typeface="Times New Roman" panose="02020603050405020304" pitchFamily="18" charset="0"/>
              </a:rPr>
              <a:t>#1 high-protein drink</a:t>
            </a:r>
            <a:endParaRPr lang="en-US" sz="1100">
              <a:solidFill>
                <a:schemeClr val="accent1"/>
              </a:solidFill>
            </a:endParaRPr>
          </a:p>
        </p:txBody>
      </p:sp>
      <p:grpSp>
        <p:nvGrpSpPr>
          <p:cNvPr id="17" name="Group 16">
            <a:extLst>
              <a:ext uri="{FF2B5EF4-FFF2-40B4-BE49-F238E27FC236}">
                <a16:creationId xmlns:a16="http://schemas.microsoft.com/office/drawing/2014/main" id="{57D37849-1A9B-76C9-F667-FD98283D4805}"/>
              </a:ext>
            </a:extLst>
          </p:cNvPr>
          <p:cNvGrpSpPr/>
          <p:nvPr/>
        </p:nvGrpSpPr>
        <p:grpSpPr>
          <a:xfrm>
            <a:off x="4787734" y="1965539"/>
            <a:ext cx="3536920" cy="4906425"/>
            <a:chOff x="8788183" y="1951574"/>
            <a:chExt cx="3536920" cy="4906425"/>
          </a:xfrm>
        </p:grpSpPr>
        <p:pic>
          <p:nvPicPr>
            <p:cNvPr id="18" name="Picture 17">
              <a:hlinkClick r:id="rId3"/>
              <a:extLst>
                <a:ext uri="{FF2B5EF4-FFF2-40B4-BE49-F238E27FC236}">
                  <a16:creationId xmlns:a16="http://schemas.microsoft.com/office/drawing/2014/main" id="{B9D1AD29-19A1-F5C7-20ED-CB02C973BA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1951574"/>
              <a:ext cx="3485903" cy="4906425"/>
            </a:xfrm>
            <a:prstGeom prst="rect">
              <a:avLst/>
            </a:prstGeom>
          </p:spPr>
        </p:pic>
        <p:sp>
          <p:nvSpPr>
            <p:cNvPr id="19" name="TextBox 18">
              <a:extLst>
                <a:ext uri="{FF2B5EF4-FFF2-40B4-BE49-F238E27FC236}">
                  <a16:creationId xmlns:a16="http://schemas.microsoft.com/office/drawing/2014/main" id="{1DDCC7C1-7990-069C-9047-AD3879BBEF0F}"/>
                </a:ext>
              </a:extLst>
            </p:cNvPr>
            <p:cNvSpPr txBox="1"/>
            <p:nvPr/>
          </p:nvSpPr>
          <p:spPr>
            <a:xfrm>
              <a:off x="9414681" y="2358682"/>
              <a:ext cx="1725770" cy="823600"/>
            </a:xfrm>
            <a:prstGeom prst="rect">
              <a:avLst/>
            </a:prstGeom>
            <a:noFill/>
          </p:spPr>
          <p:txBody>
            <a:bodyPr wrap="square" lIns="108000" tIns="72000" rIns="108000" bIns="108000" rtlCol="0">
              <a:spAutoFit/>
            </a:bodyPr>
            <a:lstStyle/>
            <a:p>
              <a:pPr indent="0" algn="ctr">
                <a:lnSpc>
                  <a:spcPct val="120000"/>
                </a:lnSpc>
                <a:spcAft>
                  <a:spcPts val="1000"/>
                </a:spcAft>
              </a:pPr>
              <a:r>
                <a:rPr lang="en-US" sz="1200">
                  <a:solidFill>
                    <a:schemeClr val="accent1"/>
                  </a:solidFill>
                </a:rPr>
                <a:t>How important is it for you that a product gives you…</a:t>
              </a:r>
            </a:p>
          </p:txBody>
        </p:sp>
        <p:sp>
          <p:nvSpPr>
            <p:cNvPr id="21" name="Arrow: Right 20">
              <a:extLst>
                <a:ext uri="{FF2B5EF4-FFF2-40B4-BE49-F238E27FC236}">
                  <a16:creationId xmlns:a16="http://schemas.microsoft.com/office/drawing/2014/main" id="{CDCEFFF2-3AC3-5A25-B0B7-81BD636DBB6B}"/>
                </a:ext>
              </a:extLst>
            </p:cNvPr>
            <p:cNvSpPr/>
            <p:nvPr/>
          </p:nvSpPr>
          <p:spPr>
            <a:xfrm>
              <a:off x="10996998" y="3810142"/>
              <a:ext cx="746749" cy="417175"/>
            </a:xfrm>
            <a:prstGeom prst="rightArrow">
              <a:avLst>
                <a:gd name="adj1" fmla="val 51010"/>
                <a:gd name="adj2" fmla="val 76083"/>
              </a:avLst>
            </a:prstGeom>
            <a:solidFill>
              <a:srgbClr val="E6EFF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l">
                <a:lnSpc>
                  <a:spcPct val="120000"/>
                </a:lnSpc>
              </a:pPr>
              <a:r>
                <a:rPr lang="en-US" sz="1200" b="1">
                  <a:solidFill>
                    <a:schemeClr val="bg2"/>
                  </a:solidFill>
                </a:rPr>
                <a:t>YES</a:t>
              </a:r>
            </a:p>
          </p:txBody>
        </p:sp>
        <p:sp>
          <p:nvSpPr>
            <p:cNvPr id="24" name="Arrow: Left 23">
              <a:extLst>
                <a:ext uri="{FF2B5EF4-FFF2-40B4-BE49-F238E27FC236}">
                  <a16:creationId xmlns:a16="http://schemas.microsoft.com/office/drawing/2014/main" id="{B45F0A54-D37A-B99F-578B-6BC0BCEEDA14}"/>
                </a:ext>
              </a:extLst>
            </p:cNvPr>
            <p:cNvSpPr/>
            <p:nvPr/>
          </p:nvSpPr>
          <p:spPr>
            <a:xfrm>
              <a:off x="8788183" y="3801884"/>
              <a:ext cx="746749" cy="433689"/>
            </a:xfrm>
            <a:prstGeom prst="leftArrow">
              <a:avLst>
                <a:gd name="adj1" fmla="val 50000"/>
                <a:gd name="adj2" fmla="val 67389"/>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r">
                <a:lnSpc>
                  <a:spcPct val="120000"/>
                </a:lnSpc>
              </a:pPr>
              <a:r>
                <a:rPr lang="en-US" sz="1400" b="1">
                  <a:solidFill>
                    <a:schemeClr val="accent4"/>
                  </a:solidFill>
                </a:rPr>
                <a:t>No</a:t>
              </a:r>
            </a:p>
          </p:txBody>
        </p:sp>
        <p:sp>
          <p:nvSpPr>
            <p:cNvPr id="25" name="Rectangle 24">
              <a:extLst>
                <a:ext uri="{FF2B5EF4-FFF2-40B4-BE49-F238E27FC236}">
                  <a16:creationId xmlns:a16="http://schemas.microsoft.com/office/drawing/2014/main" id="{8CB18038-EA51-EF4A-8AEF-E5AABF8F53E2}"/>
                </a:ext>
              </a:extLst>
            </p:cNvPr>
            <p:cNvSpPr/>
            <p:nvPr/>
          </p:nvSpPr>
          <p:spPr>
            <a:xfrm rot="805451">
              <a:off x="9770473" y="3489562"/>
              <a:ext cx="1152516" cy="879295"/>
            </a:xfrm>
            <a:prstGeom prst="rect">
              <a:avLst/>
            </a:prstGeom>
            <a:solidFill>
              <a:srgbClr val="E7EC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grpSp>
      <p:sp>
        <p:nvSpPr>
          <p:cNvPr id="28" name="TextBox 27">
            <a:extLst>
              <a:ext uri="{FF2B5EF4-FFF2-40B4-BE49-F238E27FC236}">
                <a16:creationId xmlns:a16="http://schemas.microsoft.com/office/drawing/2014/main" id="{BB3486F5-EE81-02E1-9C4A-8585A5EC6DF8}"/>
              </a:ext>
            </a:extLst>
          </p:cNvPr>
          <p:cNvSpPr txBox="1"/>
          <p:nvPr/>
        </p:nvSpPr>
        <p:spPr>
          <a:xfrm rot="855132">
            <a:off x="5700832" y="3664445"/>
            <a:ext cx="1326928" cy="742039"/>
          </a:xfrm>
          <a:prstGeom prst="rect">
            <a:avLst/>
          </a:prstGeom>
          <a:noFill/>
        </p:spPr>
        <p:txBody>
          <a:bodyPr wrap="square" lIns="108000" tIns="72000" rIns="108000" bIns="108000" rtlCol="0">
            <a:spAutoFit/>
          </a:bodyPr>
          <a:lstStyle/>
          <a:p>
            <a:pPr indent="0" algn="ctr">
              <a:lnSpc>
                <a:spcPct val="120000"/>
              </a:lnSpc>
              <a:spcAft>
                <a:spcPts val="1000"/>
              </a:spcAft>
            </a:pPr>
            <a:r>
              <a:rPr lang="en-US">
                <a:solidFill>
                  <a:schemeClr val="accent1"/>
                </a:solidFill>
              </a:rPr>
              <a:t>Health benefits</a:t>
            </a:r>
          </a:p>
        </p:txBody>
      </p:sp>
    </p:spTree>
    <p:extLst>
      <p:ext uri="{BB962C8B-B14F-4D97-AF65-F5344CB8AC3E}">
        <p14:creationId xmlns:p14="http://schemas.microsoft.com/office/powerpoint/2010/main" val="2580628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0827-82AB-4462-9DC5-AA8EDA04388A}"/>
              </a:ext>
            </a:extLst>
          </p:cNvPr>
          <p:cNvSpPr>
            <a:spLocks noGrp="1"/>
          </p:cNvSpPr>
          <p:nvPr>
            <p:ph type="title"/>
          </p:nvPr>
        </p:nvSpPr>
        <p:spPr>
          <a:xfrm>
            <a:off x="503999" y="403200"/>
            <a:ext cx="5592001" cy="984885"/>
          </a:xfrm>
        </p:spPr>
        <p:txBody>
          <a:bodyPr/>
          <a:lstStyle/>
          <a:p>
            <a:r>
              <a:rPr lang="en-US"/>
              <a:t>Understanding perceptions – both explicitly and implicitly</a:t>
            </a:r>
          </a:p>
        </p:txBody>
      </p:sp>
      <p:sp>
        <p:nvSpPr>
          <p:cNvPr id="4" name="Content Placeholder 21">
            <a:extLst>
              <a:ext uri="{FF2B5EF4-FFF2-40B4-BE49-F238E27FC236}">
                <a16:creationId xmlns:a16="http://schemas.microsoft.com/office/drawing/2014/main" id="{4EB54DAD-EF78-4BE8-9217-2BFDD70C9886}"/>
              </a:ext>
            </a:extLst>
          </p:cNvPr>
          <p:cNvSpPr txBox="1">
            <a:spLocks/>
          </p:cNvSpPr>
          <p:nvPr/>
        </p:nvSpPr>
        <p:spPr>
          <a:xfrm>
            <a:off x="504000" y="2374240"/>
            <a:ext cx="5040000" cy="4245532"/>
          </a:xfrm>
          <a:prstGeom prst="rect">
            <a:avLst/>
          </a:prstGeom>
        </p:spPr>
        <p:txBody>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n-US" sz="1333" b="1" i="0" u="none" strike="noStrike" kern="1200" cap="none" spc="0" normalizeH="0" baseline="0" noProof="0">
                <a:ln>
                  <a:noFill/>
                </a:ln>
                <a:solidFill>
                  <a:srgbClr val="1C6D7D"/>
                </a:solidFill>
                <a:effectLst/>
                <a:uLnTx/>
                <a:uFillTx/>
                <a:latin typeface="Rawline"/>
                <a:ea typeface="+mn-ea"/>
                <a:cs typeface="+mn-cs"/>
              </a:rPr>
              <a:t>How is it calculated?</a:t>
            </a:r>
          </a:p>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n-GB" sz="1333" b="0" i="0" u="none" strike="noStrike" kern="1200" cap="none" spc="0" normalizeH="0" baseline="0" noProof="0">
                <a:ln>
                  <a:noFill/>
                </a:ln>
                <a:solidFill>
                  <a:srgbClr val="263133"/>
                </a:solidFill>
                <a:effectLst/>
                <a:uLnTx/>
                <a:uFillTx/>
                <a:latin typeface="Rawline"/>
                <a:ea typeface="+mn-ea"/>
                <a:cs typeface="+mn-cs"/>
              </a:rPr>
              <a:t>Using a swiping exercise, we ask consumers directly which perceptions resonate most when choosing a product. </a:t>
            </a:r>
          </a:p>
          <a:p>
            <a:pPr marL="0" marR="0" lvl="0" indent="0" algn="just" defTabSz="914400" rtl="0" eaLnBrk="1" fontAlgn="auto" latinLnBrk="0" hangingPunct="1">
              <a:lnSpc>
                <a:spcPct val="100000"/>
              </a:lnSpc>
              <a:spcBef>
                <a:spcPts val="0"/>
              </a:spcBef>
              <a:spcAft>
                <a:spcPts val="600"/>
              </a:spcAft>
              <a:buClrTx/>
              <a:buSzTx/>
              <a:buFontTx/>
              <a:buNone/>
              <a:tabLst/>
              <a:defRPr/>
            </a:pPr>
            <a:endParaRPr kumimoji="0" lang="en-GB" sz="1333" b="0" i="0" u="none" strike="noStrike" kern="1200" cap="none" spc="0" normalizeH="0" baseline="0" noProof="0">
              <a:ln>
                <a:noFill/>
              </a:ln>
              <a:solidFill>
                <a:srgbClr val="263133"/>
              </a:solidFill>
              <a:effectLst/>
              <a:uLnTx/>
              <a:uFillTx/>
              <a:latin typeface="Rawline"/>
              <a:ea typeface="+mn-ea"/>
              <a:cs typeface="+mn-cs"/>
            </a:endParaRPr>
          </a:p>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n-GB" sz="1333" b="1" i="0" u="none" strike="noStrike" kern="1200" cap="none" spc="0" normalizeH="0" baseline="0" noProof="0">
                <a:ln>
                  <a:noFill/>
                </a:ln>
                <a:solidFill>
                  <a:srgbClr val="1C6D7D"/>
                </a:solidFill>
                <a:effectLst/>
                <a:uLnTx/>
                <a:uFillTx/>
                <a:latin typeface="Rawline"/>
                <a:ea typeface="+mn-ea"/>
                <a:cs typeface="+mn-cs"/>
              </a:rPr>
              <a:t>What does it indicate?</a:t>
            </a:r>
          </a:p>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n-GB" sz="1333" b="0" i="0" u="none" strike="noStrike" kern="1200" cap="none" spc="0" normalizeH="0" baseline="0" noProof="0">
                <a:ln>
                  <a:noFill/>
                </a:ln>
                <a:solidFill>
                  <a:srgbClr val="263133"/>
                </a:solidFill>
                <a:effectLst/>
                <a:uLnTx/>
                <a:uFillTx/>
                <a:latin typeface="Rawline"/>
                <a:ea typeface="+mn-ea"/>
                <a:cs typeface="+mn-cs"/>
              </a:rPr>
              <a:t>It represents the </a:t>
            </a:r>
            <a:r>
              <a:rPr kumimoji="0" lang="en-GB" sz="1333" b="1" i="0" u="none" strike="noStrike" kern="1200" cap="none" spc="0" normalizeH="0" baseline="0" noProof="0">
                <a:ln>
                  <a:noFill/>
                </a:ln>
                <a:solidFill>
                  <a:srgbClr val="263133"/>
                </a:solidFill>
                <a:effectLst/>
                <a:uLnTx/>
                <a:uFillTx/>
                <a:latin typeface="Rawline"/>
                <a:ea typeface="+mn-ea"/>
                <a:cs typeface="+mn-cs"/>
              </a:rPr>
              <a:t>stated </a:t>
            </a:r>
            <a:r>
              <a:rPr kumimoji="0" lang="en-GB" sz="1333" b="0" i="0" u="none" strike="noStrike" kern="1200" cap="none" spc="0" normalizeH="0" baseline="0" noProof="0">
                <a:ln>
                  <a:noFill/>
                </a:ln>
                <a:solidFill>
                  <a:srgbClr val="263133"/>
                </a:solidFill>
                <a:effectLst/>
                <a:uLnTx/>
                <a:uFillTx/>
                <a:latin typeface="Rawline"/>
                <a:ea typeface="+mn-ea"/>
                <a:cs typeface="+mn-cs"/>
              </a:rPr>
              <a:t>importance given by consumers for each perception. It is an </a:t>
            </a:r>
            <a:r>
              <a:rPr kumimoji="0" lang="en-GB" sz="1333" b="1" i="0" u="none" strike="noStrike" kern="1200" cap="none" spc="0" normalizeH="0" baseline="0" noProof="0">
                <a:ln>
                  <a:noFill/>
                </a:ln>
                <a:solidFill>
                  <a:srgbClr val="263133"/>
                </a:solidFill>
                <a:effectLst/>
                <a:uLnTx/>
                <a:uFillTx/>
                <a:latin typeface="Rawline"/>
                <a:ea typeface="+mn-ea"/>
                <a:cs typeface="+mn-cs"/>
              </a:rPr>
              <a:t>explicit measure </a:t>
            </a:r>
            <a:r>
              <a:rPr kumimoji="0" lang="en-GB" sz="1333" b="0" i="0" u="none" strike="noStrike" kern="1200" cap="none" spc="0" normalizeH="0" baseline="0" noProof="0">
                <a:ln>
                  <a:noFill/>
                </a:ln>
                <a:solidFill>
                  <a:srgbClr val="263133"/>
                </a:solidFill>
                <a:effectLst/>
                <a:uLnTx/>
                <a:uFillTx/>
                <a:latin typeface="Rawline"/>
                <a:ea typeface="+mn-ea"/>
                <a:cs typeface="+mn-cs"/>
              </a:rPr>
              <a:t>of what is important.</a:t>
            </a:r>
          </a:p>
          <a:p>
            <a:pPr marL="0" marR="0" lvl="0" indent="0" algn="just" defTabSz="914400" rtl="0" eaLnBrk="1" fontAlgn="auto" latinLnBrk="0" hangingPunct="1">
              <a:lnSpc>
                <a:spcPct val="100000"/>
              </a:lnSpc>
              <a:spcBef>
                <a:spcPts val="0"/>
              </a:spcBef>
              <a:spcAft>
                <a:spcPts val="600"/>
              </a:spcAft>
              <a:buClrTx/>
              <a:buSzTx/>
              <a:buFontTx/>
              <a:buNone/>
              <a:tabLst/>
              <a:defRPr/>
            </a:pPr>
            <a:endParaRPr kumimoji="0" lang="en-GB" sz="1333" b="0" i="0" u="none" strike="noStrike" kern="1200" cap="none" spc="0" normalizeH="0" baseline="0" noProof="0">
              <a:ln>
                <a:noFill/>
              </a:ln>
              <a:solidFill>
                <a:srgbClr val="263133"/>
              </a:solidFill>
              <a:effectLst/>
              <a:uLnTx/>
              <a:uFillTx/>
              <a:latin typeface="Rawline"/>
              <a:ea typeface="+mn-ea"/>
              <a:cs typeface="+mn-cs"/>
            </a:endParaRPr>
          </a:p>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n-GB" sz="1333" b="0" i="0" u="none" strike="noStrike" kern="1200" cap="none" spc="0" normalizeH="0" baseline="0" noProof="0">
                <a:ln>
                  <a:noFill/>
                </a:ln>
                <a:solidFill>
                  <a:srgbClr val="1C6D7D"/>
                </a:solidFill>
                <a:effectLst/>
                <a:uLnTx/>
                <a:uFillTx/>
                <a:latin typeface="Rawline"/>
                <a:ea typeface="+mn-ea"/>
                <a:cs typeface="+mn-cs"/>
              </a:rPr>
              <a:t>It is vital to consider in parallel with derived importance because there is often a gap which exists between what consumers think </a:t>
            </a:r>
            <a:r>
              <a:rPr lang="en-GB" sz="1333">
                <a:solidFill>
                  <a:srgbClr val="1C6D7D"/>
                </a:solidFill>
                <a:latin typeface="Rawline"/>
              </a:rPr>
              <a:t>resonates best</a:t>
            </a:r>
            <a:r>
              <a:rPr kumimoji="0" lang="en-GB" sz="1333" b="0" i="0" u="none" strike="noStrike" kern="1200" cap="none" spc="0" normalizeH="0" baseline="0" noProof="0">
                <a:ln>
                  <a:noFill/>
                </a:ln>
                <a:solidFill>
                  <a:srgbClr val="1C6D7D"/>
                </a:solidFill>
                <a:effectLst/>
                <a:uLnTx/>
                <a:uFillTx/>
                <a:latin typeface="Rawline"/>
                <a:ea typeface="+mn-ea"/>
                <a:cs typeface="+mn-cs"/>
              </a:rPr>
              <a:t> versus what </a:t>
            </a:r>
            <a:r>
              <a:rPr kumimoji="0" lang="en-GB" sz="1333" b="0" i="1" u="none" strike="noStrike" kern="1200" cap="none" spc="0" normalizeH="0" baseline="0" noProof="0">
                <a:ln>
                  <a:noFill/>
                </a:ln>
                <a:solidFill>
                  <a:srgbClr val="1C6D7D"/>
                </a:solidFill>
                <a:effectLst/>
                <a:uLnTx/>
                <a:uFillTx/>
                <a:latin typeface="Rawline"/>
                <a:ea typeface="+mn-ea"/>
                <a:cs typeface="+mn-cs"/>
              </a:rPr>
              <a:t>actually</a:t>
            </a:r>
            <a:r>
              <a:rPr kumimoji="0" lang="en-GB" sz="1333" b="0" i="0" u="none" strike="noStrike" kern="1200" cap="none" spc="0" normalizeH="0" baseline="0" noProof="0">
                <a:ln>
                  <a:noFill/>
                </a:ln>
                <a:solidFill>
                  <a:srgbClr val="1C6D7D"/>
                </a:solidFill>
                <a:effectLst/>
                <a:uLnTx/>
                <a:uFillTx/>
                <a:latin typeface="Rawline"/>
                <a:ea typeface="+mn-ea"/>
                <a:cs typeface="+mn-cs"/>
              </a:rPr>
              <a:t> resonates. </a:t>
            </a:r>
            <a:r>
              <a:rPr kumimoji="0" lang="en-US" sz="1333" b="0" i="0" u="none" strike="noStrike" kern="1200" cap="none" spc="0" normalizeH="0" baseline="0" noProof="0">
                <a:ln>
                  <a:noFill/>
                </a:ln>
                <a:solidFill>
                  <a:srgbClr val="1C6D7D"/>
                </a:solidFill>
                <a:effectLst/>
                <a:uLnTx/>
                <a:uFillTx/>
                <a:latin typeface="Rawline"/>
                <a:ea typeface="+mn-ea"/>
                <a:cs typeface="+mn-cs"/>
              </a:rPr>
              <a:t>Consumers may not accurately (be able to) report the importance of certain perceptions in response to reading a claim.</a:t>
            </a:r>
            <a:r>
              <a:rPr kumimoji="0" lang="en-GB" sz="1333" b="0" i="0" u="none" strike="noStrike" kern="1200" cap="none" spc="0" normalizeH="0" baseline="0" noProof="0">
                <a:ln>
                  <a:noFill/>
                </a:ln>
                <a:solidFill>
                  <a:srgbClr val="1C6D7D"/>
                </a:solidFill>
                <a:effectLst/>
                <a:uLnTx/>
                <a:uFillTx/>
                <a:latin typeface="Rawline"/>
                <a:ea typeface="+mn-ea"/>
                <a:cs typeface="+mn-cs"/>
              </a:rPr>
              <a:t> </a:t>
            </a:r>
          </a:p>
          <a:p>
            <a:pPr marL="288000" marR="0" lvl="0" indent="-288000" algn="l" defTabSz="914400" rtl="0" eaLnBrk="1" fontAlgn="auto" latinLnBrk="0" hangingPunct="1">
              <a:lnSpc>
                <a:spcPct val="120000"/>
              </a:lnSpc>
              <a:spcBef>
                <a:spcPts val="0"/>
              </a:spcBef>
              <a:spcAft>
                <a:spcPts val="1000"/>
              </a:spcAft>
              <a:buClr>
                <a:srgbClr val="1C6D7D"/>
              </a:buClr>
              <a:buSzTx/>
              <a:buFont typeface="Courier New" panose="02070309020205020404" pitchFamily="49" charset="0"/>
              <a:buChar char="o"/>
              <a:tabLst/>
              <a:defRPr/>
            </a:pPr>
            <a:endParaRPr kumimoji="0" lang="en-US" sz="1600" b="0" i="0" u="none" strike="noStrike" kern="1200" cap="none" spc="0" normalizeH="0" baseline="0" noProof="0">
              <a:ln>
                <a:noFill/>
              </a:ln>
              <a:solidFill>
                <a:srgbClr val="263133"/>
              </a:solidFill>
              <a:effectLst/>
              <a:uLnTx/>
              <a:uFillTx/>
              <a:latin typeface="Rawline"/>
              <a:ea typeface="+mn-ea"/>
              <a:cs typeface="+mn-cs"/>
            </a:endParaRPr>
          </a:p>
        </p:txBody>
      </p:sp>
      <p:sp>
        <p:nvSpPr>
          <p:cNvPr id="5" name="Text Placeholder 5">
            <a:extLst>
              <a:ext uri="{FF2B5EF4-FFF2-40B4-BE49-F238E27FC236}">
                <a16:creationId xmlns:a16="http://schemas.microsoft.com/office/drawing/2014/main" id="{58C254EA-B643-40A9-BDAB-C59E8207AAF7}"/>
              </a:ext>
            </a:extLst>
          </p:cNvPr>
          <p:cNvSpPr txBox="1">
            <a:spLocks/>
          </p:cNvSpPr>
          <p:nvPr/>
        </p:nvSpPr>
        <p:spPr>
          <a:xfrm>
            <a:off x="6552000" y="1682515"/>
            <a:ext cx="5040000" cy="311047"/>
          </a:xfrm>
          <a:prstGeom prst="rect">
            <a:avLst/>
          </a:prstGeom>
        </p:spPr>
        <p:txBody>
          <a:bodyPr anchor="ct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1000"/>
              </a:spcAft>
              <a:buClr>
                <a:srgbClr val="1C6D7D"/>
              </a:buClr>
              <a:buSzTx/>
              <a:buFont typeface="Courier New" panose="02070309020205020404" pitchFamily="49" charset="0"/>
              <a:buNone/>
              <a:tabLst/>
              <a:defRPr/>
            </a:pPr>
            <a:r>
              <a:rPr kumimoji="0" lang="en-US" sz="1600" b="1" i="0" u="none" strike="noStrike" kern="1200" cap="none" spc="0" normalizeH="0" baseline="0" noProof="0">
                <a:ln>
                  <a:noFill/>
                </a:ln>
                <a:solidFill>
                  <a:srgbClr val="81AFB8"/>
                </a:solidFill>
                <a:effectLst/>
                <a:uLnTx/>
                <a:uFillTx/>
                <a:latin typeface="Rawline"/>
                <a:ea typeface="+mn-ea"/>
                <a:cs typeface="+mn-cs"/>
              </a:rPr>
              <a:t>Derived Importance</a:t>
            </a:r>
            <a:endParaRPr kumimoji="0" lang="en-GB" sz="1600" b="1" i="0" u="none" strike="noStrike" kern="1200" cap="none" spc="0" normalizeH="0" baseline="0" noProof="0">
              <a:ln>
                <a:noFill/>
              </a:ln>
              <a:solidFill>
                <a:srgbClr val="81AFB8"/>
              </a:solidFill>
              <a:effectLst/>
              <a:uLnTx/>
              <a:uFillTx/>
              <a:latin typeface="Rawline"/>
              <a:ea typeface="+mn-ea"/>
              <a:cs typeface="+mn-cs"/>
            </a:endParaRPr>
          </a:p>
        </p:txBody>
      </p:sp>
      <p:sp>
        <p:nvSpPr>
          <p:cNvPr id="6" name="Text Placeholder 4">
            <a:extLst>
              <a:ext uri="{FF2B5EF4-FFF2-40B4-BE49-F238E27FC236}">
                <a16:creationId xmlns:a16="http://schemas.microsoft.com/office/drawing/2014/main" id="{2842647B-AE85-4675-967E-CAFEB81F3A24}"/>
              </a:ext>
            </a:extLst>
          </p:cNvPr>
          <p:cNvSpPr txBox="1">
            <a:spLocks/>
          </p:cNvSpPr>
          <p:nvPr/>
        </p:nvSpPr>
        <p:spPr>
          <a:xfrm>
            <a:off x="504000" y="1682515"/>
            <a:ext cx="5040000" cy="299313"/>
          </a:xfrm>
          <a:prstGeom prst="rect">
            <a:avLst/>
          </a:prstGeom>
        </p:spPr>
        <p:txBody>
          <a:bodyPr anchor="ct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1000"/>
              </a:spcAft>
              <a:buClr>
                <a:srgbClr val="1C6D7D"/>
              </a:buClr>
              <a:buSzTx/>
              <a:buFont typeface="Courier New" panose="02070309020205020404" pitchFamily="49" charset="0"/>
              <a:buNone/>
              <a:tabLst/>
              <a:defRPr/>
            </a:pPr>
            <a:r>
              <a:rPr kumimoji="0" lang="en-US" sz="1600" b="1" i="0" u="none" strike="noStrike" kern="1200" cap="none" spc="0" normalizeH="0" baseline="0" noProof="0">
                <a:ln>
                  <a:noFill/>
                </a:ln>
                <a:solidFill>
                  <a:srgbClr val="81AFB8"/>
                </a:solidFill>
                <a:effectLst/>
                <a:uLnTx/>
                <a:uFillTx/>
                <a:latin typeface="Rawline"/>
                <a:ea typeface="+mn-ea"/>
                <a:cs typeface="+mn-cs"/>
              </a:rPr>
              <a:t>Stated Importance</a:t>
            </a:r>
            <a:endParaRPr kumimoji="0" lang="en-GB" sz="1600" b="1" i="0" u="none" strike="noStrike" kern="1200" cap="none" spc="0" normalizeH="0" baseline="0" noProof="0">
              <a:ln>
                <a:noFill/>
              </a:ln>
              <a:solidFill>
                <a:srgbClr val="81AFB8"/>
              </a:solidFill>
              <a:effectLst/>
              <a:uLnTx/>
              <a:uFillTx/>
              <a:latin typeface="Rawline"/>
              <a:ea typeface="+mn-ea"/>
              <a:cs typeface="+mn-cs"/>
            </a:endParaRPr>
          </a:p>
        </p:txBody>
      </p:sp>
      <p:sp>
        <p:nvSpPr>
          <p:cNvPr id="7" name="Content Placeholder 19">
            <a:extLst>
              <a:ext uri="{FF2B5EF4-FFF2-40B4-BE49-F238E27FC236}">
                <a16:creationId xmlns:a16="http://schemas.microsoft.com/office/drawing/2014/main" id="{A314FBB4-6C78-490D-A1FA-F7B6359DB5E1}"/>
              </a:ext>
            </a:extLst>
          </p:cNvPr>
          <p:cNvSpPr txBox="1">
            <a:spLocks/>
          </p:cNvSpPr>
          <p:nvPr/>
        </p:nvSpPr>
        <p:spPr>
          <a:xfrm>
            <a:off x="6552000" y="2374240"/>
            <a:ext cx="5040000" cy="4245532"/>
          </a:xfrm>
          <a:prstGeom prst="rect">
            <a:avLst/>
          </a:prstGeom>
        </p:spPr>
        <p:txBody>
          <a:bodyPr vert="horz" lIns="0" tIns="0" rIns="0" bIns="0" rtlCol="0">
            <a:noAutofit/>
          </a:bodyPr>
          <a:lstStyle>
            <a:lvl1pPr marL="0" indent="0" algn="l" defTabSz="914400" rtl="0" eaLnBrk="1" latinLnBrk="0" hangingPunct="1">
              <a:lnSpc>
                <a:spcPct val="150000"/>
              </a:lnSpc>
              <a:spcBef>
                <a:spcPts val="0"/>
              </a:spcBef>
              <a:spcAft>
                <a:spcPts val="1000"/>
              </a:spcAft>
              <a:buClr>
                <a:schemeClr val="bg2"/>
              </a:buClr>
              <a:buFont typeface="Courier New" panose="02070309020205020404" pitchFamily="49" charset="0"/>
              <a:buNone/>
              <a:defRPr sz="1600" kern="1200">
                <a:solidFill>
                  <a:schemeClr val="bg2"/>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bg2"/>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bg2"/>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bg2"/>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bg2"/>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600"/>
              </a:spcAft>
              <a:buClr>
                <a:srgbClr val="1C6D7D"/>
              </a:buClr>
              <a:buSzTx/>
              <a:buFont typeface="Courier New" panose="02070309020205020404" pitchFamily="49" charset="0"/>
              <a:buNone/>
              <a:tabLst/>
              <a:defRPr/>
            </a:pPr>
            <a:r>
              <a:rPr kumimoji="0" lang="en-US" sz="1333" b="1" i="0" u="none" strike="noStrike" kern="1200" cap="none" spc="0" normalizeH="0" baseline="0" noProof="0">
                <a:ln>
                  <a:noFill/>
                </a:ln>
                <a:solidFill>
                  <a:srgbClr val="1C6D7D"/>
                </a:solidFill>
                <a:effectLst/>
                <a:uLnTx/>
                <a:uFillTx/>
                <a:latin typeface="Rawline"/>
                <a:ea typeface="+mn-ea"/>
                <a:cs typeface="+mn-cs"/>
              </a:rPr>
              <a:t>How is it calculated?</a:t>
            </a:r>
          </a:p>
          <a:p>
            <a:pPr marL="0" marR="0" lvl="0" indent="0" algn="just" defTabSz="914400" rtl="0" eaLnBrk="1" fontAlgn="auto" latinLnBrk="0" hangingPunct="1">
              <a:lnSpc>
                <a:spcPct val="100000"/>
              </a:lnSpc>
              <a:spcBef>
                <a:spcPts val="0"/>
              </a:spcBef>
              <a:spcAft>
                <a:spcPts val="600"/>
              </a:spcAft>
              <a:buClr>
                <a:srgbClr val="1C6D7D"/>
              </a:buClr>
              <a:buSzTx/>
              <a:buFont typeface="Courier New" panose="02070309020205020404" pitchFamily="49" charset="0"/>
              <a:buNone/>
              <a:tabLst/>
              <a:defRPr/>
            </a:pPr>
            <a:r>
              <a:rPr kumimoji="0" lang="en-GB" sz="1333" b="0" i="0" u="none" strike="noStrike" kern="1200" cap="none" spc="0" normalizeH="0" baseline="0" noProof="0">
                <a:ln>
                  <a:noFill/>
                </a:ln>
                <a:solidFill>
                  <a:srgbClr val="263133"/>
                </a:solidFill>
                <a:effectLst/>
                <a:uLnTx/>
                <a:uFillTx/>
                <a:latin typeface="Rawline"/>
                <a:ea typeface="+mn-ea"/>
                <a:cs typeface="+mn-cs"/>
              </a:rPr>
              <a:t>In the Unspoken module, we measure and report consumer preference for each claim seen. In a separate and independent question, we ask them to rate each claim against a list of perceptions. We then infers which perceptions are most or least important, by claim, using statistical driver modelling.</a:t>
            </a:r>
          </a:p>
          <a:p>
            <a:pPr marL="0" marR="0" lvl="0" indent="0" algn="just" defTabSz="914400" rtl="0" eaLnBrk="1" fontAlgn="auto" latinLnBrk="0" hangingPunct="1">
              <a:lnSpc>
                <a:spcPct val="100000"/>
              </a:lnSpc>
              <a:spcBef>
                <a:spcPts val="0"/>
              </a:spcBef>
              <a:spcAft>
                <a:spcPts val="600"/>
              </a:spcAft>
              <a:buClr>
                <a:srgbClr val="1C6D7D"/>
              </a:buClr>
              <a:buSzTx/>
              <a:buFont typeface="Courier New" panose="02070309020205020404" pitchFamily="49" charset="0"/>
              <a:buNone/>
              <a:tabLst/>
              <a:defRPr/>
            </a:pPr>
            <a:endParaRPr kumimoji="0" lang="en-GB" sz="1333" b="0" i="0" u="none" strike="noStrike" kern="1200" cap="none" spc="0" normalizeH="0" baseline="0" noProof="0">
              <a:ln>
                <a:noFill/>
              </a:ln>
              <a:solidFill>
                <a:srgbClr val="263133"/>
              </a:solidFill>
              <a:effectLst/>
              <a:uLnTx/>
              <a:uFillTx/>
              <a:latin typeface="Rawline"/>
              <a:ea typeface="+mn-ea"/>
              <a:cs typeface="+mn-cs"/>
            </a:endParaRPr>
          </a:p>
          <a:p>
            <a:pPr marL="0" marR="0" lvl="0" indent="0" algn="just" defTabSz="914400" rtl="0" eaLnBrk="1" fontAlgn="auto" latinLnBrk="0" hangingPunct="1">
              <a:lnSpc>
                <a:spcPct val="100000"/>
              </a:lnSpc>
              <a:spcBef>
                <a:spcPts val="0"/>
              </a:spcBef>
              <a:spcAft>
                <a:spcPts val="600"/>
              </a:spcAft>
              <a:buClr>
                <a:srgbClr val="1C6D7D"/>
              </a:buClr>
              <a:buSzTx/>
              <a:buFont typeface="Courier New" panose="02070309020205020404" pitchFamily="49" charset="0"/>
              <a:buNone/>
              <a:tabLst/>
              <a:defRPr/>
            </a:pPr>
            <a:r>
              <a:rPr kumimoji="0" lang="en-GB" sz="1333" b="1" i="0" u="none" strike="noStrike" kern="1200" cap="none" spc="0" normalizeH="0" baseline="0" noProof="0">
                <a:ln>
                  <a:noFill/>
                </a:ln>
                <a:solidFill>
                  <a:srgbClr val="1C6D7D"/>
                </a:solidFill>
                <a:effectLst/>
                <a:uLnTx/>
                <a:uFillTx/>
                <a:latin typeface="Rawline"/>
                <a:ea typeface="+mn-ea"/>
                <a:cs typeface="+mn-cs"/>
              </a:rPr>
              <a:t>What does it indicate?</a:t>
            </a:r>
          </a:p>
          <a:p>
            <a:pPr marL="0" marR="0" lvl="0" indent="0" algn="just" defTabSz="914400" rtl="0" eaLnBrk="1" fontAlgn="auto" latinLnBrk="0" hangingPunct="1">
              <a:lnSpc>
                <a:spcPct val="100000"/>
              </a:lnSpc>
              <a:spcBef>
                <a:spcPts val="0"/>
              </a:spcBef>
              <a:spcAft>
                <a:spcPts val="600"/>
              </a:spcAft>
              <a:buClr>
                <a:srgbClr val="1C6D7D"/>
              </a:buClr>
              <a:buSzTx/>
              <a:buFont typeface="Courier New" panose="02070309020205020404" pitchFamily="49" charset="0"/>
              <a:buNone/>
              <a:tabLst/>
              <a:defRPr/>
            </a:pPr>
            <a:r>
              <a:rPr kumimoji="0" lang="en-GB" sz="1333" b="0" i="0" u="none" strike="noStrike" kern="1200" cap="none" spc="0" normalizeH="0" baseline="0" noProof="0">
                <a:ln>
                  <a:noFill/>
                </a:ln>
                <a:solidFill>
                  <a:srgbClr val="263133"/>
                </a:solidFill>
                <a:effectLst/>
                <a:uLnTx/>
                <a:uFillTx/>
                <a:latin typeface="Rawline"/>
                <a:ea typeface="+mn-ea"/>
                <a:cs typeface="+mn-cs"/>
              </a:rPr>
              <a:t>It is an </a:t>
            </a:r>
            <a:r>
              <a:rPr kumimoji="0" lang="en-GB" sz="1333" b="1" i="0" u="none" strike="noStrike" kern="1200" cap="none" spc="0" normalizeH="0" baseline="0" noProof="0">
                <a:ln>
                  <a:noFill/>
                </a:ln>
                <a:solidFill>
                  <a:srgbClr val="263133"/>
                </a:solidFill>
                <a:effectLst/>
                <a:uLnTx/>
                <a:uFillTx/>
                <a:latin typeface="Rawline"/>
                <a:ea typeface="+mn-ea"/>
                <a:cs typeface="+mn-cs"/>
              </a:rPr>
              <a:t>implicit measure </a:t>
            </a:r>
            <a:r>
              <a:rPr kumimoji="0" lang="en-GB" sz="1333" b="0" i="0" u="none" strike="noStrike" kern="1200" cap="none" spc="0" normalizeH="0" baseline="0" noProof="0">
                <a:ln>
                  <a:noFill/>
                </a:ln>
                <a:solidFill>
                  <a:srgbClr val="263133"/>
                </a:solidFill>
                <a:effectLst/>
                <a:uLnTx/>
                <a:uFillTx/>
                <a:latin typeface="Rawline"/>
                <a:ea typeface="+mn-ea"/>
                <a:cs typeface="+mn-cs"/>
              </a:rPr>
              <a:t>of what is important. Perceptions that are systematically and strongly linked to preference outcomes are more ‘important’.</a:t>
            </a:r>
          </a:p>
          <a:p>
            <a:pPr marL="0" marR="0" lvl="0" indent="0" algn="just" defTabSz="914400" rtl="0" eaLnBrk="1" fontAlgn="auto" latinLnBrk="0" hangingPunct="1">
              <a:lnSpc>
                <a:spcPct val="100000"/>
              </a:lnSpc>
              <a:spcBef>
                <a:spcPts val="0"/>
              </a:spcBef>
              <a:spcAft>
                <a:spcPts val="600"/>
              </a:spcAft>
              <a:buClr>
                <a:srgbClr val="1C6D7D"/>
              </a:buClr>
              <a:buSzTx/>
              <a:buFont typeface="Courier New" panose="02070309020205020404" pitchFamily="49" charset="0"/>
              <a:buNone/>
              <a:tabLst/>
              <a:defRPr/>
            </a:pPr>
            <a:endParaRPr kumimoji="0" lang="en-GB" sz="1333" b="0" i="0" u="none" strike="noStrike" kern="1200" cap="none" spc="0" normalizeH="0" baseline="0" noProof="0">
              <a:ln>
                <a:noFill/>
              </a:ln>
              <a:solidFill>
                <a:srgbClr val="263133"/>
              </a:solidFill>
              <a:effectLst/>
              <a:uLnTx/>
              <a:uFillTx/>
              <a:latin typeface="Rawline"/>
              <a:ea typeface="+mn-ea"/>
              <a:cs typeface="+mn-cs"/>
            </a:endParaRPr>
          </a:p>
          <a:p>
            <a:pPr marL="0" marR="0" lvl="0" indent="0" algn="just" defTabSz="914400" rtl="0" eaLnBrk="1" fontAlgn="auto" latinLnBrk="0" hangingPunct="1">
              <a:lnSpc>
                <a:spcPct val="100000"/>
              </a:lnSpc>
              <a:spcBef>
                <a:spcPts val="0"/>
              </a:spcBef>
              <a:spcAft>
                <a:spcPts val="600"/>
              </a:spcAft>
              <a:buClr>
                <a:srgbClr val="1C6D7D"/>
              </a:buClr>
              <a:buSzTx/>
              <a:buFont typeface="Courier New" panose="02070309020205020404" pitchFamily="49" charset="0"/>
              <a:buNone/>
              <a:tabLst/>
              <a:defRPr/>
            </a:pPr>
            <a:r>
              <a:rPr kumimoji="0" lang="en-GB" sz="1333" b="0" i="0" u="none" strike="noStrike" kern="1200" cap="none" spc="0" normalizeH="0" baseline="0" noProof="0">
                <a:ln>
                  <a:noFill/>
                </a:ln>
                <a:solidFill>
                  <a:srgbClr val="1C6D7D"/>
                </a:solidFill>
                <a:effectLst/>
                <a:uLnTx/>
                <a:uFillTx/>
                <a:latin typeface="Rawline"/>
                <a:ea typeface="+mn-ea"/>
                <a:cs typeface="+mn-cs"/>
              </a:rPr>
              <a:t>It is vital to consider in parallel with stated importance because </a:t>
            </a:r>
            <a:r>
              <a:rPr lang="en-GB" sz="1333">
                <a:solidFill>
                  <a:srgbClr val="1C6D7D"/>
                </a:solidFill>
                <a:latin typeface="Rawline"/>
              </a:rPr>
              <a:t>perceptions</a:t>
            </a:r>
            <a:r>
              <a:rPr kumimoji="0" lang="en-GB" sz="1333" b="0" i="0" u="none" strike="noStrike" kern="1200" cap="none" spc="0" normalizeH="0" baseline="0" noProof="0">
                <a:ln>
                  <a:noFill/>
                </a:ln>
                <a:solidFill>
                  <a:srgbClr val="1C6D7D"/>
                </a:solidFill>
                <a:effectLst/>
                <a:uLnTx/>
                <a:uFillTx/>
                <a:latin typeface="Rawline"/>
                <a:ea typeface="+mn-ea"/>
                <a:cs typeface="+mn-cs"/>
              </a:rPr>
              <a:t> that are consistently low scoring across all claims may </a:t>
            </a:r>
            <a:r>
              <a:rPr kumimoji="0" lang="en-GB" sz="1333" b="0" i="1" u="none" strike="noStrike" kern="1200" cap="none" spc="0" normalizeH="0" baseline="0" noProof="0">
                <a:ln>
                  <a:noFill/>
                </a:ln>
                <a:solidFill>
                  <a:srgbClr val="1C6D7D"/>
                </a:solidFill>
                <a:effectLst/>
                <a:uLnTx/>
                <a:uFillTx/>
                <a:latin typeface="Rawline"/>
                <a:ea typeface="+mn-ea"/>
                <a:cs typeface="+mn-cs"/>
              </a:rPr>
              <a:t>appear</a:t>
            </a:r>
            <a:r>
              <a:rPr kumimoji="0" lang="en-GB" sz="1333" b="0" i="0" u="none" strike="noStrike" kern="1200" cap="none" spc="0" normalizeH="0" baseline="0" noProof="0">
                <a:ln>
                  <a:noFill/>
                </a:ln>
                <a:solidFill>
                  <a:srgbClr val="1C6D7D"/>
                </a:solidFill>
                <a:effectLst/>
                <a:uLnTx/>
                <a:uFillTx/>
                <a:latin typeface="Rawline"/>
                <a:ea typeface="+mn-ea"/>
                <a:cs typeface="+mn-cs"/>
              </a:rPr>
              <a:t> ‘unimportant’. Strong explicit performance of these </a:t>
            </a:r>
            <a:r>
              <a:rPr lang="en-GB" sz="1333">
                <a:solidFill>
                  <a:srgbClr val="1C6D7D"/>
                </a:solidFill>
                <a:latin typeface="Rawline"/>
              </a:rPr>
              <a:t>perceptions</a:t>
            </a:r>
            <a:r>
              <a:rPr kumimoji="0" lang="en-GB" sz="1333" b="0" i="0" u="none" strike="noStrike" kern="1200" cap="none" spc="0" normalizeH="0" baseline="0" noProof="0">
                <a:ln>
                  <a:noFill/>
                </a:ln>
                <a:solidFill>
                  <a:srgbClr val="1C6D7D"/>
                </a:solidFill>
                <a:effectLst/>
                <a:uLnTx/>
                <a:uFillTx/>
                <a:latin typeface="Rawline"/>
                <a:ea typeface="+mn-ea"/>
                <a:cs typeface="+mn-cs"/>
              </a:rPr>
              <a:t> may indicate a gap between consumer expectations and </a:t>
            </a:r>
            <a:r>
              <a:rPr lang="en-GB" sz="1333">
                <a:solidFill>
                  <a:srgbClr val="1C6D7D"/>
                </a:solidFill>
                <a:latin typeface="Rawline"/>
              </a:rPr>
              <a:t>how the claim is really performing</a:t>
            </a:r>
            <a:r>
              <a:rPr kumimoji="0" lang="en-GB" sz="1333" b="0" i="0" u="none" strike="noStrike" kern="1200" cap="none" spc="0" normalizeH="0" baseline="0" noProof="0">
                <a:ln>
                  <a:noFill/>
                </a:ln>
                <a:solidFill>
                  <a:srgbClr val="1C6D7D"/>
                </a:solidFill>
                <a:effectLst/>
                <a:uLnTx/>
                <a:uFillTx/>
                <a:latin typeface="Rawline"/>
                <a:ea typeface="+mn-ea"/>
                <a:cs typeface="+mn-cs"/>
              </a:rPr>
              <a:t>.</a:t>
            </a:r>
          </a:p>
          <a:p>
            <a:pPr marL="0" marR="0" lvl="0" indent="0" algn="l" defTabSz="914400" rtl="0" eaLnBrk="1" fontAlgn="auto" latinLnBrk="0" hangingPunct="1">
              <a:lnSpc>
                <a:spcPct val="150000"/>
              </a:lnSpc>
              <a:spcBef>
                <a:spcPts val="0"/>
              </a:spcBef>
              <a:spcAft>
                <a:spcPts val="1000"/>
              </a:spcAft>
              <a:buClr>
                <a:srgbClr val="1C6D7D"/>
              </a:buClr>
              <a:buSzTx/>
              <a:buFont typeface="Courier New" panose="02070309020205020404" pitchFamily="49" charset="0"/>
              <a:buNone/>
              <a:tabLst/>
              <a:defRPr/>
            </a:pPr>
            <a:endParaRPr kumimoji="0" lang="en-US" sz="1600" b="0" i="0" u="none" strike="noStrike" kern="1200" cap="none" spc="0" normalizeH="0" baseline="0" noProof="0">
              <a:ln>
                <a:noFill/>
              </a:ln>
              <a:solidFill>
                <a:srgbClr val="1C6D7D"/>
              </a:solidFill>
              <a:effectLst/>
              <a:uLnTx/>
              <a:uFillTx/>
              <a:latin typeface="Rawline"/>
              <a:ea typeface="+mn-ea"/>
              <a:cs typeface="+mn-cs"/>
            </a:endParaRPr>
          </a:p>
        </p:txBody>
      </p:sp>
      <p:sp>
        <p:nvSpPr>
          <p:cNvPr id="8" name="Content Placeholder 1">
            <a:extLst>
              <a:ext uri="{FF2B5EF4-FFF2-40B4-BE49-F238E27FC236}">
                <a16:creationId xmlns:a16="http://schemas.microsoft.com/office/drawing/2014/main" id="{E570EE5A-CA99-4037-8432-A36E4F016C7B}"/>
              </a:ext>
            </a:extLst>
          </p:cNvPr>
          <p:cNvSpPr txBox="1">
            <a:spLocks/>
          </p:cNvSpPr>
          <p:nvPr/>
        </p:nvSpPr>
        <p:spPr>
          <a:xfrm>
            <a:off x="702837" y="2121354"/>
            <a:ext cx="4798159" cy="3783369"/>
          </a:xfrm>
          <a:prstGeom prst="rect">
            <a:avLst/>
          </a:prstGeom>
        </p:spPr>
        <p:txBody>
          <a:bodyPr vert="horz" lIns="0" tIns="0" rIns="0" bIns="0" rtlCol="0">
            <a:noAutofit/>
          </a:bodyPr>
          <a:lstStyle>
            <a:lvl1pPr marL="216000" indent="-216000" algn="l" defTabSz="685800"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400" kern="1200" baseline="0">
                <a:solidFill>
                  <a:schemeClr val="tx1">
                    <a:lumMod val="75000"/>
                    <a:lumOff val="25000"/>
                  </a:schemeClr>
                </a:solidFill>
                <a:latin typeface="Raleway" panose="020B0503030101060003" pitchFamily="34" charset="0"/>
                <a:ea typeface="+mn-ea"/>
                <a:cs typeface="+mn-cs"/>
              </a:defRPr>
            </a:lvl1pPr>
            <a:lvl2pPr marL="432000" indent="-216000" algn="l" defTabSz="685800" rtl="0" eaLnBrk="1" latinLnBrk="0" hangingPunct="1">
              <a:lnSpc>
                <a:spcPct val="120000"/>
              </a:lnSpc>
              <a:spcBef>
                <a:spcPts val="0"/>
              </a:spcBef>
              <a:spcAft>
                <a:spcPts val="0"/>
              </a:spcAft>
              <a:buClr>
                <a:schemeClr val="tx2"/>
              </a:buClr>
              <a:buSzPct val="100000"/>
              <a:buFont typeface="Courier New" panose="02070309020205020404" pitchFamily="49" charset="0"/>
              <a:buChar char="o"/>
              <a:defRPr sz="1200" kern="1200" baseline="0">
                <a:solidFill>
                  <a:schemeClr val="tx1">
                    <a:lumMod val="75000"/>
                    <a:lumOff val="25000"/>
                  </a:schemeClr>
                </a:solidFill>
                <a:latin typeface="Raleway" panose="020B0503030101060003" pitchFamily="34" charset="0"/>
                <a:ea typeface="+mn-ea"/>
                <a:cs typeface="+mn-cs"/>
              </a:defRPr>
            </a:lvl2pPr>
            <a:lvl3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lang="en-US" sz="1200" kern="1200" noProof="0">
                <a:solidFill>
                  <a:schemeClr val="tx1">
                    <a:lumMod val="75000"/>
                    <a:lumOff val="25000"/>
                  </a:schemeClr>
                </a:solidFill>
                <a:latin typeface="Raleway" panose="020B0503030101060003" pitchFamily="34" charset="0"/>
                <a:ea typeface="+mn-ea"/>
                <a:cs typeface="+mn-cs"/>
              </a:defRPr>
            </a:lvl3pPr>
            <a:lvl4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baseline="0">
                <a:solidFill>
                  <a:schemeClr val="tx1">
                    <a:lumMod val="75000"/>
                    <a:lumOff val="25000"/>
                  </a:schemeClr>
                </a:solidFill>
                <a:latin typeface="Raleway" panose="020B0503030101060003" pitchFamily="34" charset="0"/>
                <a:ea typeface="+mn-ea"/>
                <a:cs typeface="+mn-cs"/>
              </a:defRPr>
            </a:lvl4pPr>
            <a:lvl5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lumMod val="75000"/>
                    <a:lumOff val="25000"/>
                  </a:schemeClr>
                </a:solidFill>
                <a:latin typeface="Raleway" panose="020B0503030101060003" pitchFamily="34" charset="0"/>
                <a:ea typeface="+mn-ea"/>
                <a:cs typeface="+mn-cs"/>
              </a:defRPr>
            </a:lvl5pPr>
            <a:lvl6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lumMod val="75000"/>
                    <a:lumOff val="25000"/>
                  </a:schemeClr>
                </a:solidFill>
                <a:latin typeface="Raleway" panose="020B0503030101060003" pitchFamily="34" charset="0"/>
                <a:ea typeface="+mn-ea"/>
                <a:cs typeface="+mn-cs"/>
              </a:defRPr>
            </a:lvl6pPr>
            <a:lvl7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lumMod val="75000"/>
                    <a:lumOff val="25000"/>
                  </a:schemeClr>
                </a:solidFill>
                <a:latin typeface="Raleway" panose="020B0503030101060003" pitchFamily="34" charset="0"/>
                <a:ea typeface="+mn-ea"/>
                <a:cs typeface="+mn-cs"/>
              </a:defRPr>
            </a:lvl7pPr>
            <a:lvl8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lumMod val="75000"/>
                    <a:lumOff val="25000"/>
                  </a:schemeClr>
                </a:solidFill>
                <a:latin typeface="Raleway" panose="020B0503030101060003" pitchFamily="34" charset="0"/>
                <a:ea typeface="+mn-ea"/>
                <a:cs typeface="+mn-cs"/>
              </a:defRPr>
            </a:lvl8pPr>
            <a:lvl9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lumMod val="75000"/>
                    <a:lumOff val="25000"/>
                  </a:schemeClr>
                </a:solidFill>
                <a:latin typeface="Raleway" panose="020B0503030101060003" pitchFamily="34" charset="0"/>
                <a:ea typeface="+mn-ea"/>
                <a:cs typeface="+mn-cs"/>
              </a:defRPr>
            </a:lvl9pPr>
          </a:lstStyle>
          <a:p>
            <a:pPr marL="0" marR="0" lvl="0" indent="0" algn="just" defTabSz="685800" rtl="0" eaLnBrk="1" fontAlgn="auto" latinLnBrk="0" hangingPunct="1">
              <a:lnSpc>
                <a:spcPct val="100000"/>
              </a:lnSpc>
              <a:spcBef>
                <a:spcPts val="0"/>
              </a:spcBef>
              <a:spcAft>
                <a:spcPts val="0"/>
              </a:spcAft>
              <a:buClr>
                <a:srgbClr val="1C6D7D"/>
              </a:buClr>
              <a:buSzPct val="100000"/>
              <a:buFont typeface="Courier New" panose="02070309020205020404" pitchFamily="49" charset="0"/>
              <a:buNone/>
              <a:tabLst/>
              <a:defRPr/>
            </a:pPr>
            <a:endParaRPr kumimoji="0" lang="en-GB" sz="1333" b="0" i="0" u="none" strike="noStrike" kern="1200" cap="none" spc="0" normalizeH="0" baseline="0" noProof="0">
              <a:ln>
                <a:noFill/>
              </a:ln>
              <a:solidFill>
                <a:srgbClr val="FF9933"/>
              </a:solidFill>
              <a:effectLst/>
              <a:uLnTx/>
              <a:uFillTx/>
              <a:latin typeface="Rawline" panose="00000500000000000000" pitchFamily="2" charset="0"/>
              <a:ea typeface="+mn-ea"/>
              <a:cs typeface="+mn-cs"/>
            </a:endParaRPr>
          </a:p>
        </p:txBody>
      </p:sp>
      <p:sp>
        <p:nvSpPr>
          <p:cNvPr id="3" name="Slide Number Placeholder 2">
            <a:extLst>
              <a:ext uri="{FF2B5EF4-FFF2-40B4-BE49-F238E27FC236}">
                <a16:creationId xmlns:a16="http://schemas.microsoft.com/office/drawing/2014/main" id="{FD531E83-C14F-B969-540B-2C00CFC347EE}"/>
              </a:ext>
            </a:extLst>
          </p:cNvPr>
          <p:cNvSpPr>
            <a:spLocks noGrp="1"/>
          </p:cNvSpPr>
          <p:nvPr>
            <p:ph type="sldNum" sz="quarter" idx="4"/>
          </p:nvPr>
        </p:nvSpPr>
        <p:spPr/>
        <p:txBody>
          <a:bodyPr/>
          <a:lstStyle/>
          <a:p>
            <a:pPr marL="0" marR="0" lvl="0" indent="-288000" algn="l" defTabSz="914400" rtl="0" eaLnBrk="1" fontAlgn="auto" latinLnBrk="0" hangingPunct="1">
              <a:lnSpc>
                <a:spcPct val="150000"/>
              </a:lnSpc>
              <a:spcBef>
                <a:spcPts val="0"/>
              </a:spcBef>
              <a:spcAft>
                <a:spcPts val="0"/>
              </a:spcAft>
              <a:buClrTx/>
              <a:buSzTx/>
              <a:buFontTx/>
              <a:buNone/>
              <a:tabLst/>
              <a:defRPr/>
            </a:pPr>
            <a:fld id="{B592C3DA-96A1-4E84-9171-AC4C91AB4FEA}" type="slidenum">
              <a:rPr kumimoji="0" lang="en-US" sz="800" b="0" i="0" u="none" strike="noStrike" kern="1200" cap="none" spc="0" normalizeH="0" baseline="0" noProof="0" smtClean="0">
                <a:ln>
                  <a:noFill/>
                </a:ln>
                <a:solidFill>
                  <a:srgbClr val="1C6D7D"/>
                </a:solidFill>
                <a:effectLst/>
                <a:uLnTx/>
                <a:uFillTx/>
                <a:latin typeface="Rawline"/>
                <a:ea typeface="+mn-ea"/>
                <a:cs typeface="+mn-cs"/>
              </a:rPr>
              <a:pPr marL="0" marR="0" lvl="0" indent="-288000" algn="l" defTabSz="914400" rtl="0" eaLnBrk="1" fontAlgn="auto" latinLnBrk="0" hangingPunct="1">
                <a:lnSpc>
                  <a:spcPct val="15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1C6D7D"/>
              </a:solidFill>
              <a:effectLst/>
              <a:uLnTx/>
              <a:uFillTx/>
              <a:latin typeface="Rawline"/>
              <a:ea typeface="+mn-ea"/>
              <a:cs typeface="+mn-cs"/>
            </a:endParaRPr>
          </a:p>
        </p:txBody>
      </p:sp>
    </p:spTree>
    <p:extLst>
      <p:ext uri="{BB962C8B-B14F-4D97-AF65-F5344CB8AC3E}">
        <p14:creationId xmlns:p14="http://schemas.microsoft.com/office/powerpoint/2010/main" val="588954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0793-4335-544B-70C8-28A865CCA051}"/>
              </a:ext>
            </a:extLst>
          </p:cNvPr>
          <p:cNvSpPr>
            <a:spLocks noGrp="1"/>
          </p:cNvSpPr>
          <p:nvPr>
            <p:ph type="title"/>
          </p:nvPr>
        </p:nvSpPr>
        <p:spPr/>
        <p:txBody>
          <a:bodyPr/>
          <a:lstStyle/>
          <a:p>
            <a:r>
              <a:rPr lang="en-GB" sz="2667">
                <a:latin typeface="+mj-lt"/>
              </a:rPr>
              <a:t>Shapley values regression</a:t>
            </a:r>
            <a:endParaRPr lang="en-US" sz="2667">
              <a:latin typeface="+mj-lt"/>
            </a:endParaRPr>
          </a:p>
        </p:txBody>
      </p:sp>
      <p:sp>
        <p:nvSpPr>
          <p:cNvPr id="3" name="Slide Number Placeholder 2">
            <a:extLst>
              <a:ext uri="{FF2B5EF4-FFF2-40B4-BE49-F238E27FC236}">
                <a16:creationId xmlns:a16="http://schemas.microsoft.com/office/drawing/2014/main" id="{B8A25BDF-FC07-0F17-8DA1-77C70DB6B413}"/>
              </a:ext>
            </a:extLst>
          </p:cNvPr>
          <p:cNvSpPr>
            <a:spLocks noGrp="1"/>
          </p:cNvSpPr>
          <p:nvPr>
            <p:ph type="sldNum" sz="quarter" idx="4"/>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B592C3DA-96A1-4E84-9171-AC4C91AB4FEA}" type="slidenum">
              <a:rPr kumimoji="0" lang="en-US" sz="800" b="0" i="0" u="none" strike="noStrike" kern="1200" cap="none" spc="0" normalizeH="0" baseline="0" noProof="0">
                <a:ln>
                  <a:noFill/>
                </a:ln>
                <a:solidFill>
                  <a:srgbClr val="1C6D7D"/>
                </a:solidFill>
                <a:effectLst/>
                <a:uLnTx/>
                <a:uFillTx/>
                <a:latin typeface="Segoe UI Semilight" panose="020B0402040204020203" pitchFamily="34" charset="0"/>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1C6D7D"/>
              </a:solidFill>
              <a:effectLst/>
              <a:uLnTx/>
              <a:uFillTx/>
              <a:latin typeface="Segoe UI Semilight" panose="020B0402040204020203" pitchFamily="34" charset="0"/>
              <a:ea typeface="+mn-ea"/>
              <a:cs typeface="+mn-cs"/>
            </a:endParaRPr>
          </a:p>
        </p:txBody>
      </p:sp>
      <p:sp>
        <p:nvSpPr>
          <p:cNvPr id="4" name="Text Placeholder 3">
            <a:extLst>
              <a:ext uri="{FF2B5EF4-FFF2-40B4-BE49-F238E27FC236}">
                <a16:creationId xmlns:a16="http://schemas.microsoft.com/office/drawing/2014/main" id="{C960515C-89D8-6131-B418-4424EA05B631}"/>
              </a:ext>
            </a:extLst>
          </p:cNvPr>
          <p:cNvSpPr>
            <a:spLocks noGrp="1"/>
          </p:cNvSpPr>
          <p:nvPr>
            <p:ph type="body" idx="1"/>
          </p:nvPr>
        </p:nvSpPr>
        <p:spPr>
          <a:xfrm>
            <a:off x="504000" y="1225076"/>
            <a:ext cx="5592001" cy="1152431"/>
          </a:xfrm>
        </p:spPr>
        <p:txBody>
          <a:bodyPr/>
          <a:lstStyle/>
          <a:p>
            <a:r>
              <a:rPr lang="en-GB" sz="1600">
                <a:latin typeface="+mj-lt"/>
              </a:rPr>
              <a:t>For each independent variable (perception) we measure the strength of the direct relationship between itself and the dependent (Unspoken preference) after stripping out its relationship between the other independent variables</a:t>
            </a:r>
          </a:p>
        </p:txBody>
      </p:sp>
      <p:sp>
        <p:nvSpPr>
          <p:cNvPr id="5" name="Text Placeholder 4">
            <a:extLst>
              <a:ext uri="{FF2B5EF4-FFF2-40B4-BE49-F238E27FC236}">
                <a16:creationId xmlns:a16="http://schemas.microsoft.com/office/drawing/2014/main" id="{DAE7F551-3CCA-EB17-0E8A-C0B5CEB27699}"/>
              </a:ext>
            </a:extLst>
          </p:cNvPr>
          <p:cNvSpPr>
            <a:spLocks noGrp="1"/>
          </p:cNvSpPr>
          <p:nvPr>
            <p:ph type="body" idx="16"/>
          </p:nvPr>
        </p:nvSpPr>
        <p:spPr>
          <a:xfrm>
            <a:off x="6540000" y="1225076"/>
            <a:ext cx="5040000" cy="1142492"/>
          </a:xfrm>
        </p:spPr>
        <p:txBody>
          <a:bodyPr/>
          <a:lstStyle/>
          <a:p>
            <a:r>
              <a:rPr lang="en-GB" sz="2133">
                <a:latin typeface="+mj-lt"/>
              </a:rPr>
              <a:t>Results – quantification of the most to least important perceptions for each claim</a:t>
            </a:r>
          </a:p>
        </p:txBody>
      </p:sp>
      <p:graphicFrame>
        <p:nvGraphicFramePr>
          <p:cNvPr id="11" name="Content Placeholder 9">
            <a:extLst>
              <a:ext uri="{FF2B5EF4-FFF2-40B4-BE49-F238E27FC236}">
                <a16:creationId xmlns:a16="http://schemas.microsoft.com/office/drawing/2014/main" id="{3356A6D7-9867-A9E9-B0A1-D205B08308CF}"/>
              </a:ext>
            </a:extLst>
          </p:cNvPr>
          <p:cNvGraphicFramePr>
            <a:graphicFrameLocks noGrp="1"/>
          </p:cNvGraphicFramePr>
          <p:nvPr>
            <p:ph sz="quarter" idx="18"/>
            <p:extLst>
              <p:ext uri="{D42A27DB-BD31-4B8C-83A1-F6EECF244321}">
                <p14:modId xmlns:p14="http://schemas.microsoft.com/office/powerpoint/2010/main" val="1360349618"/>
              </p:ext>
            </p:extLst>
          </p:nvPr>
        </p:nvGraphicFramePr>
        <p:xfrm>
          <a:off x="6251511" y="2422526"/>
          <a:ext cx="5738328" cy="3938588"/>
        </p:xfrm>
        <a:graphic>
          <a:graphicData uri="http://schemas.openxmlformats.org/drawingml/2006/chart">
            <c:chart xmlns:c="http://schemas.openxmlformats.org/drawingml/2006/chart" xmlns:r="http://schemas.openxmlformats.org/officeDocument/2006/relationships" r:id="rId3"/>
          </a:graphicData>
        </a:graphic>
      </p:graphicFrame>
      <p:pic>
        <p:nvPicPr>
          <p:cNvPr id="10" name="Content Placeholder 9" descr="Graphical user interface, application&#10;&#10;Description automatically generated">
            <a:extLst>
              <a:ext uri="{FF2B5EF4-FFF2-40B4-BE49-F238E27FC236}">
                <a16:creationId xmlns:a16="http://schemas.microsoft.com/office/drawing/2014/main" id="{CE383488-F93F-25F2-FD4D-9D61EAB25826}"/>
              </a:ext>
            </a:extLst>
          </p:cNvPr>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674517" y="2617973"/>
            <a:ext cx="4698283" cy="3550339"/>
          </a:xfrm>
        </p:spPr>
      </p:pic>
    </p:spTree>
    <p:extLst>
      <p:ext uri="{BB962C8B-B14F-4D97-AF65-F5344CB8AC3E}">
        <p14:creationId xmlns:p14="http://schemas.microsoft.com/office/powerpoint/2010/main" val="3079531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27D9B-27B5-4F34-8207-B8365467E625}"/>
              </a:ext>
            </a:extLst>
          </p:cNvPr>
          <p:cNvSpPr>
            <a:spLocks noGrp="1"/>
          </p:cNvSpPr>
          <p:nvPr>
            <p:ph type="body" idx="1"/>
          </p:nvPr>
        </p:nvSpPr>
        <p:spPr/>
        <p:txBody>
          <a:bodyPr/>
          <a:lstStyle/>
          <a:p>
            <a:r>
              <a:rPr lang="en-US"/>
              <a:t>How to interpret the results</a:t>
            </a:r>
          </a:p>
        </p:txBody>
      </p:sp>
      <p:sp>
        <p:nvSpPr>
          <p:cNvPr id="4" name="Title 3">
            <a:extLst>
              <a:ext uri="{FF2B5EF4-FFF2-40B4-BE49-F238E27FC236}">
                <a16:creationId xmlns:a16="http://schemas.microsoft.com/office/drawing/2014/main" id="{863AD480-2453-46C2-956D-ACCA46AE1713}"/>
              </a:ext>
            </a:extLst>
          </p:cNvPr>
          <p:cNvSpPr>
            <a:spLocks noGrp="1"/>
          </p:cNvSpPr>
          <p:nvPr>
            <p:ph type="title"/>
          </p:nvPr>
        </p:nvSpPr>
        <p:spPr/>
        <p:txBody>
          <a:bodyPr>
            <a:normAutofit/>
          </a:bodyPr>
          <a:lstStyle/>
          <a:p>
            <a:r>
              <a:rPr lang="en-US"/>
              <a:t>Mapping perceptions into actionable quadrants</a:t>
            </a:r>
            <a:endParaRPr lang="en-US" sz="2133">
              <a:solidFill>
                <a:schemeClr val="accent2"/>
              </a:solidFill>
            </a:endParaRPr>
          </a:p>
        </p:txBody>
      </p:sp>
      <p:grpSp>
        <p:nvGrpSpPr>
          <p:cNvPr id="3" name="Group 2">
            <a:extLst>
              <a:ext uri="{FF2B5EF4-FFF2-40B4-BE49-F238E27FC236}">
                <a16:creationId xmlns:a16="http://schemas.microsoft.com/office/drawing/2014/main" id="{5E027328-0007-4355-857B-EA5F33A1074F}"/>
              </a:ext>
            </a:extLst>
          </p:cNvPr>
          <p:cNvGrpSpPr/>
          <p:nvPr/>
        </p:nvGrpSpPr>
        <p:grpSpPr>
          <a:xfrm>
            <a:off x="360924" y="1744926"/>
            <a:ext cx="11367526" cy="4434120"/>
            <a:chOff x="360924" y="1744926"/>
            <a:chExt cx="11367526" cy="4434120"/>
          </a:xfrm>
        </p:grpSpPr>
        <p:sp>
          <p:nvSpPr>
            <p:cNvPr id="9" name="Rectangle 8">
              <a:extLst>
                <a:ext uri="{FF2B5EF4-FFF2-40B4-BE49-F238E27FC236}">
                  <a16:creationId xmlns:a16="http://schemas.microsoft.com/office/drawing/2014/main" id="{F71D3CFF-CC9A-44E8-9A1B-1DFC727E60A3}"/>
                </a:ext>
              </a:extLst>
            </p:cNvPr>
            <p:cNvSpPr/>
            <p:nvPr/>
          </p:nvSpPr>
          <p:spPr>
            <a:xfrm>
              <a:off x="869482" y="1982058"/>
              <a:ext cx="5032764" cy="1890064"/>
            </a:xfrm>
            <a:prstGeom prst="rect">
              <a:avLst/>
            </a:prstGeom>
            <a:solidFill>
              <a:srgbClr val="FFDBA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288000" algn="ctr" defTabSz="914354" rtl="0" eaLnBrk="1" fontAlgn="auto" latinLnBrk="0" hangingPunct="1">
                <a:lnSpc>
                  <a:spcPct val="150000"/>
                </a:lnSpc>
                <a:spcBef>
                  <a:spcPts val="0"/>
                </a:spcBef>
                <a:spcAft>
                  <a:spcPts val="0"/>
                </a:spcAft>
                <a:buClrTx/>
                <a:buSzTx/>
                <a:buFontTx/>
                <a:buNone/>
                <a:tabLst/>
                <a:defRPr/>
              </a:pPr>
              <a:r>
                <a:rPr kumimoji="0" lang="en-US" sz="1333" b="1"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rPr>
                <a:t>MUST HAVE PERCEPTIONS</a:t>
              </a:r>
            </a:p>
            <a:p>
              <a:pPr marL="0" marR="0" lvl="0" indent="-288000" algn="ctr" defTabSz="914354" rtl="0" eaLnBrk="1" fontAlgn="auto" latinLnBrk="0" hangingPunct="1">
                <a:lnSpc>
                  <a:spcPct val="150000"/>
                </a:lnSpc>
                <a:spcBef>
                  <a:spcPts val="0"/>
                </a:spcBef>
                <a:spcAft>
                  <a:spcPts val="0"/>
                </a:spcAft>
                <a:buClrTx/>
                <a:buSzTx/>
                <a:buFontTx/>
                <a:buNone/>
                <a:tabLst/>
                <a:defRPr/>
              </a:pPr>
              <a:endParaRPr kumimoji="0" lang="en-US" sz="1333" b="0"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endParaRPr>
            </a:p>
            <a:p>
              <a:pPr marL="0" marR="0" lvl="0" indent="-288000" algn="ctr" defTabSz="914354"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rPr>
                <a:t>Perce</a:t>
              </a:r>
              <a:r>
                <a:rPr lang="en-US" sz="1200" err="1">
                  <a:solidFill>
                    <a:prstClr val="black"/>
                  </a:solidFill>
                  <a:latin typeface="Rawline" panose="00000500000000000000" pitchFamily="2" charset="0"/>
                  <a:cs typeface="MV Boli" panose="02000500030200090000" pitchFamily="2" charset="0"/>
                </a:rPr>
                <a:t>ptions</a:t>
              </a:r>
              <a:r>
                <a:rPr kumimoji="0" lang="en-US" sz="1200" b="0"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rPr>
                <a:t> that are stated to be important, but do not have a correlation with a consumer’s claim preference. We need to at least meet expectations.</a:t>
              </a:r>
            </a:p>
          </p:txBody>
        </p:sp>
        <p:sp>
          <p:nvSpPr>
            <p:cNvPr id="10" name="Rectangle 9">
              <a:extLst>
                <a:ext uri="{FF2B5EF4-FFF2-40B4-BE49-F238E27FC236}">
                  <a16:creationId xmlns:a16="http://schemas.microsoft.com/office/drawing/2014/main" id="{F876F23E-FD22-4BD4-B4FC-7DBDF2AF0F08}"/>
                </a:ext>
              </a:extLst>
            </p:cNvPr>
            <p:cNvSpPr/>
            <p:nvPr/>
          </p:nvSpPr>
          <p:spPr>
            <a:xfrm>
              <a:off x="5965744" y="1982058"/>
              <a:ext cx="5661092" cy="1873972"/>
            </a:xfrm>
            <a:prstGeom prst="rect">
              <a:avLst/>
            </a:prstGeom>
            <a:solidFill>
              <a:srgbClr val="91B7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288000" algn="ctr" defTabSz="914354" rtl="0" eaLnBrk="1" fontAlgn="auto" latinLnBrk="0" hangingPunct="1">
                <a:lnSpc>
                  <a:spcPct val="150000"/>
                </a:lnSpc>
                <a:spcBef>
                  <a:spcPts val="0"/>
                </a:spcBef>
                <a:spcAft>
                  <a:spcPts val="0"/>
                </a:spcAft>
                <a:buClrTx/>
                <a:buSzTx/>
                <a:buFontTx/>
                <a:buNone/>
                <a:tabLst/>
                <a:defRPr/>
              </a:pPr>
              <a:r>
                <a:rPr kumimoji="0" lang="en-US" sz="1333" b="1"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rPr>
                <a:t>CLEAR BASIS OF CLAIM PREFERENCE</a:t>
              </a:r>
            </a:p>
            <a:p>
              <a:pPr marL="0" marR="0" lvl="0" indent="-288000" algn="ctr" defTabSz="914354" rtl="0" eaLnBrk="1" fontAlgn="auto" latinLnBrk="0" hangingPunct="1">
                <a:lnSpc>
                  <a:spcPct val="150000"/>
                </a:lnSpc>
                <a:spcBef>
                  <a:spcPts val="0"/>
                </a:spcBef>
                <a:spcAft>
                  <a:spcPts val="0"/>
                </a:spcAft>
                <a:buClrTx/>
                <a:buSzTx/>
                <a:buFontTx/>
                <a:buNone/>
                <a:tabLst/>
                <a:defRPr/>
              </a:pPr>
              <a:endParaRPr kumimoji="0" lang="en-US" sz="1333" b="0"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endParaRPr>
            </a:p>
            <a:p>
              <a:pPr marL="0" marR="0" lvl="0" indent="-288000" algn="ctr" defTabSz="914354" rtl="0" eaLnBrk="1" fontAlgn="auto" latinLnBrk="0" hangingPunct="1">
                <a:lnSpc>
                  <a:spcPct val="150000"/>
                </a:lnSpc>
                <a:spcBef>
                  <a:spcPts val="0"/>
                </a:spcBef>
                <a:spcAft>
                  <a:spcPts val="0"/>
                </a:spcAft>
                <a:buClrTx/>
                <a:buSzTx/>
                <a:buFontTx/>
                <a:buNone/>
                <a:tabLst/>
                <a:defRPr/>
              </a:pPr>
              <a:r>
                <a:rPr lang="en-US" sz="1200">
                  <a:solidFill>
                    <a:prstClr val="black"/>
                  </a:solidFill>
                  <a:latin typeface="Rawline" panose="00000500000000000000" pitchFamily="2" charset="0"/>
                  <a:cs typeface="MV Boli" panose="02000500030200090000" pitchFamily="2" charset="0"/>
                </a:rPr>
                <a:t>Perceptions</a:t>
              </a:r>
              <a:r>
                <a:rPr kumimoji="0" lang="en-US" sz="1200" b="0"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rPr>
                <a:t> that are both stated to be important and have a high correlation to a consumer’s claim preference. Strong areas for claim differentiation.</a:t>
              </a:r>
            </a:p>
          </p:txBody>
        </p:sp>
        <p:sp>
          <p:nvSpPr>
            <p:cNvPr id="11" name="Rectangle 10">
              <a:extLst>
                <a:ext uri="{FF2B5EF4-FFF2-40B4-BE49-F238E27FC236}">
                  <a16:creationId xmlns:a16="http://schemas.microsoft.com/office/drawing/2014/main" id="{ABD3F692-27D9-4BA0-8B09-ED70E2CB4C4F}"/>
                </a:ext>
              </a:extLst>
            </p:cNvPr>
            <p:cNvSpPr/>
            <p:nvPr/>
          </p:nvSpPr>
          <p:spPr>
            <a:xfrm>
              <a:off x="5965751" y="3946200"/>
              <a:ext cx="5661099" cy="1812596"/>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288000" algn="ctr" defTabSz="914354" rtl="0" eaLnBrk="1" fontAlgn="auto" latinLnBrk="0" hangingPunct="1">
                <a:lnSpc>
                  <a:spcPct val="150000"/>
                </a:lnSpc>
                <a:spcBef>
                  <a:spcPts val="0"/>
                </a:spcBef>
                <a:spcAft>
                  <a:spcPts val="0"/>
                </a:spcAft>
                <a:buClrTx/>
                <a:buSzTx/>
                <a:buFontTx/>
                <a:buNone/>
                <a:tabLst/>
                <a:defRPr/>
              </a:pPr>
              <a:r>
                <a:rPr kumimoji="0" lang="en-US" sz="1333" b="1"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rPr>
                <a:t>LESS-CONSCIOUS BASIS OF CLAIM PREFERENCE</a:t>
              </a:r>
            </a:p>
            <a:p>
              <a:pPr marL="0" marR="0" lvl="0" indent="-288000" algn="ctr" defTabSz="914354" rtl="0" eaLnBrk="1" fontAlgn="auto" latinLnBrk="0" hangingPunct="1">
                <a:lnSpc>
                  <a:spcPct val="150000"/>
                </a:lnSpc>
                <a:spcBef>
                  <a:spcPts val="0"/>
                </a:spcBef>
                <a:spcAft>
                  <a:spcPts val="0"/>
                </a:spcAft>
                <a:buClrTx/>
                <a:buSzTx/>
                <a:buFontTx/>
                <a:buNone/>
                <a:tabLst/>
                <a:defRPr/>
              </a:pPr>
              <a:endParaRPr kumimoji="0" lang="en-US" sz="1333" b="0"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endParaRPr>
            </a:p>
            <a:p>
              <a:pPr marL="0" marR="0" lvl="0" indent="-288000" algn="ctr" defTabSz="914354" rtl="0" eaLnBrk="1" fontAlgn="auto" latinLnBrk="0" hangingPunct="1">
                <a:lnSpc>
                  <a:spcPct val="150000"/>
                </a:lnSpc>
                <a:spcBef>
                  <a:spcPts val="0"/>
                </a:spcBef>
                <a:spcAft>
                  <a:spcPts val="0"/>
                </a:spcAft>
                <a:buClrTx/>
                <a:buSzTx/>
                <a:buFontTx/>
                <a:buNone/>
                <a:tabLst/>
                <a:defRPr/>
              </a:pPr>
              <a:r>
                <a:rPr lang="en-US" sz="1200">
                  <a:solidFill>
                    <a:prstClr val="black"/>
                  </a:solidFill>
                  <a:latin typeface="Rawline" panose="00000500000000000000" pitchFamily="2" charset="0"/>
                  <a:cs typeface="MV Boli" panose="02000500030200090000" pitchFamily="2" charset="0"/>
                </a:rPr>
                <a:t>Perceptions</a:t>
              </a:r>
              <a:r>
                <a:rPr kumimoji="0" lang="en-US" sz="1200" b="0"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rPr>
                <a:t> that consumer's can not / do not identify at a stated level but do have a high correlation with a consumer’s claim preference. Strong potential for building claim differentiation.</a:t>
              </a:r>
            </a:p>
          </p:txBody>
        </p:sp>
        <p:sp>
          <p:nvSpPr>
            <p:cNvPr id="12" name="Rectangle 11">
              <a:extLst>
                <a:ext uri="{FF2B5EF4-FFF2-40B4-BE49-F238E27FC236}">
                  <a16:creationId xmlns:a16="http://schemas.microsoft.com/office/drawing/2014/main" id="{B1297128-DB12-4567-8B79-2273A140D71C}"/>
                </a:ext>
              </a:extLst>
            </p:cNvPr>
            <p:cNvSpPr/>
            <p:nvPr/>
          </p:nvSpPr>
          <p:spPr>
            <a:xfrm>
              <a:off x="869482" y="3946200"/>
              <a:ext cx="5032771" cy="1812596"/>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288000" algn="ctr" defTabSz="914354" rtl="0" eaLnBrk="1" fontAlgn="auto" latinLnBrk="0" hangingPunct="1">
                <a:lnSpc>
                  <a:spcPct val="150000"/>
                </a:lnSpc>
                <a:spcBef>
                  <a:spcPts val="0"/>
                </a:spcBef>
                <a:spcAft>
                  <a:spcPts val="0"/>
                </a:spcAft>
                <a:buClrTx/>
                <a:buSzTx/>
                <a:buFontTx/>
                <a:buNone/>
                <a:tabLst/>
                <a:defRPr/>
              </a:pPr>
              <a:r>
                <a:rPr kumimoji="0" lang="en-US" sz="1333" b="1"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rPr>
                <a:t>LOW PRIORITY</a:t>
              </a:r>
            </a:p>
            <a:p>
              <a:pPr marL="0" marR="0" lvl="0" indent="-288000" algn="ctr" defTabSz="914354" rtl="0" eaLnBrk="1" fontAlgn="auto" latinLnBrk="0" hangingPunct="1">
                <a:lnSpc>
                  <a:spcPct val="150000"/>
                </a:lnSpc>
                <a:spcBef>
                  <a:spcPts val="0"/>
                </a:spcBef>
                <a:spcAft>
                  <a:spcPts val="0"/>
                </a:spcAft>
                <a:buClrTx/>
                <a:buSzTx/>
                <a:buFontTx/>
                <a:buNone/>
                <a:tabLst/>
                <a:defRPr/>
              </a:pPr>
              <a:endParaRPr kumimoji="0" lang="en-US" sz="1333" b="1"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endParaRPr>
            </a:p>
            <a:p>
              <a:pPr marL="0" marR="0" lvl="0" indent="-288000" algn="ctr" defTabSz="914354" rtl="0" eaLnBrk="1" fontAlgn="auto" latinLnBrk="0" hangingPunct="1">
                <a:lnSpc>
                  <a:spcPct val="150000"/>
                </a:lnSpc>
                <a:spcBef>
                  <a:spcPts val="0"/>
                </a:spcBef>
                <a:spcAft>
                  <a:spcPts val="0"/>
                </a:spcAft>
                <a:buClrTx/>
                <a:buSzTx/>
                <a:buFontTx/>
                <a:buNone/>
                <a:tabLst/>
                <a:defRPr/>
              </a:pPr>
              <a:r>
                <a:rPr lang="en-US" sz="1200">
                  <a:solidFill>
                    <a:prstClr val="black"/>
                  </a:solidFill>
                  <a:latin typeface="Rawline" panose="00000500000000000000" pitchFamily="2" charset="0"/>
                  <a:cs typeface="MV Boli" panose="02000500030200090000" pitchFamily="2" charset="0"/>
                </a:rPr>
                <a:t>Perceptions</a:t>
              </a:r>
              <a:r>
                <a:rPr kumimoji="0" lang="en-US" sz="1200" b="0" i="0" u="none" strike="noStrike" kern="1200" cap="none" spc="0" normalizeH="0" baseline="0" noProof="0">
                  <a:ln>
                    <a:noFill/>
                  </a:ln>
                  <a:solidFill>
                    <a:prstClr val="black"/>
                  </a:solidFill>
                  <a:effectLst/>
                  <a:uLnTx/>
                  <a:uFillTx/>
                  <a:latin typeface="Rawline" panose="00000500000000000000" pitchFamily="2" charset="0"/>
                  <a:ea typeface="+mn-ea"/>
                  <a:cs typeface="MV Boli" panose="02000500030200090000" pitchFamily="2" charset="0"/>
                </a:rPr>
                <a:t> that are low stated importance and little correlation with a consumer’s claim preference.</a:t>
              </a:r>
            </a:p>
          </p:txBody>
        </p:sp>
        <p:sp>
          <p:nvSpPr>
            <p:cNvPr id="15" name="Rectangle 14">
              <a:extLst>
                <a:ext uri="{FF2B5EF4-FFF2-40B4-BE49-F238E27FC236}">
                  <a16:creationId xmlns:a16="http://schemas.microsoft.com/office/drawing/2014/main" id="{B86B09AE-0D7F-4B01-9B25-95691A81FDEE}"/>
                </a:ext>
              </a:extLst>
            </p:cNvPr>
            <p:cNvSpPr/>
            <p:nvPr/>
          </p:nvSpPr>
          <p:spPr>
            <a:xfrm>
              <a:off x="1291857" y="5801379"/>
              <a:ext cx="9849117" cy="377667"/>
            </a:xfrm>
            <a:prstGeom prst="rect">
              <a:avLst/>
            </a:prstGeom>
          </p:spPr>
          <p:txBody>
            <a:bodyPr wrap="square">
              <a:spAutoFit/>
            </a:bodyPr>
            <a:lstStyle/>
            <a:p>
              <a:pPr marL="0" marR="0" lvl="0" indent="-288000" algn="ctr" defTabSz="914354"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C6D7D"/>
                  </a:solidFill>
                  <a:effectLst/>
                  <a:uLnTx/>
                  <a:uFillTx/>
                  <a:latin typeface="Rawline" panose="00000500000000000000" pitchFamily="2" charset="0"/>
                  <a:ea typeface="+mn-ea"/>
                  <a:cs typeface="+mn-cs"/>
                </a:rPr>
                <a:t>DERIVED </a:t>
              </a:r>
              <a:r>
                <a:rPr kumimoji="0" lang="en-US" sz="1400" b="0" i="0" u="none" strike="noStrike" kern="1200" cap="none" spc="0" normalizeH="0" baseline="0" noProof="0">
                  <a:ln>
                    <a:noFill/>
                  </a:ln>
                  <a:solidFill>
                    <a:srgbClr val="1C6D7D"/>
                  </a:solidFill>
                  <a:effectLst/>
                  <a:uLnTx/>
                  <a:uFillTx/>
                  <a:latin typeface="Rawline" panose="00000500000000000000" pitchFamily="2" charset="0"/>
                  <a:ea typeface="+mn-ea"/>
                  <a:cs typeface="+mn-cs"/>
                </a:rPr>
                <a:t>Importance</a:t>
              </a:r>
            </a:p>
          </p:txBody>
        </p:sp>
        <p:sp>
          <p:nvSpPr>
            <p:cNvPr id="16" name="Footer Placeholder 4">
              <a:extLst>
                <a:ext uri="{FF2B5EF4-FFF2-40B4-BE49-F238E27FC236}">
                  <a16:creationId xmlns:a16="http://schemas.microsoft.com/office/drawing/2014/main" id="{98FA9A98-2A2D-4FF8-91D5-6CB64F01ECE9}"/>
                </a:ext>
              </a:extLst>
            </p:cNvPr>
            <p:cNvSpPr txBox="1">
              <a:spLocks/>
            </p:cNvSpPr>
            <p:nvPr/>
          </p:nvSpPr>
          <p:spPr>
            <a:xfrm rot="16200000">
              <a:off x="-1013830" y="3577032"/>
              <a:ext cx="3127175" cy="377667"/>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288000" algn="ctr" defTabSz="914354"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C6D7D"/>
                  </a:solidFill>
                  <a:effectLst/>
                  <a:uLnTx/>
                  <a:uFillTx/>
                  <a:latin typeface="Rawline" panose="00000500000000000000" pitchFamily="2" charset="0"/>
                  <a:ea typeface="+mn-ea"/>
                  <a:cs typeface="+mn-cs"/>
                </a:rPr>
                <a:t>STATED</a:t>
              </a:r>
              <a:r>
                <a:rPr kumimoji="0" lang="en-US" sz="1400" b="0" i="0" u="none" strike="noStrike" kern="1200" cap="none" spc="0" normalizeH="0" baseline="0" noProof="0">
                  <a:ln>
                    <a:noFill/>
                  </a:ln>
                  <a:solidFill>
                    <a:srgbClr val="1C6D7D"/>
                  </a:solidFill>
                  <a:effectLst/>
                  <a:uLnTx/>
                  <a:uFillTx/>
                  <a:latin typeface="Rawline" panose="00000500000000000000" pitchFamily="2" charset="0"/>
                  <a:ea typeface="+mn-ea"/>
                  <a:cs typeface="+mn-cs"/>
                </a:rPr>
                <a:t> Importance</a:t>
              </a:r>
            </a:p>
          </p:txBody>
        </p:sp>
        <p:cxnSp>
          <p:nvCxnSpPr>
            <p:cNvPr id="17" name="Straight Arrow Connector 16">
              <a:extLst>
                <a:ext uri="{FF2B5EF4-FFF2-40B4-BE49-F238E27FC236}">
                  <a16:creationId xmlns:a16="http://schemas.microsoft.com/office/drawing/2014/main" id="{55D53295-3A48-43EC-8790-0E8AB88A41C8}"/>
                </a:ext>
              </a:extLst>
            </p:cNvPr>
            <p:cNvCxnSpPr>
              <a:cxnSpLocks/>
            </p:cNvCxnSpPr>
            <p:nvPr/>
          </p:nvCxnSpPr>
          <p:spPr>
            <a:xfrm flipV="1">
              <a:off x="818682" y="1744926"/>
              <a:ext cx="0" cy="40564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331251-172A-4A46-88F6-0275604423EE}"/>
                </a:ext>
              </a:extLst>
            </p:cNvPr>
            <p:cNvCxnSpPr>
              <a:cxnSpLocks/>
            </p:cNvCxnSpPr>
            <p:nvPr/>
          </p:nvCxnSpPr>
          <p:spPr>
            <a:xfrm flipV="1">
              <a:off x="818682" y="5801379"/>
              <a:ext cx="109097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11D8AC-5B21-4E30-8768-2ACFD4BF9839}"/>
                </a:ext>
              </a:extLst>
            </p:cNvPr>
            <p:cNvCxnSpPr>
              <a:cxnSpLocks/>
            </p:cNvCxnSpPr>
            <p:nvPr/>
          </p:nvCxnSpPr>
          <p:spPr>
            <a:xfrm>
              <a:off x="5927647" y="1982058"/>
              <a:ext cx="1" cy="3776737"/>
            </a:xfrm>
            <a:prstGeom prst="line">
              <a:avLst/>
            </a:prstGeom>
            <a:ln w="9525">
              <a:solidFill>
                <a:schemeClr val="bg2"/>
              </a:solidFill>
              <a:tailEnd type="none" w="lg"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02B422A-DFD0-4C54-B5E2-BA2B0D44D92E}"/>
                </a:ext>
              </a:extLst>
            </p:cNvPr>
            <p:cNvCxnSpPr>
              <a:cxnSpLocks/>
            </p:cNvCxnSpPr>
            <p:nvPr/>
          </p:nvCxnSpPr>
          <p:spPr>
            <a:xfrm>
              <a:off x="856783" y="3897522"/>
              <a:ext cx="10757353" cy="0"/>
            </a:xfrm>
            <a:prstGeom prst="line">
              <a:avLst/>
            </a:prstGeom>
            <a:ln w="9525">
              <a:solidFill>
                <a:schemeClr val="bg2"/>
              </a:solidFill>
              <a:tailEnd type="none" w="lg" len="med"/>
            </a:ln>
            <a:effectLst/>
          </p:spPr>
          <p:style>
            <a:lnRef idx="2">
              <a:schemeClr val="accent1"/>
            </a:lnRef>
            <a:fillRef idx="0">
              <a:schemeClr val="accent1"/>
            </a:fillRef>
            <a:effectRef idx="1">
              <a:schemeClr val="accent1"/>
            </a:effectRef>
            <a:fontRef idx="minor">
              <a:schemeClr val="tx1"/>
            </a:fontRef>
          </p:style>
        </p:cxnSp>
      </p:grpSp>
      <p:sp>
        <p:nvSpPr>
          <p:cNvPr id="5" name="Slide Number Placeholder 4">
            <a:extLst>
              <a:ext uri="{FF2B5EF4-FFF2-40B4-BE49-F238E27FC236}">
                <a16:creationId xmlns:a16="http://schemas.microsoft.com/office/drawing/2014/main" id="{4500DB5B-BB5E-7B37-4704-6FB4D1F5BD68}"/>
              </a:ext>
            </a:extLst>
          </p:cNvPr>
          <p:cNvSpPr>
            <a:spLocks noGrp="1"/>
          </p:cNvSpPr>
          <p:nvPr>
            <p:ph type="sldNum" sz="quarter" idx="4"/>
          </p:nvPr>
        </p:nvSpPr>
        <p:spPr/>
        <p:txBody>
          <a:bodyPr/>
          <a:lstStyle/>
          <a:p>
            <a:pPr marL="0" marR="0" lvl="0" indent="-288000" algn="l" defTabSz="914400" rtl="0" eaLnBrk="1" fontAlgn="auto" latinLnBrk="0" hangingPunct="1">
              <a:lnSpc>
                <a:spcPct val="150000"/>
              </a:lnSpc>
              <a:spcBef>
                <a:spcPts val="0"/>
              </a:spcBef>
              <a:spcAft>
                <a:spcPts val="0"/>
              </a:spcAft>
              <a:buClrTx/>
              <a:buSzTx/>
              <a:buFontTx/>
              <a:buNone/>
              <a:tabLst/>
              <a:defRPr/>
            </a:pPr>
            <a:fld id="{B592C3DA-96A1-4E84-9171-AC4C91AB4FEA}" type="slidenum">
              <a:rPr kumimoji="0" lang="en-US" sz="800" b="0" i="0" u="none" strike="noStrike" kern="1200" cap="none" spc="0" normalizeH="0" baseline="0" noProof="0" smtClean="0">
                <a:ln>
                  <a:noFill/>
                </a:ln>
                <a:solidFill>
                  <a:srgbClr val="1C6D7D"/>
                </a:solidFill>
                <a:effectLst/>
                <a:uLnTx/>
                <a:uFillTx/>
                <a:latin typeface="Rawline"/>
                <a:ea typeface="+mn-ea"/>
                <a:cs typeface="+mn-cs"/>
              </a:rPr>
              <a:pPr marL="0" marR="0" lvl="0" indent="-288000" algn="l" defTabSz="914400" rtl="0" eaLnBrk="1" fontAlgn="auto" latinLnBrk="0" hangingPunct="1">
                <a:lnSpc>
                  <a:spcPct val="15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1C6D7D"/>
              </a:solidFill>
              <a:effectLst/>
              <a:uLnTx/>
              <a:uFillTx/>
              <a:latin typeface="Rawline"/>
              <a:ea typeface="+mn-ea"/>
              <a:cs typeface="+mn-cs"/>
            </a:endParaRPr>
          </a:p>
        </p:txBody>
      </p:sp>
    </p:spTree>
    <p:extLst>
      <p:ext uri="{BB962C8B-B14F-4D97-AF65-F5344CB8AC3E}">
        <p14:creationId xmlns:p14="http://schemas.microsoft.com/office/powerpoint/2010/main" val="2883681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756-6A2F-4E32-9809-1780C4B863FE}"/>
              </a:ext>
            </a:extLst>
          </p:cNvPr>
          <p:cNvSpPr>
            <a:spLocks noGrp="1"/>
          </p:cNvSpPr>
          <p:nvPr>
            <p:ph type="title"/>
          </p:nvPr>
        </p:nvSpPr>
        <p:spPr>
          <a:xfrm>
            <a:off x="4562386" y="403392"/>
            <a:ext cx="7247681" cy="972000"/>
          </a:xfrm>
        </p:spPr>
        <p:txBody>
          <a:bodyPr/>
          <a:lstStyle/>
          <a:p>
            <a:pPr>
              <a:tabLst>
                <a:tab pos="5738670" algn="l"/>
              </a:tabLst>
            </a:pPr>
            <a:r>
              <a:rPr lang="en-US"/>
              <a:t>We cover 5 global markets</a:t>
            </a:r>
            <a:endParaRPr lang="en-SG"/>
          </a:p>
        </p:txBody>
      </p:sp>
      <p:sp>
        <p:nvSpPr>
          <p:cNvPr id="4" name="Text Placeholder 3">
            <a:extLst>
              <a:ext uri="{FF2B5EF4-FFF2-40B4-BE49-F238E27FC236}">
                <a16:creationId xmlns:a16="http://schemas.microsoft.com/office/drawing/2014/main" id="{5E0C903E-E6BE-4D69-939E-B12BCF730C11}"/>
              </a:ext>
            </a:extLst>
          </p:cNvPr>
          <p:cNvSpPr>
            <a:spLocks noGrp="1"/>
          </p:cNvSpPr>
          <p:nvPr>
            <p:ph type="body" sz="quarter" idx="26"/>
          </p:nvPr>
        </p:nvSpPr>
        <p:spPr>
          <a:xfrm>
            <a:off x="381934" y="403225"/>
            <a:ext cx="3247092" cy="971550"/>
          </a:xfrm>
        </p:spPr>
        <p:txBody>
          <a:bodyPr/>
          <a:lstStyle/>
          <a:p>
            <a:r>
              <a:rPr lang="en-US">
                <a:solidFill>
                  <a:schemeClr val="accent1"/>
                </a:solidFill>
                <a:latin typeface="+mj-lt"/>
                <a:cs typeface="Segoe UI Semilight" panose="020B0402040204020203" pitchFamily="34" charset="0"/>
              </a:rPr>
              <a:t>Who we will speak to</a:t>
            </a:r>
          </a:p>
          <a:p>
            <a:endParaRPr lang="en-US">
              <a:latin typeface="+mj-lt"/>
            </a:endParaRPr>
          </a:p>
        </p:txBody>
      </p:sp>
      <p:sp>
        <p:nvSpPr>
          <p:cNvPr id="5" name="Text Placeholder 4">
            <a:extLst>
              <a:ext uri="{FF2B5EF4-FFF2-40B4-BE49-F238E27FC236}">
                <a16:creationId xmlns:a16="http://schemas.microsoft.com/office/drawing/2014/main" id="{591F9373-603D-41EE-AF78-28D3D7F77833}"/>
              </a:ext>
            </a:extLst>
          </p:cNvPr>
          <p:cNvSpPr>
            <a:spLocks noGrp="1"/>
          </p:cNvSpPr>
          <p:nvPr>
            <p:ph type="body" sz="quarter" idx="27"/>
          </p:nvPr>
        </p:nvSpPr>
        <p:spPr>
          <a:xfrm>
            <a:off x="387351" y="1478304"/>
            <a:ext cx="3407478" cy="4410075"/>
          </a:xfrm>
        </p:spPr>
        <p:txBody>
          <a:bodyPr/>
          <a:lstStyle/>
          <a:p>
            <a:pPr>
              <a:spcAft>
                <a:spcPts val="600"/>
              </a:spcAft>
            </a:pPr>
            <a:r>
              <a:rPr lang="en-GB" sz="1800" b="1"/>
              <a:t>Screening Criteria</a:t>
            </a:r>
            <a:endParaRPr lang="en-GB" sz="1800"/>
          </a:p>
          <a:p>
            <a:pPr marL="171446" indent="-171446">
              <a:buFont typeface="Arial" panose="020B0604020202020204" pitchFamily="34" charset="0"/>
              <a:buChar char="•"/>
            </a:pPr>
            <a:r>
              <a:rPr lang="en-US">
                <a:solidFill>
                  <a:srgbClr val="222222"/>
                </a:solidFill>
              </a:rPr>
              <a:t>Women 50%, Men 50%</a:t>
            </a:r>
          </a:p>
          <a:p>
            <a:pPr marL="171446" indent="-171446">
              <a:buFont typeface="Arial" panose="020B0604020202020204" pitchFamily="34" charset="0"/>
              <a:buChar char="•"/>
            </a:pPr>
            <a:r>
              <a:rPr lang="en-US">
                <a:solidFill>
                  <a:srgbClr val="222222"/>
                </a:solidFill>
              </a:rPr>
              <a:t>Age &gt; 18 </a:t>
            </a:r>
            <a:r>
              <a:rPr lang="en-US" err="1">
                <a:solidFill>
                  <a:srgbClr val="222222"/>
                </a:solidFill>
              </a:rPr>
              <a:t>yo</a:t>
            </a:r>
            <a:endParaRPr lang="en-US">
              <a:solidFill>
                <a:srgbClr val="222222"/>
              </a:solidFill>
            </a:endParaRPr>
          </a:p>
          <a:p>
            <a:pPr marL="171446" indent="-171446">
              <a:buFont typeface="Arial" panose="020B0604020202020204" pitchFamily="34" charset="0"/>
              <a:buChar char="•"/>
            </a:pPr>
            <a:r>
              <a:rPr lang="en-US">
                <a:solidFill>
                  <a:srgbClr val="222222"/>
                </a:solidFill>
              </a:rPr>
              <a:t>Responsible for HH shopping</a:t>
            </a:r>
          </a:p>
          <a:p>
            <a:pPr marL="171446" indent="-171446">
              <a:buFont typeface="Arial" panose="020B0604020202020204" pitchFamily="34" charset="0"/>
              <a:buChar char="•"/>
            </a:pPr>
            <a:r>
              <a:rPr lang="en-US">
                <a:solidFill>
                  <a:srgbClr val="222222"/>
                </a:solidFill>
              </a:rPr>
              <a:t>Users and Non-rejecters of </a:t>
            </a:r>
            <a:r>
              <a:rPr lang="en-US" err="1">
                <a:solidFill>
                  <a:srgbClr val="222222"/>
                </a:solidFill>
              </a:rPr>
              <a:t>Alpro</a:t>
            </a:r>
            <a:endParaRPr lang="en-US" sz="1200">
              <a:solidFill>
                <a:srgbClr val="222222"/>
              </a:solidFill>
            </a:endParaRPr>
          </a:p>
        </p:txBody>
      </p:sp>
      <p:grpSp>
        <p:nvGrpSpPr>
          <p:cNvPr id="247" name="Group 246">
            <a:extLst>
              <a:ext uri="{FF2B5EF4-FFF2-40B4-BE49-F238E27FC236}">
                <a16:creationId xmlns:a16="http://schemas.microsoft.com/office/drawing/2014/main" id="{4EFC2F77-1C91-6AFA-8FDB-3706D759E022}"/>
              </a:ext>
            </a:extLst>
          </p:cNvPr>
          <p:cNvGrpSpPr/>
          <p:nvPr/>
        </p:nvGrpSpPr>
        <p:grpSpPr>
          <a:xfrm>
            <a:off x="6095997" y="1524254"/>
            <a:ext cx="4453277" cy="3912058"/>
            <a:chOff x="6095997" y="1031909"/>
            <a:chExt cx="4453277" cy="3912058"/>
          </a:xfrm>
        </p:grpSpPr>
        <p:grpSp>
          <p:nvGrpSpPr>
            <p:cNvPr id="245" name="Group 244">
              <a:extLst>
                <a:ext uri="{FF2B5EF4-FFF2-40B4-BE49-F238E27FC236}">
                  <a16:creationId xmlns:a16="http://schemas.microsoft.com/office/drawing/2014/main" id="{6F4D18B7-6A4F-E9E6-3F9D-7A230DD48AA1}"/>
                </a:ext>
              </a:extLst>
            </p:cNvPr>
            <p:cNvGrpSpPr/>
            <p:nvPr/>
          </p:nvGrpSpPr>
          <p:grpSpPr>
            <a:xfrm>
              <a:off x="6095997" y="1031909"/>
              <a:ext cx="4453277" cy="3912058"/>
              <a:chOff x="5370987" y="1059429"/>
              <a:chExt cx="4453277" cy="3912058"/>
            </a:xfrm>
          </p:grpSpPr>
          <p:grpSp>
            <p:nvGrpSpPr>
              <p:cNvPr id="3" name="Groep 75">
                <a:extLst>
                  <a:ext uri="{FF2B5EF4-FFF2-40B4-BE49-F238E27FC236}">
                    <a16:creationId xmlns:a16="http://schemas.microsoft.com/office/drawing/2014/main" id="{6AE27E38-6E64-94E1-BA23-7DD3D12B3948}"/>
                  </a:ext>
                </a:extLst>
              </p:cNvPr>
              <p:cNvGrpSpPr/>
              <p:nvPr/>
            </p:nvGrpSpPr>
            <p:grpSpPr>
              <a:xfrm>
                <a:off x="5370987" y="1059429"/>
                <a:ext cx="4453277" cy="3912058"/>
                <a:chOff x="1345421" y="762000"/>
                <a:chExt cx="5605448" cy="5409215"/>
              </a:xfrm>
            </p:grpSpPr>
            <p:sp>
              <p:nvSpPr>
                <p:cNvPr id="6" name="Freeform 100">
                  <a:extLst>
                    <a:ext uri="{FF2B5EF4-FFF2-40B4-BE49-F238E27FC236}">
                      <a16:creationId xmlns:a16="http://schemas.microsoft.com/office/drawing/2014/main" id="{E171CFD5-F267-828C-4D0F-32C64B966BEB}"/>
                    </a:ext>
                  </a:extLst>
                </p:cNvPr>
                <p:cNvSpPr>
                  <a:spLocks noEditPoints="1"/>
                </p:cNvSpPr>
                <p:nvPr/>
              </p:nvSpPr>
              <p:spPr bwMode="auto">
                <a:xfrm>
                  <a:off x="4794820" y="3210083"/>
                  <a:ext cx="300069" cy="15081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7" name="Freeform 23">
                  <a:extLst>
                    <a:ext uri="{FF2B5EF4-FFF2-40B4-BE49-F238E27FC236}">
                      <a16:creationId xmlns:a16="http://schemas.microsoft.com/office/drawing/2014/main" id="{F6660A3F-7D8B-806A-F14E-9B8779041E2E}"/>
                    </a:ext>
                  </a:extLst>
                </p:cNvPr>
                <p:cNvSpPr>
                  <a:spLocks/>
                </p:cNvSpPr>
                <p:nvPr/>
              </p:nvSpPr>
              <p:spPr bwMode="auto">
                <a:xfrm>
                  <a:off x="5100446" y="5003729"/>
                  <a:ext cx="216716" cy="218146"/>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8" name="Freeform 5">
                  <a:extLst>
                    <a:ext uri="{FF2B5EF4-FFF2-40B4-BE49-F238E27FC236}">
                      <a16:creationId xmlns:a16="http://schemas.microsoft.com/office/drawing/2014/main" id="{0A1FEFA5-1C59-CE95-5693-9783EC9722D0}"/>
                    </a:ext>
                  </a:extLst>
                </p:cNvPr>
                <p:cNvSpPr>
                  <a:spLocks/>
                </p:cNvSpPr>
                <p:nvPr/>
              </p:nvSpPr>
              <p:spPr bwMode="auto">
                <a:xfrm>
                  <a:off x="5035154" y="5115496"/>
                  <a:ext cx="244501" cy="447065"/>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9" name="Freeform 6">
                  <a:extLst>
                    <a:ext uri="{FF2B5EF4-FFF2-40B4-BE49-F238E27FC236}">
                      <a16:creationId xmlns:a16="http://schemas.microsoft.com/office/drawing/2014/main" id="{D2F74C44-D499-149F-EE42-BA50E2BAF167}"/>
                    </a:ext>
                  </a:extLst>
                </p:cNvPr>
                <p:cNvSpPr>
                  <a:spLocks noEditPoints="1"/>
                </p:cNvSpPr>
                <p:nvPr/>
              </p:nvSpPr>
              <p:spPr bwMode="auto">
                <a:xfrm>
                  <a:off x="5035154" y="5115496"/>
                  <a:ext cx="244501" cy="447065"/>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0" name="Freeform 84">
                  <a:extLst>
                    <a:ext uri="{FF2B5EF4-FFF2-40B4-BE49-F238E27FC236}">
                      <a16:creationId xmlns:a16="http://schemas.microsoft.com/office/drawing/2014/main" id="{E50CA650-7A45-6B3B-E65F-29B4777DA1D3}"/>
                    </a:ext>
                  </a:extLst>
                </p:cNvPr>
                <p:cNvSpPr>
                  <a:spLocks/>
                </p:cNvSpPr>
                <p:nvPr/>
              </p:nvSpPr>
              <p:spPr bwMode="auto">
                <a:xfrm>
                  <a:off x="4922628" y="4992957"/>
                  <a:ext cx="223662" cy="247771"/>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1" name="Freeform 193">
                  <a:extLst>
                    <a:ext uri="{FF2B5EF4-FFF2-40B4-BE49-F238E27FC236}">
                      <a16:creationId xmlns:a16="http://schemas.microsoft.com/office/drawing/2014/main" id="{5A9526A8-2BB4-212C-7571-EA3B34010189}"/>
                    </a:ext>
                  </a:extLst>
                </p:cNvPr>
                <p:cNvSpPr>
                  <a:spLocks/>
                </p:cNvSpPr>
                <p:nvPr/>
              </p:nvSpPr>
              <p:spPr bwMode="auto">
                <a:xfrm>
                  <a:off x="5183799" y="5110109"/>
                  <a:ext cx="305626" cy="259890"/>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2" name="Freeform 47">
                  <a:extLst>
                    <a:ext uri="{FF2B5EF4-FFF2-40B4-BE49-F238E27FC236}">
                      <a16:creationId xmlns:a16="http://schemas.microsoft.com/office/drawing/2014/main" id="{BD627DD4-4855-9C5C-DD0E-8A95E15A5D7D}"/>
                    </a:ext>
                  </a:extLst>
                </p:cNvPr>
                <p:cNvSpPr>
                  <a:spLocks/>
                </p:cNvSpPr>
                <p:nvPr/>
              </p:nvSpPr>
              <p:spPr bwMode="auto">
                <a:xfrm>
                  <a:off x="4642008" y="4067856"/>
                  <a:ext cx="562628" cy="304328"/>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3" name="Freeform 88">
                  <a:extLst>
                    <a:ext uri="{FF2B5EF4-FFF2-40B4-BE49-F238E27FC236}">
                      <a16:creationId xmlns:a16="http://schemas.microsoft.com/office/drawing/2014/main" id="{6B91AD3C-B78F-B304-F6CB-4E0E4EA23A33}"/>
                    </a:ext>
                  </a:extLst>
                </p:cNvPr>
                <p:cNvSpPr>
                  <a:spLocks/>
                </p:cNvSpPr>
                <p:nvPr/>
              </p:nvSpPr>
              <p:spPr bwMode="auto">
                <a:xfrm>
                  <a:off x="4303042" y="4523000"/>
                  <a:ext cx="336188" cy="246425"/>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4" name="Freeform 197">
                  <a:extLst>
                    <a:ext uri="{FF2B5EF4-FFF2-40B4-BE49-F238E27FC236}">
                      <a16:creationId xmlns:a16="http://schemas.microsoft.com/office/drawing/2014/main" id="{A5FBA94E-A38C-B9DF-C8FF-1682B1E6E119}"/>
                    </a:ext>
                  </a:extLst>
                </p:cNvPr>
                <p:cNvSpPr>
                  <a:spLocks noEditPoints="1"/>
                </p:cNvSpPr>
                <p:nvPr/>
              </p:nvSpPr>
              <p:spPr bwMode="auto">
                <a:xfrm>
                  <a:off x="4325269" y="4575516"/>
                  <a:ext cx="654317" cy="589802"/>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6" name="Freeform 21">
                  <a:extLst>
                    <a:ext uri="{FF2B5EF4-FFF2-40B4-BE49-F238E27FC236}">
                      <a16:creationId xmlns:a16="http://schemas.microsoft.com/office/drawing/2014/main" id="{E842C18B-4DB8-EAF0-0BDD-DBA469B0033A}"/>
                    </a:ext>
                  </a:extLst>
                </p:cNvPr>
                <p:cNvSpPr>
                  <a:spLocks/>
                </p:cNvSpPr>
                <p:nvPr/>
              </p:nvSpPr>
              <p:spPr bwMode="auto">
                <a:xfrm>
                  <a:off x="4901790" y="4587636"/>
                  <a:ext cx="536234" cy="553445"/>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7" name="Freeform 25">
                  <a:extLst>
                    <a:ext uri="{FF2B5EF4-FFF2-40B4-BE49-F238E27FC236}">
                      <a16:creationId xmlns:a16="http://schemas.microsoft.com/office/drawing/2014/main" id="{1D5F248A-21DF-4DD1-6FD8-796CA72E837E}"/>
                    </a:ext>
                  </a:extLst>
                </p:cNvPr>
                <p:cNvSpPr>
                  <a:spLocks/>
                </p:cNvSpPr>
                <p:nvPr/>
              </p:nvSpPr>
              <p:spPr bwMode="auto">
                <a:xfrm>
                  <a:off x="3495913" y="4419314"/>
                  <a:ext cx="498725" cy="304328"/>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8" name="Freeform 51">
                  <a:extLst>
                    <a:ext uri="{FF2B5EF4-FFF2-40B4-BE49-F238E27FC236}">
                      <a16:creationId xmlns:a16="http://schemas.microsoft.com/office/drawing/2014/main" id="{8A31F59B-7593-0F0E-29C5-88AB105F405F}"/>
                    </a:ext>
                  </a:extLst>
                </p:cNvPr>
                <p:cNvSpPr>
                  <a:spLocks/>
                </p:cNvSpPr>
                <p:nvPr/>
              </p:nvSpPr>
              <p:spPr bwMode="auto">
                <a:xfrm>
                  <a:off x="4850390" y="2737433"/>
                  <a:ext cx="625143" cy="374349"/>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19" name="Freeform 61">
                  <a:extLst>
                    <a:ext uri="{FF2B5EF4-FFF2-40B4-BE49-F238E27FC236}">
                      <a16:creationId xmlns:a16="http://schemas.microsoft.com/office/drawing/2014/main" id="{862322AD-6741-80C0-E53A-0B9DBE5E37A3}"/>
                    </a:ext>
                  </a:extLst>
                </p:cNvPr>
                <p:cNvSpPr>
                  <a:spLocks noEditPoints="1"/>
                </p:cNvSpPr>
                <p:nvPr/>
              </p:nvSpPr>
              <p:spPr bwMode="auto">
                <a:xfrm>
                  <a:off x="4573937" y="4759999"/>
                  <a:ext cx="454271" cy="389162"/>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0" name="Freeform 63">
                  <a:extLst>
                    <a:ext uri="{FF2B5EF4-FFF2-40B4-BE49-F238E27FC236}">
                      <a16:creationId xmlns:a16="http://schemas.microsoft.com/office/drawing/2014/main" id="{51B43069-AAF2-5338-BFD5-9A6BF70C60FE}"/>
                    </a:ext>
                  </a:extLst>
                </p:cNvPr>
                <p:cNvSpPr>
                  <a:spLocks noEditPoints="1"/>
                </p:cNvSpPr>
                <p:nvPr/>
              </p:nvSpPr>
              <p:spPr bwMode="auto">
                <a:xfrm>
                  <a:off x="3743192" y="2924609"/>
                  <a:ext cx="407037" cy="467263"/>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1" name="Freeform 144">
                  <a:extLst>
                    <a:ext uri="{FF2B5EF4-FFF2-40B4-BE49-F238E27FC236}">
                      <a16:creationId xmlns:a16="http://schemas.microsoft.com/office/drawing/2014/main" id="{2F648257-3029-04B1-3A14-7A209E843DCC}"/>
                    </a:ext>
                  </a:extLst>
                </p:cNvPr>
                <p:cNvSpPr>
                  <a:spLocks noEditPoints="1"/>
                </p:cNvSpPr>
                <p:nvPr/>
              </p:nvSpPr>
              <p:spPr bwMode="auto">
                <a:xfrm>
                  <a:off x="3288921" y="3525184"/>
                  <a:ext cx="391756" cy="444372"/>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 name="Freeform 219">
                  <a:extLst>
                    <a:ext uri="{FF2B5EF4-FFF2-40B4-BE49-F238E27FC236}">
                      <a16:creationId xmlns:a16="http://schemas.microsoft.com/office/drawing/2014/main" id="{F485580E-EFF2-8C07-7E74-1CB22134B374}"/>
                    </a:ext>
                  </a:extLst>
                </p:cNvPr>
                <p:cNvSpPr>
                  <a:spLocks/>
                </p:cNvSpPr>
                <p:nvPr/>
              </p:nvSpPr>
              <p:spPr bwMode="auto">
                <a:xfrm>
                  <a:off x="4593386" y="4201167"/>
                  <a:ext cx="691825" cy="47534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4" name="Freeform 7">
                  <a:extLst>
                    <a:ext uri="{FF2B5EF4-FFF2-40B4-BE49-F238E27FC236}">
                      <a16:creationId xmlns:a16="http://schemas.microsoft.com/office/drawing/2014/main" id="{2FE0D4F9-F9D3-FD9B-B5D5-5CCA1D33EDE7}"/>
                    </a:ext>
                  </a:extLst>
                </p:cNvPr>
                <p:cNvSpPr>
                  <a:spLocks/>
                </p:cNvSpPr>
                <p:nvPr/>
              </p:nvSpPr>
              <p:spPr bwMode="auto">
                <a:xfrm>
                  <a:off x="5150458" y="2958273"/>
                  <a:ext cx="829356" cy="754085"/>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5" name="Freeform 17">
                  <a:extLst>
                    <a:ext uri="{FF2B5EF4-FFF2-40B4-BE49-F238E27FC236}">
                      <a16:creationId xmlns:a16="http://schemas.microsoft.com/office/drawing/2014/main" id="{2396D10E-A744-EB1A-8E4A-E75F18091E48}"/>
                    </a:ext>
                  </a:extLst>
                </p:cNvPr>
                <p:cNvSpPr>
                  <a:spLocks/>
                </p:cNvSpPr>
                <p:nvPr/>
              </p:nvSpPr>
              <p:spPr bwMode="auto">
                <a:xfrm>
                  <a:off x="5636680" y="4081322"/>
                  <a:ext cx="447325" cy="425519"/>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6" name="Freeform 29">
                  <a:extLst>
                    <a:ext uri="{FF2B5EF4-FFF2-40B4-BE49-F238E27FC236}">
                      <a16:creationId xmlns:a16="http://schemas.microsoft.com/office/drawing/2014/main" id="{406932E8-FA60-EDDD-7124-03B4F0D5475D}"/>
                    </a:ext>
                  </a:extLst>
                </p:cNvPr>
                <p:cNvSpPr>
                  <a:spLocks/>
                </p:cNvSpPr>
                <p:nvPr/>
              </p:nvSpPr>
              <p:spPr bwMode="auto">
                <a:xfrm>
                  <a:off x="3198623" y="3847016"/>
                  <a:ext cx="372307" cy="304328"/>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7" name="Freeform 31">
                  <a:extLst>
                    <a:ext uri="{FF2B5EF4-FFF2-40B4-BE49-F238E27FC236}">
                      <a16:creationId xmlns:a16="http://schemas.microsoft.com/office/drawing/2014/main" id="{CED501BF-9EDB-0BCB-7D33-16955D373FF7}"/>
                    </a:ext>
                  </a:extLst>
                </p:cNvPr>
                <p:cNvSpPr>
                  <a:spLocks/>
                </p:cNvSpPr>
                <p:nvPr/>
              </p:nvSpPr>
              <p:spPr bwMode="auto">
                <a:xfrm>
                  <a:off x="4134948" y="3914346"/>
                  <a:ext cx="691825" cy="371656"/>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9" name="Freeform 41">
                  <a:extLst>
                    <a:ext uri="{FF2B5EF4-FFF2-40B4-BE49-F238E27FC236}">
                      <a16:creationId xmlns:a16="http://schemas.microsoft.com/office/drawing/2014/main" id="{CC1F7EB2-1482-DC66-E2AE-1E75093E4D85}"/>
                    </a:ext>
                  </a:extLst>
                </p:cNvPr>
                <p:cNvSpPr>
                  <a:spLocks/>
                </p:cNvSpPr>
                <p:nvPr/>
              </p:nvSpPr>
              <p:spPr bwMode="auto">
                <a:xfrm>
                  <a:off x="4869839" y="2981165"/>
                  <a:ext cx="522342" cy="390508"/>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30" name="Freeform 53">
                  <a:extLst>
                    <a:ext uri="{FF2B5EF4-FFF2-40B4-BE49-F238E27FC236}">
                      <a16:creationId xmlns:a16="http://schemas.microsoft.com/office/drawing/2014/main" id="{6F84D4BE-392E-A311-037F-46EA382D93FD}"/>
                    </a:ext>
                  </a:extLst>
                </p:cNvPr>
                <p:cNvSpPr>
                  <a:spLocks noEditPoints="1"/>
                </p:cNvSpPr>
                <p:nvPr/>
              </p:nvSpPr>
              <p:spPr bwMode="auto">
                <a:xfrm>
                  <a:off x="4867060" y="2480238"/>
                  <a:ext cx="507060" cy="335298"/>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31" name="Freeform 195">
                  <a:extLst>
                    <a:ext uri="{FF2B5EF4-FFF2-40B4-BE49-F238E27FC236}">
                      <a16:creationId xmlns:a16="http://schemas.microsoft.com/office/drawing/2014/main" id="{817F40B1-2F28-E291-7E98-B812ABA36137}"/>
                    </a:ext>
                  </a:extLst>
                </p:cNvPr>
                <p:cNvSpPr>
                  <a:spLocks/>
                </p:cNvSpPr>
                <p:nvPr/>
              </p:nvSpPr>
              <p:spPr bwMode="auto">
                <a:xfrm>
                  <a:off x="5343557" y="4733066"/>
                  <a:ext cx="702939" cy="513047"/>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26" name="Freeform 221">
                  <a:extLst>
                    <a:ext uri="{FF2B5EF4-FFF2-40B4-BE49-F238E27FC236}">
                      <a16:creationId xmlns:a16="http://schemas.microsoft.com/office/drawing/2014/main" id="{27386561-0E02-9609-8C17-38586549D5D0}"/>
                    </a:ext>
                  </a:extLst>
                </p:cNvPr>
                <p:cNvSpPr>
                  <a:spLocks noEditPoints="1"/>
                </p:cNvSpPr>
                <p:nvPr/>
              </p:nvSpPr>
              <p:spPr bwMode="auto">
                <a:xfrm>
                  <a:off x="3876555" y="4213287"/>
                  <a:ext cx="802962" cy="395895"/>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27" name="Freeform 11">
                  <a:extLst>
                    <a:ext uri="{FF2B5EF4-FFF2-40B4-BE49-F238E27FC236}">
                      <a16:creationId xmlns:a16="http://schemas.microsoft.com/office/drawing/2014/main" id="{7659FAF6-900A-1D12-0B19-5C58C8F1E595}"/>
                    </a:ext>
                  </a:extLst>
                </p:cNvPr>
                <p:cNvSpPr>
                  <a:spLocks noEditPoints="1"/>
                </p:cNvSpPr>
                <p:nvPr/>
              </p:nvSpPr>
              <p:spPr bwMode="auto">
                <a:xfrm>
                  <a:off x="2392882" y="3894147"/>
                  <a:ext cx="1497565" cy="1504131"/>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bg2"/>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28" name="Freeform 13">
                  <a:extLst>
                    <a:ext uri="{FF2B5EF4-FFF2-40B4-BE49-F238E27FC236}">
                      <a16:creationId xmlns:a16="http://schemas.microsoft.com/office/drawing/2014/main" id="{8440BDA9-B241-89F5-875C-9D90CBD85ADE}"/>
                    </a:ext>
                  </a:extLst>
                </p:cNvPr>
                <p:cNvSpPr>
                  <a:spLocks/>
                </p:cNvSpPr>
                <p:nvPr/>
              </p:nvSpPr>
              <p:spPr bwMode="auto">
                <a:xfrm>
                  <a:off x="1345421" y="1797520"/>
                  <a:ext cx="686269" cy="553445"/>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29" name="Freeform 19">
                  <a:extLst>
                    <a:ext uri="{FF2B5EF4-FFF2-40B4-BE49-F238E27FC236}">
                      <a16:creationId xmlns:a16="http://schemas.microsoft.com/office/drawing/2014/main" id="{077273FC-D5D3-95B7-9B08-8D99583D0AAF}"/>
                    </a:ext>
                  </a:extLst>
                </p:cNvPr>
                <p:cNvSpPr>
                  <a:spLocks/>
                </p:cNvSpPr>
                <p:nvPr/>
              </p:nvSpPr>
              <p:spPr bwMode="auto">
                <a:xfrm>
                  <a:off x="4305820" y="3309730"/>
                  <a:ext cx="1014121" cy="825454"/>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0" name="Freeform 39">
                  <a:extLst>
                    <a:ext uri="{FF2B5EF4-FFF2-40B4-BE49-F238E27FC236}">
                      <a16:creationId xmlns:a16="http://schemas.microsoft.com/office/drawing/2014/main" id="{24E7714A-F678-87E6-0B14-2126225005BB}"/>
                    </a:ext>
                  </a:extLst>
                </p:cNvPr>
                <p:cNvSpPr>
                  <a:spLocks/>
                </p:cNvSpPr>
                <p:nvPr/>
              </p:nvSpPr>
              <p:spPr bwMode="auto">
                <a:xfrm>
                  <a:off x="1980289" y="3109090"/>
                  <a:ext cx="477887" cy="525166"/>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1" name="Freeform 45">
                  <a:extLst>
                    <a:ext uri="{FF2B5EF4-FFF2-40B4-BE49-F238E27FC236}">
                      <a16:creationId xmlns:a16="http://schemas.microsoft.com/office/drawing/2014/main" id="{66EC6513-E31B-EA2F-F7AF-22AEF336C350}"/>
                    </a:ext>
                  </a:extLst>
                </p:cNvPr>
                <p:cNvSpPr>
                  <a:spLocks/>
                </p:cNvSpPr>
                <p:nvPr/>
              </p:nvSpPr>
              <p:spPr bwMode="auto">
                <a:xfrm>
                  <a:off x="1519072" y="5026621"/>
                  <a:ext cx="512618" cy="77563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2" name="Freeform 78">
                  <a:extLst>
                    <a:ext uri="{FF2B5EF4-FFF2-40B4-BE49-F238E27FC236}">
                      <a16:creationId xmlns:a16="http://schemas.microsoft.com/office/drawing/2014/main" id="{9DD476C8-9D2C-F594-75D8-292F798A2EAF}"/>
                    </a:ext>
                  </a:extLst>
                </p:cNvPr>
                <p:cNvSpPr>
                  <a:spLocks noEditPoints="1"/>
                </p:cNvSpPr>
                <p:nvPr/>
              </p:nvSpPr>
              <p:spPr bwMode="auto">
                <a:xfrm>
                  <a:off x="3525086" y="3350128"/>
                  <a:ext cx="898816" cy="1154019"/>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solidFill>
                  <a:srgbClr val="1C6D7D"/>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3" name="Freeform 80">
                  <a:extLst>
                    <a:ext uri="{FF2B5EF4-FFF2-40B4-BE49-F238E27FC236}">
                      <a16:creationId xmlns:a16="http://schemas.microsoft.com/office/drawing/2014/main" id="{7E888F81-00A4-E00D-BB9F-FF8EFD1E4BDA}"/>
                    </a:ext>
                  </a:extLst>
                </p:cNvPr>
                <p:cNvSpPr>
                  <a:spLocks noEditPoints="1"/>
                </p:cNvSpPr>
                <p:nvPr/>
              </p:nvSpPr>
              <p:spPr bwMode="auto">
                <a:xfrm>
                  <a:off x="3565374" y="4523000"/>
                  <a:ext cx="1416991" cy="1567420"/>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4" name="Freeform 86">
                  <a:extLst>
                    <a:ext uri="{FF2B5EF4-FFF2-40B4-BE49-F238E27FC236}">
                      <a16:creationId xmlns:a16="http://schemas.microsoft.com/office/drawing/2014/main" id="{7B2076C3-896B-DD68-6552-C574FC1F7A81}"/>
                    </a:ext>
                  </a:extLst>
                </p:cNvPr>
                <p:cNvSpPr>
                  <a:spLocks/>
                </p:cNvSpPr>
                <p:nvPr/>
              </p:nvSpPr>
              <p:spPr bwMode="auto">
                <a:xfrm>
                  <a:off x="5040711" y="4140571"/>
                  <a:ext cx="1062743" cy="743313"/>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5" name="Freeform 90">
                  <a:extLst>
                    <a:ext uri="{FF2B5EF4-FFF2-40B4-BE49-F238E27FC236}">
                      <a16:creationId xmlns:a16="http://schemas.microsoft.com/office/drawing/2014/main" id="{2ECB68C8-DB49-7BF0-123A-8DD9F2422108}"/>
                    </a:ext>
                  </a:extLst>
                </p:cNvPr>
                <p:cNvSpPr>
                  <a:spLocks/>
                </p:cNvSpPr>
                <p:nvPr/>
              </p:nvSpPr>
              <p:spPr bwMode="auto">
                <a:xfrm>
                  <a:off x="5181020" y="3343396"/>
                  <a:ext cx="1769849" cy="119307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6" name="Freeform 92">
                  <a:extLst>
                    <a:ext uri="{FF2B5EF4-FFF2-40B4-BE49-F238E27FC236}">
                      <a16:creationId xmlns:a16="http://schemas.microsoft.com/office/drawing/2014/main" id="{B0FB2027-64D4-75F0-485F-A89C13D9E993}"/>
                    </a:ext>
                  </a:extLst>
                </p:cNvPr>
                <p:cNvSpPr>
                  <a:spLocks noEditPoints="1"/>
                </p:cNvSpPr>
                <p:nvPr/>
              </p:nvSpPr>
              <p:spPr bwMode="auto">
                <a:xfrm>
                  <a:off x="3997416" y="1144429"/>
                  <a:ext cx="812686" cy="2141063"/>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7" name="Freeform 96">
                  <a:extLst>
                    <a:ext uri="{FF2B5EF4-FFF2-40B4-BE49-F238E27FC236}">
                      <a16:creationId xmlns:a16="http://schemas.microsoft.com/office/drawing/2014/main" id="{81006190-4FA6-FE65-7CA4-D7A9D973FF67}"/>
                    </a:ext>
                  </a:extLst>
                </p:cNvPr>
                <p:cNvSpPr>
                  <a:spLocks noEditPoints="1"/>
                </p:cNvSpPr>
                <p:nvPr/>
              </p:nvSpPr>
              <p:spPr bwMode="auto">
                <a:xfrm>
                  <a:off x="3501470" y="762000"/>
                  <a:ext cx="1550354" cy="2123558"/>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8" name="Freeform 109">
                  <a:extLst>
                    <a:ext uri="{FF2B5EF4-FFF2-40B4-BE49-F238E27FC236}">
                      <a16:creationId xmlns:a16="http://schemas.microsoft.com/office/drawing/2014/main" id="{74D67633-CD6E-9B74-7706-52BFA7BC80DC}"/>
                    </a:ext>
                  </a:extLst>
                </p:cNvPr>
                <p:cNvSpPr>
                  <a:spLocks noEditPoints="1"/>
                </p:cNvSpPr>
                <p:nvPr/>
              </p:nvSpPr>
              <p:spPr bwMode="auto">
                <a:xfrm>
                  <a:off x="2297028" y="2412908"/>
                  <a:ext cx="839081" cy="1537796"/>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solidFill>
                  <a:srgbClr val="1C6D7D"/>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39" name="Freeform 139">
                  <a:extLst>
                    <a:ext uri="{FF2B5EF4-FFF2-40B4-BE49-F238E27FC236}">
                      <a16:creationId xmlns:a16="http://schemas.microsoft.com/office/drawing/2014/main" id="{D6FE4947-DDAE-06A7-6578-689142DB026C}"/>
                    </a:ext>
                  </a:extLst>
                </p:cNvPr>
                <p:cNvSpPr>
                  <a:spLocks noEditPoints="1"/>
                </p:cNvSpPr>
                <p:nvPr/>
              </p:nvSpPr>
              <p:spPr bwMode="auto">
                <a:xfrm>
                  <a:off x="1723285" y="4793663"/>
                  <a:ext cx="1539241" cy="1226735"/>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rgbClr val="1C6D7D"/>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40" name="Freeform 146">
                  <a:extLst>
                    <a:ext uri="{FF2B5EF4-FFF2-40B4-BE49-F238E27FC236}">
                      <a16:creationId xmlns:a16="http://schemas.microsoft.com/office/drawing/2014/main" id="{76BEE3A4-9480-7BD4-8AFC-11FB631CA7EE}"/>
                    </a:ext>
                  </a:extLst>
                </p:cNvPr>
                <p:cNvSpPr>
                  <a:spLocks noEditPoints="1"/>
                </p:cNvSpPr>
                <p:nvPr/>
              </p:nvSpPr>
              <p:spPr bwMode="auto">
                <a:xfrm>
                  <a:off x="5135177" y="5110109"/>
                  <a:ext cx="1175269" cy="1061106"/>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sp>
              <p:nvSpPr>
                <p:cNvPr id="242" name="Freeform 223">
                  <a:extLst>
                    <a:ext uri="{FF2B5EF4-FFF2-40B4-BE49-F238E27FC236}">
                      <a16:creationId xmlns:a16="http://schemas.microsoft.com/office/drawing/2014/main" id="{8BAC60BD-F907-5E09-D337-5A720F7EC01D}"/>
                    </a:ext>
                  </a:extLst>
                </p:cNvPr>
                <p:cNvSpPr>
                  <a:spLocks noEditPoints="1"/>
                </p:cNvSpPr>
                <p:nvPr/>
              </p:nvSpPr>
              <p:spPr bwMode="auto">
                <a:xfrm>
                  <a:off x="4501699" y="923589"/>
                  <a:ext cx="912709" cy="1615897"/>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solidFill>
                  <a:srgbClr val="E6EFF1"/>
                </a:solid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Lato Light"/>
                  </a:endParaRPr>
                </a:p>
              </p:txBody>
            </p:sp>
          </p:grpSp>
          <p:sp>
            <p:nvSpPr>
              <p:cNvPr id="218" name="Speech Bubble: Rectangle with Corners Rounded 217">
                <a:extLst>
                  <a:ext uri="{FF2B5EF4-FFF2-40B4-BE49-F238E27FC236}">
                    <a16:creationId xmlns:a16="http://schemas.microsoft.com/office/drawing/2014/main" id="{69B19650-03B3-483C-97FE-A1D3B45E1B13}"/>
                  </a:ext>
                </a:extLst>
              </p:cNvPr>
              <p:cNvSpPr/>
              <p:nvPr/>
            </p:nvSpPr>
            <p:spPr>
              <a:xfrm>
                <a:off x="7234353" y="4157014"/>
                <a:ext cx="503999" cy="346184"/>
              </a:xfrm>
              <a:prstGeom prst="wedgeRoundRectCallout">
                <a:avLst>
                  <a:gd name="adj1" fmla="val -66375"/>
                  <a:gd name="adj2" fmla="val -90103"/>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chorCtr="0">
                <a:spAutoFit/>
              </a:bodyPr>
              <a:lstStyle/>
              <a:p>
                <a:pPr indent="-287993" algn="ctr">
                  <a:defRPr/>
                </a:pPr>
                <a:r>
                  <a:rPr lang="en-US" sz="1200">
                    <a:solidFill>
                      <a:prstClr val="white"/>
                    </a:solidFill>
                    <a:latin typeface="Rawline"/>
                  </a:rPr>
                  <a:t>FR</a:t>
                </a:r>
              </a:p>
            </p:txBody>
          </p:sp>
          <p:sp>
            <p:nvSpPr>
              <p:cNvPr id="219" name="Speech Bubble: Rectangle with Corners Rounded 217">
                <a:extLst>
                  <a:ext uri="{FF2B5EF4-FFF2-40B4-BE49-F238E27FC236}">
                    <a16:creationId xmlns:a16="http://schemas.microsoft.com/office/drawing/2014/main" id="{58F523A8-BD07-3744-A502-488DAB919A6F}"/>
                  </a:ext>
                </a:extLst>
              </p:cNvPr>
              <p:cNvSpPr/>
              <p:nvPr/>
            </p:nvSpPr>
            <p:spPr>
              <a:xfrm>
                <a:off x="7933204" y="3076589"/>
                <a:ext cx="483979" cy="346184"/>
              </a:xfrm>
              <a:prstGeom prst="wedgeRoundRectCallout">
                <a:avLst>
                  <a:gd name="adj1" fmla="val -88145"/>
                  <a:gd name="adj2" fmla="val -12943"/>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chorCtr="0">
                <a:spAutoFit/>
              </a:bodyPr>
              <a:lstStyle/>
              <a:p>
                <a:pPr indent="-287993" algn="ctr">
                  <a:defRPr/>
                </a:pPr>
                <a:r>
                  <a:rPr lang="en-US" sz="1200">
                    <a:solidFill>
                      <a:prstClr val="white"/>
                    </a:solidFill>
                    <a:latin typeface="Rawline"/>
                  </a:rPr>
                  <a:t>DE</a:t>
                </a:r>
              </a:p>
            </p:txBody>
          </p:sp>
          <p:sp>
            <p:nvSpPr>
              <p:cNvPr id="223" name="Speech Bubble: Rectangle with Corners Rounded 217">
                <a:extLst>
                  <a:ext uri="{FF2B5EF4-FFF2-40B4-BE49-F238E27FC236}">
                    <a16:creationId xmlns:a16="http://schemas.microsoft.com/office/drawing/2014/main" id="{8D1BCEF8-F154-0E48-86AC-0404F43D43A2}"/>
                  </a:ext>
                </a:extLst>
              </p:cNvPr>
              <p:cNvSpPr/>
              <p:nvPr/>
            </p:nvSpPr>
            <p:spPr>
              <a:xfrm>
                <a:off x="5779955" y="2278983"/>
                <a:ext cx="492261" cy="346184"/>
              </a:xfrm>
              <a:prstGeom prst="wedgeRoundRectCallout">
                <a:avLst>
                  <a:gd name="adj1" fmla="val 49083"/>
                  <a:gd name="adj2" fmla="val 83291"/>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ctr" anchorCtr="0">
                <a:spAutoFit/>
              </a:bodyPr>
              <a:lstStyle/>
              <a:p>
                <a:pPr indent="-287993" algn="ctr">
                  <a:defRPr/>
                </a:pPr>
                <a:r>
                  <a:rPr lang="en-US" sz="1200">
                    <a:solidFill>
                      <a:prstClr val="white"/>
                    </a:solidFill>
                    <a:latin typeface="Rawline"/>
                  </a:rPr>
                  <a:t>UK</a:t>
                </a:r>
              </a:p>
            </p:txBody>
          </p:sp>
          <p:sp>
            <p:nvSpPr>
              <p:cNvPr id="220" name="Speech Bubble: Rectangle with Corners Rounded 217">
                <a:extLst>
                  <a:ext uri="{FF2B5EF4-FFF2-40B4-BE49-F238E27FC236}">
                    <a16:creationId xmlns:a16="http://schemas.microsoft.com/office/drawing/2014/main" id="{F5122F87-69E0-6C49-8857-4977A7FC2C5F}"/>
                  </a:ext>
                </a:extLst>
              </p:cNvPr>
              <p:cNvSpPr/>
              <p:nvPr/>
            </p:nvSpPr>
            <p:spPr>
              <a:xfrm>
                <a:off x="6517812" y="4602654"/>
                <a:ext cx="492261" cy="346184"/>
              </a:xfrm>
              <a:prstGeom prst="wedgeRoundRectCallout">
                <a:avLst>
                  <a:gd name="adj1" fmla="val -64363"/>
                  <a:gd name="adj2" fmla="val -97312"/>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chorCtr="0">
                <a:spAutoFit/>
              </a:bodyPr>
              <a:lstStyle/>
              <a:p>
                <a:pPr indent="-287993" algn="ctr">
                  <a:defRPr/>
                </a:pPr>
                <a:r>
                  <a:rPr lang="en-US" sz="1200">
                    <a:solidFill>
                      <a:prstClr val="white"/>
                    </a:solidFill>
                    <a:latin typeface="Rawline"/>
                  </a:rPr>
                  <a:t>ES</a:t>
                </a:r>
              </a:p>
            </p:txBody>
          </p:sp>
        </p:grpSp>
        <p:sp>
          <p:nvSpPr>
            <p:cNvPr id="246" name="Speech Bubble: Rectangle with Corners Rounded 217">
              <a:extLst>
                <a:ext uri="{FF2B5EF4-FFF2-40B4-BE49-F238E27FC236}">
                  <a16:creationId xmlns:a16="http://schemas.microsoft.com/office/drawing/2014/main" id="{8D002BCB-884F-7FCA-05E9-410AD7E2A288}"/>
                </a:ext>
              </a:extLst>
            </p:cNvPr>
            <p:cNvSpPr/>
            <p:nvPr/>
          </p:nvSpPr>
          <p:spPr>
            <a:xfrm>
              <a:off x="9021817" y="1576268"/>
              <a:ext cx="483405" cy="346184"/>
            </a:xfrm>
            <a:prstGeom prst="wedgeRoundRectCallout">
              <a:avLst>
                <a:gd name="adj1" fmla="val -88145"/>
                <a:gd name="adj2" fmla="val -12943"/>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36000" rtlCol="0" anchor="t" anchorCtr="0">
              <a:spAutoFit/>
            </a:bodyPr>
            <a:lstStyle/>
            <a:p>
              <a:pPr indent="-287993" algn="ctr">
                <a:defRPr/>
              </a:pPr>
              <a:r>
                <a:rPr lang="en-US" sz="1200">
                  <a:solidFill>
                    <a:prstClr val="white"/>
                  </a:solidFill>
                  <a:latin typeface="Rawline"/>
                </a:rPr>
                <a:t>SE</a:t>
              </a:r>
            </a:p>
          </p:txBody>
        </p:sp>
      </p:grpSp>
      <p:grpSp>
        <p:nvGrpSpPr>
          <p:cNvPr id="254" name="Group 253">
            <a:extLst>
              <a:ext uri="{FF2B5EF4-FFF2-40B4-BE49-F238E27FC236}">
                <a16:creationId xmlns:a16="http://schemas.microsoft.com/office/drawing/2014/main" id="{9296CB1E-0379-5239-2AC5-495C53CB5B47}"/>
              </a:ext>
            </a:extLst>
          </p:cNvPr>
          <p:cNvGrpSpPr/>
          <p:nvPr/>
        </p:nvGrpSpPr>
        <p:grpSpPr>
          <a:xfrm>
            <a:off x="396258" y="4073209"/>
            <a:ext cx="3607164" cy="2452000"/>
            <a:chOff x="4206098" y="1683222"/>
            <a:chExt cx="3607164" cy="2452000"/>
          </a:xfrm>
        </p:grpSpPr>
        <p:sp>
          <p:nvSpPr>
            <p:cNvPr id="248" name="Text Placeholder 5">
              <a:extLst>
                <a:ext uri="{FF2B5EF4-FFF2-40B4-BE49-F238E27FC236}">
                  <a16:creationId xmlns:a16="http://schemas.microsoft.com/office/drawing/2014/main" id="{D73F1ACB-CB2C-FACE-40FF-F0548EEA80D9}"/>
                </a:ext>
              </a:extLst>
            </p:cNvPr>
            <p:cNvSpPr txBox="1">
              <a:spLocks/>
            </p:cNvSpPr>
            <p:nvPr/>
          </p:nvSpPr>
          <p:spPr>
            <a:xfrm>
              <a:off x="4206098" y="1683222"/>
              <a:ext cx="3492137" cy="2452000"/>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buNone/>
              </a:pPr>
              <a:r>
                <a:rPr lang="en-GB" sz="1800" b="1">
                  <a:solidFill>
                    <a:schemeClr val="accent1"/>
                  </a:solidFill>
                  <a:ea typeface="Google Sans"/>
                  <a:cs typeface="MV Boli"/>
                  <a:sym typeface="Google Sans"/>
                </a:rPr>
                <a:t>Fieldwork specifications</a:t>
              </a:r>
            </a:p>
            <a:p>
              <a:endParaRPr lang="en-US"/>
            </a:p>
          </p:txBody>
        </p:sp>
        <p:pic>
          <p:nvPicPr>
            <p:cNvPr id="249" name="Graphic 248">
              <a:extLst>
                <a:ext uri="{FF2B5EF4-FFF2-40B4-BE49-F238E27FC236}">
                  <a16:creationId xmlns:a16="http://schemas.microsoft.com/office/drawing/2014/main" id="{F0C1D60B-617B-38E6-2EBC-617D938014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3856" y="2124432"/>
              <a:ext cx="375915" cy="375915"/>
            </a:xfrm>
            <a:prstGeom prst="rect">
              <a:avLst/>
            </a:prstGeom>
          </p:spPr>
        </p:pic>
        <p:pic>
          <p:nvPicPr>
            <p:cNvPr id="250" name="Graphic 249">
              <a:extLst>
                <a:ext uri="{FF2B5EF4-FFF2-40B4-BE49-F238E27FC236}">
                  <a16:creationId xmlns:a16="http://schemas.microsoft.com/office/drawing/2014/main" id="{153C85B5-E779-E3E3-4E41-7546E38519F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9677" y="3159655"/>
              <a:ext cx="304273" cy="304273"/>
            </a:xfrm>
            <a:prstGeom prst="rect">
              <a:avLst/>
            </a:prstGeom>
          </p:spPr>
        </p:pic>
        <p:pic>
          <p:nvPicPr>
            <p:cNvPr id="251" name="Graphic 250">
              <a:extLst>
                <a:ext uri="{FF2B5EF4-FFF2-40B4-BE49-F238E27FC236}">
                  <a16:creationId xmlns:a16="http://schemas.microsoft.com/office/drawing/2014/main" id="{0F9491B1-7732-4482-2592-417A97826BA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7813" y="2653130"/>
              <a:ext cx="288000" cy="288000"/>
            </a:xfrm>
            <a:prstGeom prst="rect">
              <a:avLst/>
            </a:prstGeom>
          </p:spPr>
        </p:pic>
        <p:sp>
          <p:nvSpPr>
            <p:cNvPr id="252" name="TextBox 251">
              <a:extLst>
                <a:ext uri="{FF2B5EF4-FFF2-40B4-BE49-F238E27FC236}">
                  <a16:creationId xmlns:a16="http://schemas.microsoft.com/office/drawing/2014/main" id="{4D73B6B2-7758-7693-40AA-6D43404C51B6}"/>
                </a:ext>
              </a:extLst>
            </p:cNvPr>
            <p:cNvSpPr txBox="1"/>
            <p:nvPr/>
          </p:nvSpPr>
          <p:spPr>
            <a:xfrm>
              <a:off x="4602070" y="2070098"/>
              <a:ext cx="3211192" cy="1994690"/>
            </a:xfrm>
            <a:prstGeom prst="rect">
              <a:avLst/>
            </a:prstGeom>
            <a:noFill/>
          </p:spPr>
          <p:txBody>
            <a:bodyPr wrap="square" lIns="108000" tIns="72000" rIns="108000" bIns="108000" rtlCol="0">
              <a:spAutoFit/>
            </a:bodyPr>
            <a:lstStyle/>
            <a:p>
              <a:pPr indent="0" algn="l">
                <a:spcAft>
                  <a:spcPts val="1000"/>
                </a:spcAft>
              </a:pPr>
              <a:r>
                <a:rPr lang="en-US">
                  <a:latin typeface="+mj-lt"/>
                </a:rPr>
                <a:t>N=500</a:t>
              </a:r>
            </a:p>
            <a:p>
              <a:pPr indent="0" algn="l">
                <a:spcAft>
                  <a:spcPts val="1000"/>
                </a:spcAft>
              </a:pPr>
              <a:r>
                <a:rPr lang="en-US">
                  <a:latin typeface="+mj-lt"/>
                </a:rPr>
                <a:t>Assumed Incidence Rate &gt; 20%</a:t>
              </a:r>
            </a:p>
            <a:p>
              <a:pPr indent="0" algn="l">
                <a:spcAft>
                  <a:spcPts val="1000"/>
                </a:spcAft>
              </a:pPr>
              <a:r>
                <a:rPr lang="en-US">
                  <a:latin typeface="+mj-lt"/>
                </a:rPr>
                <a:t>&lt; 15 min length</a:t>
              </a:r>
            </a:p>
            <a:p>
              <a:pPr indent="0" algn="l">
                <a:spcAft>
                  <a:spcPts val="1000"/>
                </a:spcAft>
              </a:pPr>
              <a:r>
                <a:rPr lang="en-US">
                  <a:latin typeface="+mj-lt"/>
                </a:rPr>
                <a:t>Device agnostic survey</a:t>
              </a:r>
            </a:p>
          </p:txBody>
        </p:sp>
        <p:pic>
          <p:nvPicPr>
            <p:cNvPr id="253" name="Graphic 252">
              <a:extLst>
                <a:ext uri="{FF2B5EF4-FFF2-40B4-BE49-F238E27FC236}">
                  <a16:creationId xmlns:a16="http://schemas.microsoft.com/office/drawing/2014/main" id="{668C0850-482F-2DF9-A6F9-908C34930B8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59560" y="3682453"/>
              <a:ext cx="357318" cy="357318"/>
            </a:xfrm>
            <a:prstGeom prst="rect">
              <a:avLst/>
            </a:prstGeom>
          </p:spPr>
        </p:pic>
      </p:grpSp>
    </p:spTree>
    <p:extLst>
      <p:ext uri="{BB962C8B-B14F-4D97-AF65-F5344CB8AC3E}">
        <p14:creationId xmlns:p14="http://schemas.microsoft.com/office/powerpoint/2010/main" val="2242088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6" descr="A picture containing person, outdoor, people, group&#10;&#10;Description automatically generated">
            <a:extLst>
              <a:ext uri="{FF2B5EF4-FFF2-40B4-BE49-F238E27FC236}">
                <a16:creationId xmlns:a16="http://schemas.microsoft.com/office/drawing/2014/main" id="{D3904F4B-4069-4BA0-917C-91F54CC25628}"/>
              </a:ext>
            </a:extLst>
          </p:cNvPr>
          <p:cNvPicPr>
            <a:picLocks noChangeAspect="1"/>
          </p:cNvPicPr>
          <p:nvPr/>
        </p:nvPicPr>
        <p:blipFill>
          <a:blip r:embed="rId3">
            <a:extLst>
              <a:ext uri="{28A0092B-C50C-407E-A947-70E740481C1C}">
                <a14:useLocalDpi xmlns:a14="http://schemas.microsoft.com/office/drawing/2010/main" val="0"/>
              </a:ext>
            </a:extLst>
          </a:blip>
          <a:srcRect l="21" r="21"/>
          <a:stretch>
            <a:fillRect/>
          </a:stretch>
        </p:blipFill>
        <p:spPr>
          <a:xfrm>
            <a:off x="1588" y="0"/>
            <a:ext cx="6094412" cy="6865200"/>
          </a:xfrm>
          <a:prstGeom prst="rect">
            <a:avLst/>
          </a:prstGeom>
          <a:solidFill>
            <a:srgbClr val="E6EFF1"/>
          </a:solidFill>
        </p:spPr>
      </p:pic>
      <p:pic>
        <p:nvPicPr>
          <p:cNvPr id="16" name="Picture Placeholder 15" descr="A picture containing person, outdoor, sitting, people&#10;&#10;Description automatically generated">
            <a:extLst>
              <a:ext uri="{FF2B5EF4-FFF2-40B4-BE49-F238E27FC236}">
                <a16:creationId xmlns:a16="http://schemas.microsoft.com/office/drawing/2014/main" id="{CA39584F-C5F0-45B4-8DC1-78B003583671}"/>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69" b="69"/>
          <a:stretch>
            <a:fillRect/>
          </a:stretch>
        </p:blipFill>
        <p:spPr/>
      </p:pic>
      <p:sp>
        <p:nvSpPr>
          <p:cNvPr id="17" name="doOverlay">
            <a:extLst>
              <a:ext uri="{FF2B5EF4-FFF2-40B4-BE49-F238E27FC236}">
                <a16:creationId xmlns:a16="http://schemas.microsoft.com/office/drawing/2014/main" id="{535008B2-1DC9-422B-A694-AC20A42752A1}"/>
              </a:ext>
            </a:extLst>
          </p:cNvPr>
          <p:cNvSpPr/>
          <p:nvPr/>
        </p:nvSpPr>
        <p:spPr>
          <a:xfrm>
            <a:off x="0" y="0"/>
            <a:ext cx="6096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err="1">
              <a:solidFill>
                <a:schemeClr val="bg2"/>
              </a:solidFill>
            </a:endParaRPr>
          </a:p>
        </p:txBody>
      </p:sp>
      <p:sp>
        <p:nvSpPr>
          <p:cNvPr id="7" name="Text Placeholder 6">
            <a:extLst>
              <a:ext uri="{FF2B5EF4-FFF2-40B4-BE49-F238E27FC236}">
                <a16:creationId xmlns:a16="http://schemas.microsoft.com/office/drawing/2014/main" id="{C75C635C-714A-4777-BFF6-733C32631294}"/>
              </a:ext>
            </a:extLst>
          </p:cNvPr>
          <p:cNvSpPr>
            <a:spLocks noGrp="1"/>
          </p:cNvSpPr>
          <p:nvPr>
            <p:ph type="body" sz="quarter" idx="14"/>
          </p:nvPr>
        </p:nvSpPr>
        <p:spPr>
          <a:noFill/>
          <a:ln>
            <a:noFill/>
          </a:ln>
        </p:spPr>
        <p:txBody>
          <a:bodyPr wrap="square" lIns="0" tIns="0" rIns="0" bIns="0" anchor="ctr">
            <a:noAutofit/>
          </a:bodyPr>
          <a:lstStyle/>
          <a:p>
            <a:pPr defTabSz="914377">
              <a:lnSpc>
                <a:spcPct val="200000"/>
              </a:lnSpc>
              <a:spcAft>
                <a:spcPts val="0"/>
              </a:spcAft>
              <a:buClrTx/>
              <a:buFontTx/>
            </a:pPr>
            <a:r>
              <a:rPr lang="en-US">
                <a:latin typeface="Rawline" panose="00000500000000000000" pitchFamily="2" charset="0"/>
              </a:rPr>
              <a:t>1 | The opportunity</a:t>
            </a:r>
          </a:p>
          <a:p>
            <a:pPr defTabSz="914377">
              <a:lnSpc>
                <a:spcPct val="200000"/>
              </a:lnSpc>
              <a:spcAft>
                <a:spcPts val="0"/>
              </a:spcAft>
              <a:buClrTx/>
              <a:buFontTx/>
            </a:pPr>
            <a:r>
              <a:rPr lang="en-US">
                <a:latin typeface="Rawline" panose="00000500000000000000" pitchFamily="2" charset="0"/>
              </a:rPr>
              <a:t>2 | Considerations</a:t>
            </a:r>
            <a:br>
              <a:rPr lang="en-US">
                <a:latin typeface="Rawline" panose="00000500000000000000" pitchFamily="2" charset="0"/>
              </a:rPr>
            </a:br>
            <a:r>
              <a:rPr lang="en-US">
                <a:latin typeface="Rawline" panose="00000500000000000000" pitchFamily="2" charset="0"/>
              </a:rPr>
              <a:t>3 | Our approach in detail</a:t>
            </a:r>
            <a:br>
              <a:rPr lang="en-US">
                <a:latin typeface="Rawline" panose="00000500000000000000" pitchFamily="2" charset="0"/>
              </a:rPr>
            </a:br>
            <a:r>
              <a:rPr lang="en-US">
                <a:latin typeface="Rawline" panose="00000500000000000000" pitchFamily="2" charset="0"/>
              </a:rPr>
              <a:t>4 | Timeline and investment</a:t>
            </a:r>
          </a:p>
        </p:txBody>
      </p:sp>
      <p:sp>
        <p:nvSpPr>
          <p:cNvPr id="2" name="Title 1">
            <a:extLst>
              <a:ext uri="{FF2B5EF4-FFF2-40B4-BE49-F238E27FC236}">
                <a16:creationId xmlns:a16="http://schemas.microsoft.com/office/drawing/2014/main" id="{AE5B5B26-6461-4FC5-934C-1B67488D0E7F}"/>
              </a:ext>
            </a:extLst>
          </p:cNvPr>
          <p:cNvSpPr>
            <a:spLocks noGrp="1"/>
          </p:cNvSpPr>
          <p:nvPr>
            <p:ph type="ctrTitle"/>
          </p:nvPr>
        </p:nvSpPr>
        <p:spPr/>
        <p:txBody>
          <a:bodyPr>
            <a:noAutofit/>
          </a:bodyPr>
          <a:lstStyle/>
          <a:p>
            <a:r>
              <a:rPr lang="en-US"/>
              <a:t>What we can</a:t>
            </a:r>
            <a:br>
              <a:rPr lang="en-US"/>
            </a:br>
            <a:r>
              <a:rPr lang="en-US"/>
              <a:t>do for you</a:t>
            </a:r>
          </a:p>
        </p:txBody>
      </p:sp>
    </p:spTree>
    <p:extLst>
      <p:ext uri="{BB962C8B-B14F-4D97-AF65-F5344CB8AC3E}">
        <p14:creationId xmlns:p14="http://schemas.microsoft.com/office/powerpoint/2010/main" val="3157786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FEDEC69-5125-8FCC-C39C-C44E2ABA6068}"/>
              </a:ext>
            </a:extLst>
          </p:cNvPr>
          <p:cNvGrpSpPr/>
          <p:nvPr/>
        </p:nvGrpSpPr>
        <p:grpSpPr>
          <a:xfrm>
            <a:off x="6567073" y="4213499"/>
            <a:ext cx="2581113" cy="1783843"/>
            <a:chOff x="4211572" y="3313582"/>
            <a:chExt cx="3456041" cy="2304026"/>
          </a:xfrm>
        </p:grpSpPr>
        <p:pic>
          <p:nvPicPr>
            <p:cNvPr id="34" name="Picture Placeholder 15" descr="Interactive simulator">
              <a:extLst>
                <a:ext uri="{FF2B5EF4-FFF2-40B4-BE49-F238E27FC236}">
                  <a16:creationId xmlns:a16="http://schemas.microsoft.com/office/drawing/2014/main" id="{4B861D58-FFFD-D176-E19C-AFFC448C91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477" t="-776" r="17017"/>
            <a:stretch/>
          </p:blipFill>
          <p:spPr>
            <a:xfrm>
              <a:off x="4211572" y="3313582"/>
              <a:ext cx="3456041" cy="2304026"/>
            </a:xfrm>
            <a:prstGeom prst="rect">
              <a:avLst/>
            </a:prstGeom>
          </p:spPr>
        </p:pic>
        <p:pic>
          <p:nvPicPr>
            <p:cNvPr id="35" name="Picture 34" descr="SKIM simulator">
              <a:extLst>
                <a:ext uri="{FF2B5EF4-FFF2-40B4-BE49-F238E27FC236}">
                  <a16:creationId xmlns:a16="http://schemas.microsoft.com/office/drawing/2014/main" id="{9922084F-D4C0-0C57-C46C-24CD9CD063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0371" y="3498137"/>
              <a:ext cx="2164924" cy="1302489"/>
            </a:xfrm>
            <a:prstGeom prst="rect">
              <a:avLst/>
            </a:prstGeom>
          </p:spPr>
        </p:pic>
      </p:grpSp>
      <p:pic>
        <p:nvPicPr>
          <p:cNvPr id="39" name="Picture Placeholder 15" descr="Interactive simulator">
            <a:extLst>
              <a:ext uri="{FF2B5EF4-FFF2-40B4-BE49-F238E27FC236}">
                <a16:creationId xmlns:a16="http://schemas.microsoft.com/office/drawing/2014/main" id="{5B8B2373-D306-5880-93C2-1003A0B54E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477" t="-776" r="17017"/>
          <a:stretch/>
        </p:blipFill>
        <p:spPr>
          <a:xfrm>
            <a:off x="2811632" y="4213499"/>
            <a:ext cx="2581113" cy="1783843"/>
          </a:xfrm>
          <a:prstGeom prst="rect">
            <a:avLst/>
          </a:prstGeom>
        </p:spPr>
      </p:pic>
      <p:pic>
        <p:nvPicPr>
          <p:cNvPr id="4" name="Picture 3">
            <a:extLst>
              <a:ext uri="{FF2B5EF4-FFF2-40B4-BE49-F238E27FC236}">
                <a16:creationId xmlns:a16="http://schemas.microsoft.com/office/drawing/2014/main" id="{F31A0005-ECF3-8F2A-9C26-150D4DA259E2}"/>
              </a:ext>
            </a:extLst>
          </p:cNvPr>
          <p:cNvPicPr>
            <a:picLocks noChangeAspect="1"/>
          </p:cNvPicPr>
          <p:nvPr/>
        </p:nvPicPr>
        <p:blipFill>
          <a:blip r:embed="rId4"/>
          <a:stretch>
            <a:fillRect/>
          </a:stretch>
        </p:blipFill>
        <p:spPr>
          <a:xfrm>
            <a:off x="3233419" y="4356387"/>
            <a:ext cx="1671776" cy="1072690"/>
          </a:xfrm>
          <a:prstGeom prst="rect">
            <a:avLst/>
          </a:prstGeom>
        </p:spPr>
      </p:pic>
      <p:sp>
        <p:nvSpPr>
          <p:cNvPr id="41" name="TextBox 40">
            <a:extLst>
              <a:ext uri="{FF2B5EF4-FFF2-40B4-BE49-F238E27FC236}">
                <a16:creationId xmlns:a16="http://schemas.microsoft.com/office/drawing/2014/main" id="{3508294B-6F04-4D3B-E74C-F922AC2190DD}"/>
              </a:ext>
            </a:extLst>
          </p:cNvPr>
          <p:cNvSpPr txBox="1"/>
          <p:nvPr/>
        </p:nvSpPr>
        <p:spPr>
          <a:xfrm>
            <a:off x="2208735" y="1554477"/>
            <a:ext cx="7774528" cy="582595"/>
          </a:xfrm>
          <a:prstGeom prst="rect">
            <a:avLst/>
          </a:prstGeom>
          <a:noFill/>
        </p:spPr>
        <p:txBody>
          <a:bodyPr wrap="square">
            <a:spAutoFit/>
          </a:bodyPr>
          <a:lstStyle/>
          <a:p>
            <a:pPr algn="ctr">
              <a:lnSpc>
                <a:spcPct val="120000"/>
              </a:lnSpc>
            </a:pPr>
            <a:r>
              <a:rPr lang="en-US" sz="1400">
                <a:cs typeface="MV Boli" panose="02000500030200090000" pitchFamily="2" charset="0"/>
              </a:rPr>
              <a:t>The key deliverables will be a consultative report with key findings, conclusions and recommendations </a:t>
            </a:r>
            <a:r>
              <a:rPr lang="en-US" sz="1400">
                <a:solidFill>
                  <a:srgbClr val="263133"/>
                </a:solidFill>
                <a:latin typeface="Rawline"/>
              </a:rPr>
              <a:t>the best performing sustainability claims of Alpro.</a:t>
            </a:r>
            <a:endParaRPr lang="en-US" sz="1400">
              <a:cs typeface="MV Boli" panose="02000500030200090000" pitchFamily="2" charset="0"/>
            </a:endParaRPr>
          </a:p>
        </p:txBody>
      </p:sp>
      <p:sp>
        <p:nvSpPr>
          <p:cNvPr id="37" name="TextBox 36">
            <a:extLst>
              <a:ext uri="{FF2B5EF4-FFF2-40B4-BE49-F238E27FC236}">
                <a16:creationId xmlns:a16="http://schemas.microsoft.com/office/drawing/2014/main" id="{F88B35FD-B0EA-B723-A35E-FF8B265EFCA3}"/>
              </a:ext>
            </a:extLst>
          </p:cNvPr>
          <p:cNvSpPr txBox="1"/>
          <p:nvPr/>
        </p:nvSpPr>
        <p:spPr>
          <a:xfrm>
            <a:off x="6130779" y="2747531"/>
            <a:ext cx="3456041" cy="1362937"/>
          </a:xfrm>
          <a:prstGeom prst="rect">
            <a:avLst/>
          </a:prstGeom>
          <a:noFill/>
        </p:spPr>
        <p:txBody>
          <a:bodyPr wrap="square">
            <a:spAutoFit/>
          </a:bodyPr>
          <a:lstStyle/>
          <a:p>
            <a:pPr algn="ctr"/>
            <a:r>
              <a:rPr lang="en-US" sz="2000" b="1">
                <a:solidFill>
                  <a:schemeClr val="accent1"/>
                </a:solidFill>
              </a:rPr>
              <a:t>Debrief working session</a:t>
            </a:r>
          </a:p>
          <a:p>
            <a:pPr marL="0" marR="0" lvl="0" indent="-288000" algn="ctr" defTabSz="914400"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awline"/>
                <a:ea typeface="+mn-ea"/>
                <a:cs typeface="+mn-cs"/>
              </a:rPr>
              <a:t>A debrief of the final report and discussion on implications will be arranged between SKIM and Danone.</a:t>
            </a:r>
          </a:p>
        </p:txBody>
      </p:sp>
      <p:sp>
        <p:nvSpPr>
          <p:cNvPr id="36" name="TextBox 35">
            <a:extLst>
              <a:ext uri="{FF2B5EF4-FFF2-40B4-BE49-F238E27FC236}">
                <a16:creationId xmlns:a16="http://schemas.microsoft.com/office/drawing/2014/main" id="{C5DA576D-2CA6-9E91-2A67-F21801B4E7B6}"/>
              </a:ext>
            </a:extLst>
          </p:cNvPr>
          <p:cNvSpPr txBox="1"/>
          <p:nvPr/>
        </p:nvSpPr>
        <p:spPr>
          <a:xfrm>
            <a:off x="2341285" y="2747776"/>
            <a:ext cx="3456042" cy="802784"/>
          </a:xfrm>
          <a:prstGeom prst="rect">
            <a:avLst/>
          </a:prstGeom>
          <a:noFill/>
        </p:spPr>
        <p:txBody>
          <a:bodyPr wrap="square">
            <a:spAutoFit/>
          </a:bodyPr>
          <a:lstStyle/>
          <a:p>
            <a:pPr algn="ctr"/>
            <a:r>
              <a:rPr lang="en-US" sz="2000" b="1">
                <a:solidFill>
                  <a:schemeClr val="accent1"/>
                </a:solidFill>
              </a:rPr>
              <a:t>A consultative report</a:t>
            </a:r>
          </a:p>
          <a:p>
            <a:pPr algn="ctr">
              <a:lnSpc>
                <a:spcPct val="130000"/>
              </a:lnSpc>
            </a:pPr>
            <a:r>
              <a:rPr lang="en-US" sz="1400" b="0">
                <a:latin typeface="+mj-lt"/>
                <a:cs typeface="Segoe UI Semilight" panose="020B0402040204020203" pitchFamily="34" charset="0"/>
              </a:rPr>
              <a:t>We will deliver a PPT report.</a:t>
            </a:r>
            <a:r>
              <a:rPr lang="en-US" sz="1400" b="1">
                <a:solidFill>
                  <a:schemeClr val="accent1"/>
                </a:solidFill>
              </a:rPr>
              <a:t> </a:t>
            </a:r>
          </a:p>
        </p:txBody>
      </p:sp>
      <p:sp>
        <p:nvSpPr>
          <p:cNvPr id="5" name="Title 4">
            <a:extLst>
              <a:ext uri="{FF2B5EF4-FFF2-40B4-BE49-F238E27FC236}">
                <a16:creationId xmlns:a16="http://schemas.microsoft.com/office/drawing/2014/main" id="{B86C9FA4-960D-4D15-875F-2F2BE7D55B91}"/>
              </a:ext>
            </a:extLst>
          </p:cNvPr>
          <p:cNvSpPr>
            <a:spLocks noGrp="1"/>
          </p:cNvSpPr>
          <p:nvPr>
            <p:ph type="title"/>
          </p:nvPr>
        </p:nvSpPr>
        <p:spPr>
          <a:xfrm>
            <a:off x="504000" y="403200"/>
            <a:ext cx="7354800" cy="972000"/>
          </a:xfrm>
        </p:spPr>
        <p:txBody>
          <a:bodyPr/>
          <a:lstStyle/>
          <a:p>
            <a:r>
              <a:rPr lang="en-US"/>
              <a:t>Deliverables &amp; Insights</a:t>
            </a:r>
            <a:endParaRPr lang="en-US" sz="1600" b="0"/>
          </a:p>
        </p:txBody>
      </p:sp>
    </p:spTree>
    <p:extLst>
      <p:ext uri="{BB962C8B-B14F-4D97-AF65-F5344CB8AC3E}">
        <p14:creationId xmlns:p14="http://schemas.microsoft.com/office/powerpoint/2010/main" val="3957480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274C42-C1D7-4CAC-B6D8-5B3F10899FF7}"/>
              </a:ext>
            </a:extLst>
          </p:cNvPr>
          <p:cNvSpPr>
            <a:spLocks noGrp="1"/>
          </p:cNvSpPr>
          <p:nvPr>
            <p:ph type="body" idx="1"/>
          </p:nvPr>
        </p:nvSpPr>
        <p:spPr/>
        <p:txBody>
          <a:bodyPr wrap="square">
            <a:spAutoFit/>
          </a:bodyPr>
          <a:lstStyle/>
          <a:p>
            <a:pPr>
              <a:lnSpc>
                <a:spcPct val="100000"/>
              </a:lnSpc>
            </a:pPr>
            <a:r>
              <a:rPr lang="nl-NL">
                <a:solidFill>
                  <a:schemeClr val="accent3"/>
                </a:solidFill>
              </a:rPr>
              <a:t>The impact score gives us an absolute score from 0-100 reflecting the strength of the stimuli</a:t>
            </a:r>
            <a:endParaRPr lang="en-GB">
              <a:solidFill>
                <a:schemeClr val="accent3"/>
              </a:solidFill>
            </a:endParaRPr>
          </a:p>
        </p:txBody>
      </p:sp>
      <p:sp>
        <p:nvSpPr>
          <p:cNvPr id="2" name="Title 1">
            <a:extLst>
              <a:ext uri="{FF2B5EF4-FFF2-40B4-BE49-F238E27FC236}">
                <a16:creationId xmlns:a16="http://schemas.microsoft.com/office/drawing/2014/main" id="{A53A862C-103E-4788-97DC-74179DF79C1E}"/>
              </a:ext>
            </a:extLst>
          </p:cNvPr>
          <p:cNvSpPr>
            <a:spLocks noGrp="1"/>
          </p:cNvSpPr>
          <p:nvPr>
            <p:ph type="title"/>
          </p:nvPr>
        </p:nvSpPr>
        <p:spPr/>
        <p:txBody>
          <a:bodyPr/>
          <a:lstStyle/>
          <a:p>
            <a:r>
              <a:rPr lang="nl-NL"/>
              <a:t>Key output: Impact Score</a:t>
            </a:r>
            <a:endParaRPr lang="en-GB"/>
          </a:p>
        </p:txBody>
      </p:sp>
      <p:sp>
        <p:nvSpPr>
          <p:cNvPr id="4" name="TextBox 3">
            <a:extLst>
              <a:ext uri="{FF2B5EF4-FFF2-40B4-BE49-F238E27FC236}">
                <a16:creationId xmlns:a16="http://schemas.microsoft.com/office/drawing/2014/main" id="{13F85E34-FCCD-476F-9951-1BCB7A2EF922}"/>
              </a:ext>
            </a:extLst>
          </p:cNvPr>
          <p:cNvSpPr txBox="1"/>
          <p:nvPr/>
        </p:nvSpPr>
        <p:spPr>
          <a:xfrm>
            <a:off x="285848" y="4891215"/>
            <a:ext cx="3316994" cy="879984"/>
          </a:xfrm>
          <a:prstGeom prst="rect">
            <a:avLst/>
          </a:prstGeom>
          <a:noFill/>
        </p:spPr>
        <p:txBody>
          <a:bodyPr wrap="square">
            <a:spAutoFit/>
          </a:bodyPr>
          <a:lstStyle/>
          <a:p>
            <a:pPr indent="0" algn="ctr">
              <a:lnSpc>
                <a:spcPct val="120000"/>
              </a:lnSpc>
              <a:spcAft>
                <a:spcPts val="1000"/>
              </a:spcAft>
            </a:pPr>
            <a:r>
              <a:rPr lang="en-US" sz="1800" b="1">
                <a:solidFill>
                  <a:schemeClr val="accent1"/>
                </a:solidFill>
              </a:rPr>
              <a:t>Swiping</a:t>
            </a:r>
            <a:r>
              <a:rPr lang="en-US" sz="1400">
                <a:solidFill>
                  <a:schemeClr val="accent1"/>
                </a:solidFill>
              </a:rPr>
              <a:t> </a:t>
            </a:r>
            <a:br>
              <a:rPr lang="en-US" sz="1400">
                <a:solidFill>
                  <a:schemeClr val="accent1"/>
                </a:solidFill>
              </a:rPr>
            </a:br>
            <a:r>
              <a:rPr lang="en-US" sz="1300">
                <a:solidFill>
                  <a:schemeClr val="accent1"/>
                </a:solidFill>
              </a:rPr>
              <a:t>What claims break through the clutter and attract people to the point of sale?</a:t>
            </a:r>
            <a:endParaRPr lang="en-SG" sz="1300">
              <a:solidFill>
                <a:schemeClr val="accent1"/>
              </a:solidFill>
            </a:endParaRPr>
          </a:p>
        </p:txBody>
      </p:sp>
      <p:sp>
        <p:nvSpPr>
          <p:cNvPr id="5" name="TextBox 4">
            <a:extLst>
              <a:ext uri="{FF2B5EF4-FFF2-40B4-BE49-F238E27FC236}">
                <a16:creationId xmlns:a16="http://schemas.microsoft.com/office/drawing/2014/main" id="{9BD98896-3E42-4D73-AF8E-069F7A0B510E}"/>
              </a:ext>
            </a:extLst>
          </p:cNvPr>
          <p:cNvSpPr txBox="1"/>
          <p:nvPr/>
        </p:nvSpPr>
        <p:spPr>
          <a:xfrm>
            <a:off x="3718404" y="4926276"/>
            <a:ext cx="3316994" cy="879984"/>
          </a:xfrm>
          <a:prstGeom prst="rect">
            <a:avLst/>
          </a:prstGeom>
          <a:noFill/>
        </p:spPr>
        <p:txBody>
          <a:bodyPr wrap="square">
            <a:spAutoFit/>
          </a:bodyPr>
          <a:lstStyle/>
          <a:p>
            <a:pPr indent="0" algn="ctr">
              <a:lnSpc>
                <a:spcPct val="120000"/>
              </a:lnSpc>
              <a:spcAft>
                <a:spcPts val="1000"/>
              </a:spcAft>
            </a:pPr>
            <a:r>
              <a:rPr lang="en-US" sz="1800" b="1">
                <a:solidFill>
                  <a:schemeClr val="accent1"/>
                </a:solidFill>
              </a:rPr>
              <a:t>Trade off</a:t>
            </a:r>
            <a:r>
              <a:rPr lang="en-US" sz="1400">
                <a:solidFill>
                  <a:schemeClr val="accent1"/>
                </a:solidFill>
              </a:rPr>
              <a:t> </a:t>
            </a:r>
            <a:br>
              <a:rPr lang="en-US" sz="1400">
                <a:solidFill>
                  <a:schemeClr val="accent1"/>
                </a:solidFill>
              </a:rPr>
            </a:br>
            <a:r>
              <a:rPr lang="en-US" sz="1300">
                <a:solidFill>
                  <a:schemeClr val="accent1"/>
                </a:solidFill>
              </a:rPr>
              <a:t>What claims convert shoppers into buyers at the moment of truth? </a:t>
            </a:r>
            <a:endParaRPr lang="en-SG" sz="1300">
              <a:solidFill>
                <a:schemeClr val="accent1"/>
              </a:solidFill>
            </a:endParaRPr>
          </a:p>
        </p:txBody>
      </p:sp>
      <p:pic>
        <p:nvPicPr>
          <p:cNvPr id="6" name="Picture 5">
            <a:extLst>
              <a:ext uri="{FF2B5EF4-FFF2-40B4-BE49-F238E27FC236}">
                <a16:creationId xmlns:a16="http://schemas.microsoft.com/office/drawing/2014/main" id="{9FA6DD10-71F1-41B0-9C1F-BEB35330E50D}"/>
              </a:ext>
            </a:extLst>
          </p:cNvPr>
          <p:cNvPicPr>
            <a:picLocks noChangeAspect="1"/>
          </p:cNvPicPr>
          <p:nvPr/>
        </p:nvPicPr>
        <p:blipFill>
          <a:blip r:embed="rId3"/>
          <a:stretch>
            <a:fillRect/>
          </a:stretch>
        </p:blipFill>
        <p:spPr>
          <a:xfrm>
            <a:off x="1584345" y="5856375"/>
            <a:ext cx="720000" cy="720000"/>
          </a:xfrm>
          <a:prstGeom prst="rect">
            <a:avLst/>
          </a:prstGeom>
        </p:spPr>
      </p:pic>
      <p:pic>
        <p:nvPicPr>
          <p:cNvPr id="8" name="Picture 7">
            <a:extLst>
              <a:ext uri="{FF2B5EF4-FFF2-40B4-BE49-F238E27FC236}">
                <a16:creationId xmlns:a16="http://schemas.microsoft.com/office/drawing/2014/main" id="{B269ADF7-0EEA-4D12-A004-446797196AEF}"/>
              </a:ext>
            </a:extLst>
          </p:cNvPr>
          <p:cNvPicPr>
            <a:picLocks noChangeAspect="1"/>
          </p:cNvPicPr>
          <p:nvPr/>
        </p:nvPicPr>
        <p:blipFill>
          <a:blip r:embed="rId4"/>
          <a:stretch>
            <a:fillRect/>
          </a:stretch>
        </p:blipFill>
        <p:spPr>
          <a:xfrm>
            <a:off x="4574923" y="5856375"/>
            <a:ext cx="720000" cy="720000"/>
          </a:xfrm>
          <a:prstGeom prst="rect">
            <a:avLst/>
          </a:prstGeom>
        </p:spPr>
      </p:pic>
      <p:pic>
        <p:nvPicPr>
          <p:cNvPr id="9" name="Picture 8">
            <a:extLst>
              <a:ext uri="{FF2B5EF4-FFF2-40B4-BE49-F238E27FC236}">
                <a16:creationId xmlns:a16="http://schemas.microsoft.com/office/drawing/2014/main" id="{2074DFEF-07A6-46C6-92C2-A5E41DFA034D}"/>
              </a:ext>
            </a:extLst>
          </p:cNvPr>
          <p:cNvPicPr>
            <a:picLocks noChangeAspect="1"/>
          </p:cNvPicPr>
          <p:nvPr/>
        </p:nvPicPr>
        <p:blipFill>
          <a:blip r:embed="rId5"/>
          <a:stretch>
            <a:fillRect/>
          </a:stretch>
        </p:blipFill>
        <p:spPr>
          <a:xfrm>
            <a:off x="5569415" y="5856375"/>
            <a:ext cx="720000" cy="720000"/>
          </a:xfrm>
          <a:prstGeom prst="rect">
            <a:avLst/>
          </a:prstGeom>
        </p:spPr>
      </p:pic>
      <p:sp>
        <p:nvSpPr>
          <p:cNvPr id="36" name="Plus Sign 35">
            <a:extLst>
              <a:ext uri="{FF2B5EF4-FFF2-40B4-BE49-F238E27FC236}">
                <a16:creationId xmlns:a16="http://schemas.microsoft.com/office/drawing/2014/main" id="{58092AA8-287F-416E-89A2-F2043D089225}"/>
              </a:ext>
            </a:extLst>
          </p:cNvPr>
          <p:cNvSpPr/>
          <p:nvPr/>
        </p:nvSpPr>
        <p:spPr>
          <a:xfrm>
            <a:off x="3077626" y="2707451"/>
            <a:ext cx="905266" cy="879984"/>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37" name="Equals 36">
            <a:extLst>
              <a:ext uri="{FF2B5EF4-FFF2-40B4-BE49-F238E27FC236}">
                <a16:creationId xmlns:a16="http://schemas.microsoft.com/office/drawing/2014/main" id="{C55EF27F-EA26-414E-A97E-879EAC9749A6}"/>
              </a:ext>
            </a:extLst>
          </p:cNvPr>
          <p:cNvSpPr/>
          <p:nvPr/>
        </p:nvSpPr>
        <p:spPr>
          <a:xfrm>
            <a:off x="6436538" y="2657065"/>
            <a:ext cx="1063732" cy="1037257"/>
          </a:xfrm>
          <a:prstGeom prst="mathEqual">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graphicFrame>
        <p:nvGraphicFramePr>
          <p:cNvPr id="38" name="Table 37">
            <a:extLst>
              <a:ext uri="{FF2B5EF4-FFF2-40B4-BE49-F238E27FC236}">
                <a16:creationId xmlns:a16="http://schemas.microsoft.com/office/drawing/2014/main" id="{33373D41-34A0-4BFA-B87A-C2D973FC8E4B}"/>
              </a:ext>
            </a:extLst>
          </p:cNvPr>
          <p:cNvGraphicFramePr>
            <a:graphicFrameLocks noGrp="1"/>
          </p:cNvGraphicFramePr>
          <p:nvPr/>
        </p:nvGraphicFramePr>
        <p:xfrm>
          <a:off x="7781118" y="1666211"/>
          <a:ext cx="3266781" cy="3014019"/>
        </p:xfrm>
        <a:graphic>
          <a:graphicData uri="http://schemas.openxmlformats.org/drawingml/2006/table">
            <a:tbl>
              <a:tblPr firstRow="1" bandRow="1">
                <a:tableStyleId>{5C22544A-7EE6-4342-B048-85BDC9FD1C3A}</a:tableStyleId>
              </a:tblPr>
              <a:tblGrid>
                <a:gridCol w="54864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1895181">
                  <a:extLst>
                    <a:ext uri="{9D8B030D-6E8A-4147-A177-3AD203B41FA5}">
                      <a16:colId xmlns:a16="http://schemas.microsoft.com/office/drawing/2014/main" val="3344784132"/>
                    </a:ext>
                  </a:extLst>
                </a:gridCol>
              </a:tblGrid>
              <a:tr h="334891">
                <a:tc>
                  <a:txBody>
                    <a:bodyPr/>
                    <a:lstStyle/>
                    <a:p>
                      <a:pPr algn="ctr" fontAlgn="b"/>
                      <a:r>
                        <a:rPr lang="en-US" sz="1000" b="1" i="0" u="none" strike="noStrike" kern="1200">
                          <a:solidFill>
                            <a:schemeClr val="tx1"/>
                          </a:solidFill>
                          <a:effectLst/>
                          <a:latin typeface="+mj-lt"/>
                          <a:ea typeface="+mn-ea"/>
                          <a:cs typeface="+mn-cs"/>
                        </a:rPr>
                        <a:t>Rank</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1" i="0" u="none" strike="noStrike" kern="1200">
                          <a:solidFill>
                            <a:schemeClr val="tx1"/>
                          </a:solidFill>
                          <a:effectLst/>
                          <a:latin typeface="+mj-lt"/>
                          <a:ea typeface="+mn-ea"/>
                          <a:cs typeface="+mn-cs"/>
                        </a:rPr>
                        <a:t>Claim</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1" i="0" u="none" strike="noStrike" kern="1200">
                          <a:solidFill>
                            <a:schemeClr val="tx1"/>
                          </a:solidFill>
                          <a:effectLst/>
                          <a:latin typeface="+mj-lt"/>
                          <a:ea typeface="+mn-ea"/>
                          <a:cs typeface="+mn-cs"/>
                        </a:rPr>
                        <a:t>Impact Score</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091163"/>
                  </a:ext>
                </a:extLst>
              </a:tr>
              <a:tr h="334891">
                <a:tc>
                  <a:txBody>
                    <a:bodyPr/>
                    <a:lstStyle/>
                    <a:p>
                      <a:pPr algn="ctr" fontAlgn="b"/>
                      <a:r>
                        <a:rPr lang="en-US" sz="1000" b="1" i="0" u="none" strike="noStrike" kern="1200">
                          <a:solidFill>
                            <a:schemeClr val="tx1"/>
                          </a:solidFill>
                          <a:effectLst/>
                          <a:latin typeface="+mj-lt"/>
                          <a:ea typeface="+mn-ea"/>
                          <a:cs typeface="+mn-cs"/>
                        </a:rPr>
                        <a:t>1</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000" b="0" i="0" u="none" strike="noStrike" kern="1200">
                          <a:solidFill>
                            <a:srgbClr val="1C6D7D"/>
                          </a:solidFill>
                          <a:effectLst/>
                          <a:latin typeface="+mj-lt"/>
                          <a:ea typeface="+mn-ea"/>
                          <a:cs typeface="+mn-cs"/>
                        </a:rPr>
                        <a:t>Claim 1</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000" b="0" i="0" u="none" strike="noStrike" kern="1200">
                        <a:solidFill>
                          <a:srgbClr val="1C6D7D"/>
                        </a:solidFill>
                        <a:effectLst/>
                        <a:latin typeface="+mj-lt"/>
                        <a:ea typeface="+mn-ea"/>
                        <a:cs typeface="+mn-cs"/>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34891">
                <a:tc>
                  <a:txBody>
                    <a:bodyPr/>
                    <a:lstStyle/>
                    <a:p>
                      <a:pPr algn="ctr" fontAlgn="b"/>
                      <a:r>
                        <a:rPr lang="en-US" sz="1000" b="1" i="0" u="none" strike="noStrike" kern="1200">
                          <a:solidFill>
                            <a:schemeClr val="tx1"/>
                          </a:solidFill>
                          <a:effectLst/>
                          <a:latin typeface="+mj-lt"/>
                          <a:ea typeface="+mn-ea"/>
                          <a:cs typeface="+mn-cs"/>
                        </a:rPr>
                        <a:t>2</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6D7D"/>
                          </a:solidFill>
                          <a:effectLst/>
                          <a:uLnTx/>
                          <a:uFillTx/>
                          <a:latin typeface="Rawline"/>
                          <a:ea typeface="+mn-ea"/>
                          <a:cs typeface="+mn-cs"/>
                        </a:rPr>
                        <a:t>Claim 2</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000" b="0" i="0" u="none" strike="noStrike" kern="1200">
                        <a:solidFill>
                          <a:srgbClr val="1C6D7D"/>
                        </a:solidFill>
                        <a:effectLst/>
                        <a:latin typeface="+mj-lt"/>
                        <a:ea typeface="+mn-ea"/>
                        <a:cs typeface="+mn-cs"/>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659508"/>
                  </a:ext>
                </a:extLst>
              </a:tr>
              <a:tr h="334891">
                <a:tc>
                  <a:txBody>
                    <a:bodyPr/>
                    <a:lstStyle/>
                    <a:p>
                      <a:pPr algn="ctr" fontAlgn="b"/>
                      <a:r>
                        <a:rPr lang="en-US" sz="1000" b="1" i="0" u="none" strike="noStrike" kern="1200">
                          <a:solidFill>
                            <a:schemeClr val="tx1"/>
                          </a:solidFill>
                          <a:effectLst/>
                          <a:latin typeface="+mj-lt"/>
                          <a:ea typeface="+mn-ea"/>
                          <a:cs typeface="+mn-cs"/>
                        </a:rPr>
                        <a:t>3</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12700" cap="flat" cmpd="sng" algn="ctr">
                      <a:solidFill>
                        <a:srgbClr val="1C6D7D"/>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6D7D"/>
                          </a:solidFill>
                          <a:effectLst/>
                          <a:uLnTx/>
                          <a:uFillTx/>
                          <a:latin typeface="Rawline"/>
                          <a:ea typeface="+mn-ea"/>
                          <a:cs typeface="+mn-cs"/>
                        </a:rPr>
                        <a:t>Claim 3</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000" b="0" i="0" u="none" strike="noStrike" kern="1200">
                        <a:solidFill>
                          <a:srgbClr val="1C6D7D"/>
                        </a:solidFill>
                        <a:effectLst/>
                        <a:latin typeface="+mj-lt"/>
                        <a:ea typeface="+mn-ea"/>
                        <a:cs typeface="+mn-cs"/>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7907142"/>
                  </a:ext>
                </a:extLst>
              </a:tr>
              <a:tr h="334891">
                <a:tc>
                  <a:txBody>
                    <a:bodyPr/>
                    <a:lstStyle/>
                    <a:p>
                      <a:pPr algn="ctr" fontAlgn="b"/>
                      <a:r>
                        <a:rPr lang="en-US" sz="1000" b="1" i="0" u="none" strike="noStrike" kern="1200">
                          <a:solidFill>
                            <a:schemeClr val="tx1"/>
                          </a:solidFill>
                          <a:effectLst/>
                          <a:latin typeface="+mj-lt"/>
                          <a:ea typeface="+mn-ea"/>
                          <a:cs typeface="+mn-cs"/>
                        </a:rPr>
                        <a:t>4</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C6D7D"/>
                      </a:solidFill>
                      <a:prstDash val="dash"/>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6D7D"/>
                          </a:solidFill>
                          <a:effectLst/>
                          <a:uLnTx/>
                          <a:uFillTx/>
                          <a:latin typeface="Rawline"/>
                          <a:ea typeface="+mn-ea"/>
                          <a:cs typeface="+mn-cs"/>
                        </a:rPr>
                        <a:t>Claim 4</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000" b="0" i="0" u="none" strike="noStrike" kern="1200">
                        <a:solidFill>
                          <a:srgbClr val="1C6D7D"/>
                        </a:solidFill>
                        <a:effectLst/>
                        <a:latin typeface="+mj-lt"/>
                        <a:ea typeface="+mn-ea"/>
                        <a:cs typeface="+mn-cs"/>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4891">
                <a:tc>
                  <a:txBody>
                    <a:bodyPr/>
                    <a:lstStyle/>
                    <a:p>
                      <a:pPr algn="ctr" fontAlgn="b"/>
                      <a:r>
                        <a:rPr lang="en-US" sz="1000" b="1" i="0" u="none" strike="noStrike" kern="1200">
                          <a:solidFill>
                            <a:schemeClr val="tx1"/>
                          </a:solidFill>
                          <a:effectLst/>
                          <a:latin typeface="+mj-lt"/>
                          <a:ea typeface="+mn-ea"/>
                          <a:cs typeface="+mn-cs"/>
                        </a:rPr>
                        <a:t>5</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12700" cap="flat" cmpd="sng" algn="ctr">
                      <a:solidFill>
                        <a:srgbClr val="1C6D7D"/>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6D7D"/>
                          </a:solidFill>
                          <a:effectLst/>
                          <a:uLnTx/>
                          <a:uFillTx/>
                          <a:latin typeface="Rawline"/>
                          <a:ea typeface="+mn-ea"/>
                          <a:cs typeface="+mn-cs"/>
                        </a:rPr>
                        <a:t>Claim 5</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000" b="0" i="0" u="none" strike="noStrike" kern="1200">
                        <a:solidFill>
                          <a:srgbClr val="1C6D7D"/>
                        </a:solidFill>
                        <a:effectLst/>
                        <a:latin typeface="+mj-lt"/>
                        <a:ea typeface="+mn-ea"/>
                        <a:cs typeface="+mn-cs"/>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4891">
                <a:tc>
                  <a:txBody>
                    <a:bodyPr/>
                    <a:lstStyle/>
                    <a:p>
                      <a:pPr algn="ctr" fontAlgn="b"/>
                      <a:r>
                        <a:rPr lang="en-US" sz="1000" b="1" i="0" u="none" strike="noStrike" kern="1200">
                          <a:solidFill>
                            <a:schemeClr val="tx1"/>
                          </a:solidFill>
                          <a:effectLst/>
                          <a:latin typeface="+mj-lt"/>
                          <a:ea typeface="+mn-ea"/>
                          <a:cs typeface="+mn-cs"/>
                        </a:rPr>
                        <a:t>6</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C6D7D"/>
                      </a:solidFill>
                      <a:prstDash val="dash"/>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6D7D"/>
                          </a:solidFill>
                          <a:effectLst/>
                          <a:uLnTx/>
                          <a:uFillTx/>
                          <a:latin typeface="Rawline"/>
                          <a:ea typeface="+mn-ea"/>
                          <a:cs typeface="+mn-cs"/>
                        </a:rPr>
                        <a:t>Claim 6</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000" b="0" i="0" u="none" strike="noStrike" kern="1200">
                        <a:solidFill>
                          <a:srgbClr val="1C6D7D"/>
                        </a:solidFill>
                        <a:effectLst/>
                        <a:latin typeface="+mj-lt"/>
                        <a:ea typeface="+mn-ea"/>
                        <a:cs typeface="+mn-cs"/>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4891">
                <a:tc>
                  <a:txBody>
                    <a:bodyPr/>
                    <a:lstStyle/>
                    <a:p>
                      <a:pPr algn="ctr" fontAlgn="b"/>
                      <a:r>
                        <a:rPr lang="en-US" sz="1000" b="1" i="0" u="none" strike="noStrike" kern="1200">
                          <a:solidFill>
                            <a:schemeClr val="tx1"/>
                          </a:solidFill>
                          <a:effectLst/>
                          <a:latin typeface="+mj-lt"/>
                          <a:ea typeface="+mn-ea"/>
                          <a:cs typeface="+mn-cs"/>
                        </a:rPr>
                        <a:t>7</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6D7D"/>
                          </a:solidFill>
                          <a:effectLst/>
                          <a:uLnTx/>
                          <a:uFillTx/>
                          <a:latin typeface="Rawline"/>
                          <a:ea typeface="+mn-ea"/>
                          <a:cs typeface="+mn-cs"/>
                        </a:rPr>
                        <a:t>Claim 7</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000" b="0" i="0" u="none" strike="noStrike" kern="1200">
                        <a:solidFill>
                          <a:srgbClr val="1C6D7D"/>
                        </a:solidFill>
                        <a:effectLst/>
                        <a:latin typeface="+mj-lt"/>
                        <a:ea typeface="+mn-ea"/>
                        <a:cs typeface="+mn-cs"/>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3175" cap="flat" cmpd="sng" algn="ctr">
                      <a:solidFill>
                        <a:srgbClr val="B1B4B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651492"/>
                  </a:ext>
                </a:extLst>
              </a:tr>
              <a:tr h="334891">
                <a:tc>
                  <a:txBody>
                    <a:bodyPr/>
                    <a:lstStyle/>
                    <a:p>
                      <a:pPr algn="ctr" fontAlgn="b"/>
                      <a:r>
                        <a:rPr lang="en-US" sz="1000" b="1" i="0" u="none" strike="noStrike" kern="1200">
                          <a:solidFill>
                            <a:schemeClr val="tx1"/>
                          </a:solidFill>
                          <a:effectLst/>
                          <a:latin typeface="+mj-lt"/>
                          <a:ea typeface="+mn-ea"/>
                          <a:cs typeface="+mn-cs"/>
                        </a:rPr>
                        <a:t>8</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6D7D"/>
                          </a:solidFill>
                          <a:effectLst/>
                          <a:uLnTx/>
                          <a:uFillTx/>
                          <a:latin typeface="Rawline"/>
                          <a:ea typeface="+mn-ea"/>
                          <a:cs typeface="+mn-cs"/>
                        </a:rPr>
                        <a:t>Claim 8</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000" b="0" i="0" u="none" strike="noStrike" kern="1200">
                        <a:solidFill>
                          <a:srgbClr val="1C6D7D"/>
                        </a:solidFill>
                        <a:effectLst/>
                        <a:latin typeface="+mj-lt"/>
                        <a:ea typeface="+mn-ea"/>
                        <a:cs typeface="+mn-cs"/>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B1B4B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5701603"/>
                  </a:ext>
                </a:extLst>
              </a:tr>
            </a:tbl>
          </a:graphicData>
        </a:graphic>
      </p:graphicFrame>
      <p:graphicFrame>
        <p:nvGraphicFramePr>
          <p:cNvPr id="39" name="Chart 38">
            <a:extLst>
              <a:ext uri="{FF2B5EF4-FFF2-40B4-BE49-F238E27FC236}">
                <a16:creationId xmlns:a16="http://schemas.microsoft.com/office/drawing/2014/main" id="{F933806F-DA7D-4992-B553-BFA5F12A9414}"/>
              </a:ext>
            </a:extLst>
          </p:cNvPr>
          <p:cNvGraphicFramePr/>
          <p:nvPr/>
        </p:nvGraphicFramePr>
        <p:xfrm>
          <a:off x="8999866" y="2003401"/>
          <a:ext cx="2722947" cy="2672938"/>
        </p:xfrm>
        <a:graphic>
          <a:graphicData uri="http://schemas.openxmlformats.org/drawingml/2006/chart">
            <c:chart xmlns:c="http://schemas.openxmlformats.org/drawingml/2006/chart" xmlns:r="http://schemas.openxmlformats.org/officeDocument/2006/relationships" r:id="rId6"/>
          </a:graphicData>
        </a:graphic>
      </p:graphicFrame>
      <p:sp>
        <p:nvSpPr>
          <p:cNvPr id="40" name="Rectangle 39">
            <a:extLst>
              <a:ext uri="{FF2B5EF4-FFF2-40B4-BE49-F238E27FC236}">
                <a16:creationId xmlns:a16="http://schemas.microsoft.com/office/drawing/2014/main" id="{0C7F57D5-A5AE-4824-8A69-57994009520F}"/>
              </a:ext>
            </a:extLst>
          </p:cNvPr>
          <p:cNvSpPr/>
          <p:nvPr/>
        </p:nvSpPr>
        <p:spPr>
          <a:xfrm>
            <a:off x="7781118" y="5266238"/>
            <a:ext cx="3941695" cy="1009922"/>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l">
              <a:lnSpc>
                <a:spcPct val="120000"/>
              </a:lnSpc>
              <a:spcAft>
                <a:spcPts val="600"/>
              </a:spcAft>
            </a:pPr>
            <a:r>
              <a:rPr lang="en-US" sz="1100">
                <a:solidFill>
                  <a:schemeClr val="bg2"/>
                </a:solidFill>
              </a:rPr>
              <a:t>The Impact Score gives each stimuli a score between 0-100 reflecting the absolute performance of the stimuli, in terms of its ability to attract consumers to the shelf and convert them at point of sale. </a:t>
            </a:r>
          </a:p>
        </p:txBody>
      </p:sp>
      <p:grpSp>
        <p:nvGrpSpPr>
          <p:cNvPr id="52" name="Group 51">
            <a:extLst>
              <a:ext uri="{FF2B5EF4-FFF2-40B4-BE49-F238E27FC236}">
                <a16:creationId xmlns:a16="http://schemas.microsoft.com/office/drawing/2014/main" id="{3A0DC167-7413-CF25-383A-571DB0D92E73}"/>
              </a:ext>
            </a:extLst>
          </p:cNvPr>
          <p:cNvGrpSpPr/>
          <p:nvPr/>
        </p:nvGrpSpPr>
        <p:grpSpPr>
          <a:xfrm>
            <a:off x="4099724" y="1328798"/>
            <a:ext cx="2584211" cy="3637290"/>
            <a:chOff x="4099724" y="1328798"/>
            <a:chExt cx="2584211" cy="3637290"/>
          </a:xfrm>
        </p:grpSpPr>
        <p:sp>
          <p:nvSpPr>
            <p:cNvPr id="50" name="TextBox 49">
              <a:extLst>
                <a:ext uri="{FF2B5EF4-FFF2-40B4-BE49-F238E27FC236}">
                  <a16:creationId xmlns:a16="http://schemas.microsoft.com/office/drawing/2014/main" id="{B82B2B44-A186-8C1A-E60A-DBCD45A1B649}"/>
                </a:ext>
              </a:extLst>
            </p:cNvPr>
            <p:cNvSpPr txBox="1"/>
            <p:nvPr/>
          </p:nvSpPr>
          <p:spPr>
            <a:xfrm>
              <a:off x="5177778" y="3567353"/>
              <a:ext cx="617822" cy="502680"/>
            </a:xfrm>
            <a:prstGeom prst="rect">
              <a:avLst/>
            </a:prstGeom>
            <a:noFill/>
          </p:spPr>
          <p:txBody>
            <a:bodyPr wrap="square" lIns="108000" tIns="72000" rIns="108000" bIns="108000" rtlCol="0">
              <a:spAutoFit/>
            </a:bodyPr>
            <a:lstStyle/>
            <a:p>
              <a:pPr indent="0" algn="ctr">
                <a:lnSpc>
                  <a:spcPct val="120000"/>
                </a:lnSpc>
                <a:spcAft>
                  <a:spcPts val="1000"/>
                </a:spcAft>
              </a:pPr>
              <a:r>
                <a:rPr lang="en-US" sz="600">
                  <a:solidFill>
                    <a:schemeClr val="accent1"/>
                  </a:solidFill>
                </a:rPr>
                <a:t>Made from recyclable materials</a:t>
              </a:r>
            </a:p>
          </p:txBody>
        </p:sp>
        <p:sp>
          <p:nvSpPr>
            <p:cNvPr id="51" name="Rectangle 50">
              <a:extLst>
                <a:ext uri="{FF2B5EF4-FFF2-40B4-BE49-F238E27FC236}">
                  <a16:creationId xmlns:a16="http://schemas.microsoft.com/office/drawing/2014/main" id="{76C5E284-4540-AAF6-94E5-68114CF07854}"/>
                </a:ext>
              </a:extLst>
            </p:cNvPr>
            <p:cNvSpPr/>
            <p:nvPr/>
          </p:nvSpPr>
          <p:spPr>
            <a:xfrm>
              <a:off x="5249383" y="3293425"/>
              <a:ext cx="477197" cy="9634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pic>
          <p:nvPicPr>
            <p:cNvPr id="42" name="Picture 41">
              <a:extLst>
                <a:ext uri="{FF2B5EF4-FFF2-40B4-BE49-F238E27FC236}">
                  <a16:creationId xmlns:a16="http://schemas.microsoft.com/office/drawing/2014/main" id="{A101A3EE-5E3C-121C-DF50-806D688CAC4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9724" y="1328798"/>
              <a:ext cx="2584211" cy="3637290"/>
            </a:xfrm>
            <a:prstGeom prst="rect">
              <a:avLst/>
            </a:prstGeom>
          </p:spPr>
        </p:pic>
        <p:sp>
          <p:nvSpPr>
            <p:cNvPr id="43" name="TextBox 42">
              <a:extLst>
                <a:ext uri="{FF2B5EF4-FFF2-40B4-BE49-F238E27FC236}">
                  <a16:creationId xmlns:a16="http://schemas.microsoft.com/office/drawing/2014/main" id="{F7F63C91-0A82-A148-D5E8-A6A842638775}"/>
                </a:ext>
              </a:extLst>
            </p:cNvPr>
            <p:cNvSpPr txBox="1"/>
            <p:nvPr/>
          </p:nvSpPr>
          <p:spPr>
            <a:xfrm>
              <a:off x="4500281" y="1677967"/>
              <a:ext cx="1315563" cy="556156"/>
            </a:xfrm>
            <a:prstGeom prst="rect">
              <a:avLst/>
            </a:prstGeom>
            <a:noFill/>
          </p:spPr>
          <p:txBody>
            <a:bodyPr wrap="square" lIns="108000" tIns="72000" rIns="108000" bIns="108000" rtlCol="0">
              <a:spAutoFit/>
            </a:bodyPr>
            <a:lstStyle/>
            <a:p>
              <a:pPr indent="0" algn="ctr">
                <a:lnSpc>
                  <a:spcPct val="120000"/>
                </a:lnSpc>
                <a:spcAft>
                  <a:spcPts val="1000"/>
                </a:spcAft>
              </a:pPr>
              <a:r>
                <a:rPr lang="en-US" sz="700">
                  <a:solidFill>
                    <a:schemeClr val="accent1"/>
                  </a:solidFill>
                </a:rPr>
                <a:t>Which message would motivate you most to purchase Alpro products?</a:t>
              </a:r>
            </a:p>
          </p:txBody>
        </p:sp>
        <p:sp>
          <p:nvSpPr>
            <p:cNvPr id="44" name="TextBox 43">
              <a:extLst>
                <a:ext uri="{FF2B5EF4-FFF2-40B4-BE49-F238E27FC236}">
                  <a16:creationId xmlns:a16="http://schemas.microsoft.com/office/drawing/2014/main" id="{BD96BD2A-6861-3E58-EF9C-FEF7F4761DAB}"/>
                </a:ext>
              </a:extLst>
            </p:cNvPr>
            <p:cNvSpPr txBox="1"/>
            <p:nvPr/>
          </p:nvSpPr>
          <p:spPr>
            <a:xfrm>
              <a:off x="4602858" y="3429120"/>
              <a:ext cx="516430" cy="685422"/>
            </a:xfrm>
            <a:prstGeom prst="rect">
              <a:avLst/>
            </a:prstGeom>
            <a:noFill/>
          </p:spPr>
          <p:txBody>
            <a:bodyPr wrap="square" lIns="108000" tIns="72000" rIns="108000" bIns="108000" rtlCol="0">
              <a:spAutoFit/>
            </a:bodyPr>
            <a:lstStyle/>
            <a:p>
              <a:pPr indent="0" algn="ctr">
                <a:lnSpc>
                  <a:spcPct val="120000"/>
                </a:lnSpc>
                <a:spcAft>
                  <a:spcPts val="1000"/>
                </a:spcAft>
              </a:pPr>
              <a:r>
                <a:rPr lang="en-US" sz="700">
                  <a:solidFill>
                    <a:schemeClr val="accent1"/>
                  </a:solidFill>
                </a:rPr>
                <a:t>#1 plant-based drink</a:t>
              </a:r>
            </a:p>
          </p:txBody>
        </p:sp>
        <p:sp>
          <p:nvSpPr>
            <p:cNvPr id="45" name="TextBox 44">
              <a:extLst>
                <a:ext uri="{FF2B5EF4-FFF2-40B4-BE49-F238E27FC236}">
                  <a16:creationId xmlns:a16="http://schemas.microsoft.com/office/drawing/2014/main" id="{0E800BA0-E46E-3987-6414-E329F3BF8AED}"/>
                </a:ext>
              </a:extLst>
            </p:cNvPr>
            <p:cNvSpPr txBox="1"/>
            <p:nvPr/>
          </p:nvSpPr>
          <p:spPr>
            <a:xfrm>
              <a:off x="4512954" y="2472371"/>
              <a:ext cx="701262" cy="556156"/>
            </a:xfrm>
            <a:prstGeom prst="rect">
              <a:avLst/>
            </a:prstGeom>
            <a:noFill/>
          </p:spPr>
          <p:txBody>
            <a:bodyPr wrap="square" lIns="108000" tIns="72000" rIns="108000" bIns="108000" rtlCol="0">
              <a:spAutoFit/>
            </a:bodyPr>
            <a:lstStyle/>
            <a:p>
              <a:pPr indent="0" algn="ctr">
                <a:lnSpc>
                  <a:spcPct val="120000"/>
                </a:lnSpc>
                <a:spcAft>
                  <a:spcPts val="1000"/>
                </a:spcAft>
              </a:pPr>
              <a:r>
                <a:rPr lang="en-US" sz="700">
                  <a:solidFill>
                    <a:schemeClr val="accent1"/>
                  </a:solidFill>
                </a:rPr>
                <a:t>100% recycled materials</a:t>
              </a:r>
            </a:p>
          </p:txBody>
        </p:sp>
        <p:sp>
          <p:nvSpPr>
            <p:cNvPr id="46" name="TextBox 45">
              <a:extLst>
                <a:ext uri="{FF2B5EF4-FFF2-40B4-BE49-F238E27FC236}">
                  <a16:creationId xmlns:a16="http://schemas.microsoft.com/office/drawing/2014/main" id="{DF1CA704-5152-643D-B734-83CB012D02CD}"/>
                </a:ext>
              </a:extLst>
            </p:cNvPr>
            <p:cNvSpPr txBox="1"/>
            <p:nvPr/>
          </p:nvSpPr>
          <p:spPr>
            <a:xfrm>
              <a:off x="5240051" y="2489701"/>
              <a:ext cx="493275" cy="556156"/>
            </a:xfrm>
            <a:prstGeom prst="rect">
              <a:avLst/>
            </a:prstGeom>
            <a:noFill/>
          </p:spPr>
          <p:txBody>
            <a:bodyPr wrap="square" lIns="108000" tIns="72000" rIns="108000" bIns="108000" rtlCol="0">
              <a:spAutoFit/>
            </a:bodyPr>
            <a:lstStyle/>
            <a:p>
              <a:pPr indent="0" algn="ctr">
                <a:lnSpc>
                  <a:spcPct val="120000"/>
                </a:lnSpc>
                <a:spcAft>
                  <a:spcPts val="1000"/>
                </a:spcAft>
              </a:pPr>
              <a:r>
                <a:rPr lang="en-US" sz="700">
                  <a:solidFill>
                    <a:schemeClr val="accent1"/>
                  </a:solidFill>
                </a:rPr>
                <a:t>100% plant based</a:t>
              </a:r>
            </a:p>
          </p:txBody>
        </p:sp>
        <p:sp>
          <p:nvSpPr>
            <p:cNvPr id="47" name="Rectangle 46">
              <a:extLst>
                <a:ext uri="{FF2B5EF4-FFF2-40B4-BE49-F238E27FC236}">
                  <a16:creationId xmlns:a16="http://schemas.microsoft.com/office/drawing/2014/main" id="{59FCE5D1-1F79-AA2A-13F2-C59A6712CDC5}"/>
                </a:ext>
              </a:extLst>
            </p:cNvPr>
            <p:cNvSpPr/>
            <p:nvPr/>
          </p:nvSpPr>
          <p:spPr>
            <a:xfrm>
              <a:off x="4617851" y="2248703"/>
              <a:ext cx="516430" cy="94841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48" name="Rectangle 47">
              <a:extLst>
                <a:ext uri="{FF2B5EF4-FFF2-40B4-BE49-F238E27FC236}">
                  <a16:creationId xmlns:a16="http://schemas.microsoft.com/office/drawing/2014/main" id="{843C15AB-10C3-1BB4-1683-DEFDADF34DB0}"/>
                </a:ext>
              </a:extLst>
            </p:cNvPr>
            <p:cNvSpPr/>
            <p:nvPr/>
          </p:nvSpPr>
          <p:spPr>
            <a:xfrm>
              <a:off x="5246801" y="2248703"/>
              <a:ext cx="479779" cy="94841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49" name="Rectangle 48">
              <a:extLst>
                <a:ext uri="{FF2B5EF4-FFF2-40B4-BE49-F238E27FC236}">
                  <a16:creationId xmlns:a16="http://schemas.microsoft.com/office/drawing/2014/main" id="{B8AB028B-B674-4A62-79D1-FD7EEB38E2E1}"/>
                </a:ext>
              </a:extLst>
            </p:cNvPr>
            <p:cNvSpPr/>
            <p:nvPr/>
          </p:nvSpPr>
          <p:spPr>
            <a:xfrm>
              <a:off x="4615972" y="3308429"/>
              <a:ext cx="516430" cy="94841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grpSp>
      <p:grpSp>
        <p:nvGrpSpPr>
          <p:cNvPr id="54" name="Group 53">
            <a:extLst>
              <a:ext uri="{FF2B5EF4-FFF2-40B4-BE49-F238E27FC236}">
                <a16:creationId xmlns:a16="http://schemas.microsoft.com/office/drawing/2014/main" id="{3BA68A38-18A4-F00E-7FBF-87284779647D}"/>
              </a:ext>
            </a:extLst>
          </p:cNvPr>
          <p:cNvGrpSpPr/>
          <p:nvPr/>
        </p:nvGrpSpPr>
        <p:grpSpPr>
          <a:xfrm>
            <a:off x="714039" y="1445879"/>
            <a:ext cx="2580167" cy="3545459"/>
            <a:chOff x="714039" y="1445879"/>
            <a:chExt cx="2580167" cy="3545459"/>
          </a:xfrm>
        </p:grpSpPr>
        <p:grpSp>
          <p:nvGrpSpPr>
            <p:cNvPr id="7" name="Group 6">
              <a:extLst>
                <a:ext uri="{FF2B5EF4-FFF2-40B4-BE49-F238E27FC236}">
                  <a16:creationId xmlns:a16="http://schemas.microsoft.com/office/drawing/2014/main" id="{61BFCD20-1A22-1F12-7823-CA3D75796586}"/>
                </a:ext>
              </a:extLst>
            </p:cNvPr>
            <p:cNvGrpSpPr/>
            <p:nvPr/>
          </p:nvGrpSpPr>
          <p:grpSpPr>
            <a:xfrm>
              <a:off x="714039" y="1445879"/>
              <a:ext cx="2580167" cy="3545459"/>
              <a:chOff x="8788183" y="1951574"/>
              <a:chExt cx="3536920" cy="4906425"/>
            </a:xfrm>
          </p:grpSpPr>
          <p:pic>
            <p:nvPicPr>
              <p:cNvPr id="10" name="Picture 9">
                <a:hlinkClick r:id="rId8"/>
                <a:extLst>
                  <a:ext uri="{FF2B5EF4-FFF2-40B4-BE49-F238E27FC236}">
                    <a16:creationId xmlns:a16="http://schemas.microsoft.com/office/drawing/2014/main" id="{C5DF2ACA-EAA6-9170-0626-04E1FF43C2E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39200" y="1951574"/>
                <a:ext cx="3485903" cy="4906425"/>
              </a:xfrm>
              <a:prstGeom prst="rect">
                <a:avLst/>
              </a:prstGeom>
            </p:spPr>
          </p:pic>
          <p:sp>
            <p:nvSpPr>
              <p:cNvPr id="11" name="TextBox 10">
                <a:extLst>
                  <a:ext uri="{FF2B5EF4-FFF2-40B4-BE49-F238E27FC236}">
                    <a16:creationId xmlns:a16="http://schemas.microsoft.com/office/drawing/2014/main" id="{DF65BD9C-7633-368A-8CAE-6A00F505369D}"/>
                  </a:ext>
                </a:extLst>
              </p:cNvPr>
              <p:cNvSpPr txBox="1"/>
              <p:nvPr/>
            </p:nvSpPr>
            <p:spPr>
              <a:xfrm>
                <a:off x="9414681" y="2358682"/>
                <a:ext cx="1725770" cy="602001"/>
              </a:xfrm>
              <a:prstGeom prst="rect">
                <a:avLst/>
              </a:prstGeom>
              <a:noFill/>
            </p:spPr>
            <p:txBody>
              <a:bodyPr wrap="square" lIns="108000" tIns="72000" rIns="108000" bIns="108000" rtlCol="0">
                <a:spAutoFit/>
              </a:bodyPr>
              <a:lstStyle/>
              <a:p>
                <a:pPr indent="0" algn="ctr">
                  <a:lnSpc>
                    <a:spcPct val="120000"/>
                  </a:lnSpc>
                  <a:spcAft>
                    <a:spcPts val="1000"/>
                  </a:spcAft>
                </a:pPr>
                <a:r>
                  <a:rPr lang="en-US" sz="1200">
                    <a:solidFill>
                      <a:schemeClr val="accent1"/>
                    </a:solidFill>
                  </a:rPr>
                  <a:t>Do you find this message appealing?</a:t>
                </a:r>
              </a:p>
            </p:txBody>
          </p:sp>
          <p:sp>
            <p:nvSpPr>
              <p:cNvPr id="13" name="Arrow: Right 12">
                <a:extLst>
                  <a:ext uri="{FF2B5EF4-FFF2-40B4-BE49-F238E27FC236}">
                    <a16:creationId xmlns:a16="http://schemas.microsoft.com/office/drawing/2014/main" id="{36FC2EB0-7838-62A1-47DB-AA1AC1EDB7BD}"/>
                  </a:ext>
                </a:extLst>
              </p:cNvPr>
              <p:cNvSpPr/>
              <p:nvPr/>
            </p:nvSpPr>
            <p:spPr>
              <a:xfrm>
                <a:off x="10996998" y="3810142"/>
                <a:ext cx="746749" cy="417175"/>
              </a:xfrm>
              <a:prstGeom prst="rightArrow">
                <a:avLst>
                  <a:gd name="adj1" fmla="val 51010"/>
                  <a:gd name="adj2" fmla="val 76083"/>
                </a:avLst>
              </a:prstGeom>
              <a:solidFill>
                <a:srgbClr val="E6EFF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l">
                  <a:lnSpc>
                    <a:spcPct val="120000"/>
                  </a:lnSpc>
                </a:pPr>
                <a:r>
                  <a:rPr lang="en-US" sz="800" b="1">
                    <a:solidFill>
                      <a:schemeClr val="bg2"/>
                    </a:solidFill>
                  </a:rPr>
                  <a:t>YES</a:t>
                </a:r>
              </a:p>
            </p:txBody>
          </p:sp>
          <p:sp>
            <p:nvSpPr>
              <p:cNvPr id="14" name="Arrow: Left 13">
                <a:extLst>
                  <a:ext uri="{FF2B5EF4-FFF2-40B4-BE49-F238E27FC236}">
                    <a16:creationId xmlns:a16="http://schemas.microsoft.com/office/drawing/2014/main" id="{E51DBAEC-99C7-DAAB-6D93-63E78D1905A0}"/>
                  </a:ext>
                </a:extLst>
              </p:cNvPr>
              <p:cNvSpPr/>
              <p:nvPr/>
            </p:nvSpPr>
            <p:spPr>
              <a:xfrm>
                <a:off x="8788183" y="3801884"/>
                <a:ext cx="746749" cy="433689"/>
              </a:xfrm>
              <a:prstGeom prst="leftArrow">
                <a:avLst>
                  <a:gd name="adj1" fmla="val 50000"/>
                  <a:gd name="adj2" fmla="val 67389"/>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ctr" anchorCtr="0">
                <a:noAutofit/>
              </a:bodyPr>
              <a:lstStyle/>
              <a:p>
                <a:pPr indent="0" algn="r">
                  <a:lnSpc>
                    <a:spcPct val="120000"/>
                  </a:lnSpc>
                </a:pPr>
                <a:r>
                  <a:rPr lang="en-US" sz="1050" b="1">
                    <a:solidFill>
                      <a:schemeClr val="accent4"/>
                    </a:solidFill>
                  </a:rPr>
                  <a:t>No</a:t>
                </a:r>
              </a:p>
            </p:txBody>
          </p:sp>
          <p:sp>
            <p:nvSpPr>
              <p:cNvPr id="15" name="Rectangle 14">
                <a:extLst>
                  <a:ext uri="{FF2B5EF4-FFF2-40B4-BE49-F238E27FC236}">
                    <a16:creationId xmlns:a16="http://schemas.microsoft.com/office/drawing/2014/main" id="{B9CF2D7F-2835-F39D-0DAF-D900374F0334}"/>
                  </a:ext>
                </a:extLst>
              </p:cNvPr>
              <p:cNvSpPr/>
              <p:nvPr/>
            </p:nvSpPr>
            <p:spPr>
              <a:xfrm rot="805451">
                <a:off x="9798465" y="3489544"/>
                <a:ext cx="1152516" cy="879295"/>
              </a:xfrm>
              <a:prstGeom prst="rect">
                <a:avLst/>
              </a:prstGeom>
              <a:solidFill>
                <a:srgbClr val="E7EC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grpSp>
        <p:sp>
          <p:nvSpPr>
            <p:cNvPr id="16" name="TextBox 15">
              <a:extLst>
                <a:ext uri="{FF2B5EF4-FFF2-40B4-BE49-F238E27FC236}">
                  <a16:creationId xmlns:a16="http://schemas.microsoft.com/office/drawing/2014/main" id="{9EBF4E61-2E03-013D-3546-9047A6700882}"/>
                </a:ext>
              </a:extLst>
            </p:cNvPr>
            <p:cNvSpPr txBox="1"/>
            <p:nvPr/>
          </p:nvSpPr>
          <p:spPr>
            <a:xfrm rot="745786">
              <a:off x="1341311" y="2630836"/>
              <a:ext cx="1054475" cy="569573"/>
            </a:xfrm>
            <a:prstGeom prst="rect">
              <a:avLst/>
            </a:prstGeom>
            <a:noFill/>
          </p:spPr>
          <p:txBody>
            <a:bodyPr wrap="square" lIns="108000" tIns="72000" rIns="108000" bIns="108000" rtlCol="0">
              <a:spAutoFit/>
            </a:bodyPr>
            <a:lstStyle/>
            <a:p>
              <a:pPr indent="0" algn="ctr">
                <a:lnSpc>
                  <a:spcPct val="120000"/>
                </a:lnSpc>
                <a:spcAft>
                  <a:spcPts val="1000"/>
                </a:spcAft>
              </a:pPr>
              <a:r>
                <a:rPr lang="en-US" sz="1100">
                  <a:solidFill>
                    <a:schemeClr val="accent1"/>
                  </a:solidFill>
                </a:rPr>
                <a:t>100% Plant- Based</a:t>
              </a:r>
            </a:p>
          </p:txBody>
        </p:sp>
        <p:sp>
          <p:nvSpPr>
            <p:cNvPr id="53" name="Rectangle 52">
              <a:extLst>
                <a:ext uri="{FF2B5EF4-FFF2-40B4-BE49-F238E27FC236}">
                  <a16:creationId xmlns:a16="http://schemas.microsoft.com/office/drawing/2014/main" id="{581D2664-A415-165B-D8B5-578BF80FD584}"/>
                </a:ext>
              </a:extLst>
            </p:cNvPr>
            <p:cNvSpPr/>
            <p:nvPr/>
          </p:nvSpPr>
          <p:spPr>
            <a:xfrm rot="841981">
              <a:off x="1431182" y="2568640"/>
              <a:ext cx="849876" cy="62916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a:solidFill>
                  <a:schemeClr val="bg2"/>
                </a:solidFill>
              </a:endParaRPr>
            </a:p>
          </p:txBody>
        </p:sp>
      </p:grpSp>
    </p:spTree>
    <p:extLst>
      <p:ext uri="{BB962C8B-B14F-4D97-AF65-F5344CB8AC3E}">
        <p14:creationId xmlns:p14="http://schemas.microsoft.com/office/powerpoint/2010/main" val="2681126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28EA73D-93B7-4148-9189-8D7C7B0DFA81}"/>
              </a:ext>
            </a:extLst>
          </p:cNvPr>
          <p:cNvSpPr/>
          <p:nvPr/>
        </p:nvSpPr>
        <p:spPr>
          <a:xfrm>
            <a:off x="403200" y="1579046"/>
            <a:ext cx="7314502" cy="4236060"/>
          </a:xfrm>
          <a:prstGeom prst="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err="1">
              <a:solidFill>
                <a:schemeClr val="tx1"/>
              </a:solidFill>
              <a:latin typeface="Segoe Print" panose="02000600000000000000" pitchFamily="2" charset="0"/>
              <a:cs typeface="MV Boli" panose="02000500030200090000" pitchFamily="2" charset="0"/>
            </a:endParaRPr>
          </a:p>
        </p:txBody>
      </p:sp>
      <p:sp>
        <p:nvSpPr>
          <p:cNvPr id="28" name="Afgeronde rechthoek 65">
            <a:extLst>
              <a:ext uri="{FF2B5EF4-FFF2-40B4-BE49-F238E27FC236}">
                <a16:creationId xmlns:a16="http://schemas.microsoft.com/office/drawing/2014/main" id="{377CE1A2-9DB1-49AA-BDC0-D69DCF01323F}"/>
              </a:ext>
            </a:extLst>
          </p:cNvPr>
          <p:cNvSpPr/>
          <p:nvPr/>
        </p:nvSpPr>
        <p:spPr>
          <a:xfrm>
            <a:off x="8132234" y="10886"/>
            <a:ext cx="4059767" cy="6864351"/>
          </a:xfrm>
          <a:prstGeom prst="roundRect">
            <a:avLst>
              <a:gd name="adj" fmla="val 0"/>
            </a:avLst>
          </a:prstGeom>
          <a:solidFill>
            <a:schemeClr val="tx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solidFill>
                <a:schemeClr val="tx1"/>
              </a:solidFill>
              <a:latin typeface="Segoe Print" panose="02000600000000000000" pitchFamily="2" charset="0"/>
              <a:cs typeface="MV Boli" panose="02000500030200090000" pitchFamily="2" charset="0"/>
            </a:endParaRPr>
          </a:p>
        </p:txBody>
      </p:sp>
      <p:sp>
        <p:nvSpPr>
          <p:cNvPr id="4" name="Title 3"/>
          <p:cNvSpPr>
            <a:spLocks noGrp="1"/>
          </p:cNvSpPr>
          <p:nvPr>
            <p:ph type="title"/>
          </p:nvPr>
        </p:nvSpPr>
        <p:spPr/>
        <p:txBody>
          <a:bodyPr/>
          <a:lstStyle/>
          <a:p>
            <a:r>
              <a:rPr lang="en-US"/>
              <a:t>Example Output: KPIs &amp; Purchase Intent</a:t>
            </a:r>
          </a:p>
        </p:txBody>
      </p:sp>
      <p:sp>
        <p:nvSpPr>
          <p:cNvPr id="8" name="Content Placeholder 23">
            <a:extLst>
              <a:ext uri="{FF2B5EF4-FFF2-40B4-BE49-F238E27FC236}">
                <a16:creationId xmlns:a16="http://schemas.microsoft.com/office/drawing/2014/main" id="{55385C2E-0966-42AB-B9EF-908E4F5549E6}"/>
              </a:ext>
            </a:extLst>
          </p:cNvPr>
          <p:cNvSpPr txBox="1">
            <a:spLocks/>
          </p:cNvSpPr>
          <p:nvPr/>
        </p:nvSpPr>
        <p:spPr>
          <a:xfrm>
            <a:off x="8370098" y="1579046"/>
            <a:ext cx="3474000" cy="4236060"/>
          </a:xfrm>
          <a:prstGeom prst="roundRect">
            <a:avLst>
              <a:gd name="adj" fmla="val 4293"/>
            </a:avLst>
          </a:prstGeom>
          <a:noFill/>
        </p:spPr>
        <p:txBody>
          <a:bodyPr/>
          <a:lstStyle>
            <a:lvl1pPr marL="216000" indent="-216000" algn="l" defTabSz="685800"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400" kern="1200" baseline="0">
                <a:solidFill>
                  <a:schemeClr val="tx1"/>
                </a:solidFill>
                <a:latin typeface="+mn-lt"/>
                <a:ea typeface="+mn-ea"/>
                <a:cs typeface="+mn-cs"/>
              </a:defRPr>
            </a:lvl1pPr>
            <a:lvl2pPr marL="432000" indent="-216000" algn="l" defTabSz="685800"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200" kern="1200" baseline="0">
                <a:solidFill>
                  <a:schemeClr val="tx1"/>
                </a:solidFill>
                <a:latin typeface="+mn-lt"/>
                <a:ea typeface="+mn-ea"/>
                <a:cs typeface="+mn-cs"/>
              </a:defRPr>
            </a:lvl2pPr>
            <a:lvl3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lang="en-US" sz="1200" kern="1200" noProof="0" dirty="0" smtClean="0">
                <a:solidFill>
                  <a:schemeClr val="tx1"/>
                </a:solidFill>
                <a:latin typeface="+mn-lt"/>
                <a:ea typeface="+mn-ea"/>
                <a:cs typeface="+mn-cs"/>
              </a:defRPr>
            </a:lvl3pPr>
            <a:lvl4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baseline="0">
                <a:solidFill>
                  <a:schemeClr val="tx1"/>
                </a:solidFill>
                <a:latin typeface="+mn-lt"/>
                <a:ea typeface="+mn-ea"/>
                <a:cs typeface="+mn-cs"/>
              </a:defRPr>
            </a:lvl4pPr>
            <a:lvl5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5pPr>
            <a:lvl6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6pPr>
            <a:lvl7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7pPr>
            <a:lvl8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8pPr>
            <a:lvl9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9pPr>
          </a:lstStyle>
          <a:p>
            <a:pPr marL="285750" indent="-285750"/>
            <a:r>
              <a:rPr lang="en-US">
                <a:latin typeface="+mj-lt"/>
                <a:cs typeface="MV Boli" panose="02000500030200090000" pitchFamily="2" charset="0"/>
              </a:rPr>
              <a:t>This table shows data from the deep dive module, with the KPIs, as well as the Purchase Intent.</a:t>
            </a:r>
          </a:p>
          <a:p>
            <a:pPr marL="285750" indent="-285750"/>
            <a:endParaRPr lang="en-US">
              <a:latin typeface="+mj-lt"/>
              <a:cs typeface="MV Boli" panose="02000500030200090000" pitchFamily="2" charset="0"/>
            </a:endParaRPr>
          </a:p>
          <a:p>
            <a:pPr marL="285750" indent="-285750"/>
            <a:r>
              <a:rPr lang="en-US">
                <a:latin typeface="+mj-lt"/>
                <a:cs typeface="MV Boli" panose="02000500030200090000" pitchFamily="2" charset="0"/>
              </a:rPr>
              <a:t>This scorecard shows how the </a:t>
            </a:r>
            <a:r>
              <a:rPr lang="en-GB" altLang="en-US">
                <a:latin typeface="+mj-lt"/>
                <a:cs typeface="MV Boli" panose="02000500030200090000" pitchFamily="2" charset="0"/>
              </a:rPr>
              <a:t>claims score on the KPIs and PI.</a:t>
            </a:r>
          </a:p>
          <a:p>
            <a:pPr marL="285750" indent="-285750"/>
            <a:endParaRPr lang="en-US">
              <a:latin typeface="+mj-lt"/>
              <a:cs typeface="MV Boli" panose="02000500030200090000" pitchFamily="2" charset="0"/>
            </a:endParaRPr>
          </a:p>
          <a:p>
            <a:pPr marL="285750" indent="-285750"/>
            <a:r>
              <a:rPr lang="en-US">
                <a:latin typeface="+mj-lt"/>
                <a:cs typeface="MV Boli" panose="02000500030200090000" pitchFamily="2" charset="0"/>
              </a:rPr>
              <a:t>Analysis will be done across all topics and within topic.</a:t>
            </a:r>
          </a:p>
          <a:p>
            <a:pPr marL="285750" indent="-285750"/>
            <a:endParaRPr lang="en-US">
              <a:latin typeface="+mj-lt"/>
              <a:cs typeface="MV Boli" panose="02000500030200090000" pitchFamily="2" charset="0"/>
            </a:endParaRPr>
          </a:p>
          <a:p>
            <a:pPr marL="285750" indent="-285750"/>
            <a:r>
              <a:rPr lang="en-US">
                <a:latin typeface="+mj-lt"/>
                <a:cs typeface="MV Boli" panose="02000500030200090000" pitchFamily="2" charset="0"/>
              </a:rPr>
              <a:t>Based on the analysis of this and the previous slide we will be able to determine which are the recommended claims for the Alpro brand. </a:t>
            </a:r>
          </a:p>
          <a:p>
            <a:endParaRPr lang="en-US">
              <a:latin typeface="+mj-lt"/>
              <a:cs typeface="MV Boli" panose="02000500030200090000" pitchFamily="2" charset="0"/>
            </a:endParaRPr>
          </a:p>
        </p:txBody>
      </p:sp>
      <p:graphicFrame>
        <p:nvGraphicFramePr>
          <p:cNvPr id="31" name="Table 4">
            <a:extLst>
              <a:ext uri="{FF2B5EF4-FFF2-40B4-BE49-F238E27FC236}">
                <a16:creationId xmlns:a16="http://schemas.microsoft.com/office/drawing/2014/main" id="{CE8696F9-64DD-4CE4-A78E-81547D877B80}"/>
              </a:ext>
            </a:extLst>
          </p:cNvPr>
          <p:cNvGraphicFramePr>
            <a:graphicFrameLocks noGrp="1"/>
          </p:cNvGraphicFramePr>
          <p:nvPr/>
        </p:nvGraphicFramePr>
        <p:xfrm>
          <a:off x="1863559" y="2512096"/>
          <a:ext cx="4167259" cy="2957192"/>
        </p:xfrm>
        <a:graphic>
          <a:graphicData uri="http://schemas.openxmlformats.org/drawingml/2006/table">
            <a:tbl>
              <a:tblPr firstRow="1" bandRow="1">
                <a:tableStyleId>{68D230F3-CF80-4859-8CE7-A43EE81993B5}</a:tableStyleId>
              </a:tblPr>
              <a:tblGrid>
                <a:gridCol w="871711">
                  <a:extLst>
                    <a:ext uri="{9D8B030D-6E8A-4147-A177-3AD203B41FA5}">
                      <a16:colId xmlns:a16="http://schemas.microsoft.com/office/drawing/2014/main" val="3473476835"/>
                    </a:ext>
                  </a:extLst>
                </a:gridCol>
                <a:gridCol w="823887">
                  <a:extLst>
                    <a:ext uri="{9D8B030D-6E8A-4147-A177-3AD203B41FA5}">
                      <a16:colId xmlns:a16="http://schemas.microsoft.com/office/drawing/2014/main" val="3705523806"/>
                    </a:ext>
                  </a:extLst>
                </a:gridCol>
                <a:gridCol w="823887">
                  <a:extLst>
                    <a:ext uri="{9D8B030D-6E8A-4147-A177-3AD203B41FA5}">
                      <a16:colId xmlns:a16="http://schemas.microsoft.com/office/drawing/2014/main" val="2292439975"/>
                    </a:ext>
                  </a:extLst>
                </a:gridCol>
                <a:gridCol w="823887">
                  <a:extLst>
                    <a:ext uri="{9D8B030D-6E8A-4147-A177-3AD203B41FA5}">
                      <a16:colId xmlns:a16="http://schemas.microsoft.com/office/drawing/2014/main" val="3664996163"/>
                    </a:ext>
                  </a:extLst>
                </a:gridCol>
                <a:gridCol w="823887">
                  <a:extLst>
                    <a:ext uri="{9D8B030D-6E8A-4147-A177-3AD203B41FA5}">
                      <a16:colId xmlns:a16="http://schemas.microsoft.com/office/drawing/2014/main" val="437046593"/>
                    </a:ext>
                  </a:extLst>
                </a:gridCol>
              </a:tblGrid>
              <a:tr h="273360">
                <a:tc>
                  <a:txBody>
                    <a:bodyPr/>
                    <a:lstStyle/>
                    <a:p>
                      <a:pPr algn="ctr"/>
                      <a:endParaRPr lang="en-US" sz="900" b="1"/>
                    </a:p>
                  </a:txBody>
                  <a:tcPr marL="0" marR="0" marT="0"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algn="ctr"/>
                      <a:r>
                        <a:rPr lang="en-US" sz="1050" b="1"/>
                        <a:t>KPIs (T2B)</a:t>
                      </a: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050" b="1"/>
                    </a:p>
                  </a:txBody>
                  <a:tcPr marL="0" marR="0" marT="0" marB="0" anchor="ctr">
                    <a:lnL w="1270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050" b="1"/>
                    </a:p>
                  </a:txBody>
                  <a:tcPr marL="0" marR="0" marT="0" marB="0" anchor="ctr">
                    <a:lnL w="1270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050" b="1"/>
                        <a:t>PI (T2B)</a:t>
                      </a:r>
                    </a:p>
                  </a:txBody>
                  <a:tcPr marL="0" marR="0" marT="0"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679689086"/>
                  </a:ext>
                </a:extLst>
              </a:tr>
              <a:tr h="480272">
                <a:tc>
                  <a:txBody>
                    <a:bodyPr/>
                    <a:lstStyle/>
                    <a:p>
                      <a:pPr algn="ctr"/>
                      <a:endParaRPr lang="en-US" sz="900" b="1"/>
                    </a:p>
                  </a:txBody>
                  <a:tcPr marL="0" marR="0" marT="0"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050" b="1"/>
                        <a:t>Unique</a:t>
                      </a:r>
                    </a:p>
                  </a:txBody>
                  <a:tcPr marL="0" marR="0" marT="0"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050" b="1"/>
                        <a:t>Relevant</a:t>
                      </a:r>
                    </a:p>
                  </a:txBody>
                  <a:tcPr marL="0" marR="0" marT="0" marB="0" anchor="ctr">
                    <a:lnL w="1270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050" b="1"/>
                        <a:t>Believable</a:t>
                      </a:r>
                    </a:p>
                  </a:txBody>
                  <a:tcPr marL="0" marR="0" marT="0" marB="0"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050" b="1"/>
                        <a:t>Purchase Intent</a:t>
                      </a:r>
                    </a:p>
                  </a:txBody>
                  <a:tcPr marL="0" marR="0" marT="0"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609625913"/>
                  </a:ext>
                </a:extLst>
              </a:tr>
              <a:tr h="44358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263133"/>
                          </a:solidFill>
                          <a:effectLst/>
                          <a:uLnTx/>
                          <a:uFillTx/>
                          <a:latin typeface="Rawline"/>
                          <a:ea typeface="+mn-ea"/>
                          <a:cs typeface="+mn-cs"/>
                        </a:rPr>
                        <a:t>   Claim 21</a:t>
                      </a:r>
                    </a:p>
                  </a:txBody>
                  <a:tcPr marL="9525" marR="9525" marT="9525"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78%</a:t>
                      </a:r>
                    </a:p>
                  </a:txBody>
                  <a:tcPr marL="6350" marR="6350" marT="6350"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74%</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76%</a:t>
                      </a:r>
                    </a:p>
                  </a:txBody>
                  <a:tcPr marL="6350" marR="6350" marT="6350" marB="0"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83%</a:t>
                      </a:r>
                    </a:p>
                  </a:txBody>
                  <a:tcPr marL="6350" marR="6350" marT="6350"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73213047"/>
                  </a:ext>
                </a:extLst>
              </a:tr>
              <a:tr h="44358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263133"/>
                          </a:solidFill>
                          <a:effectLst/>
                          <a:uLnTx/>
                          <a:uFillTx/>
                          <a:latin typeface="Rawline"/>
                          <a:ea typeface="+mn-ea"/>
                          <a:cs typeface="+mn-cs"/>
                        </a:rPr>
                        <a:t>   Claim 32</a:t>
                      </a:r>
                    </a:p>
                  </a:txBody>
                  <a:tcPr marL="9525" marR="9525" marT="9525"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alpha val="20000"/>
                      </a:schemeClr>
                    </a:solidFill>
                  </a:tcPr>
                </a:tc>
                <a:tc>
                  <a:txBody>
                    <a:bodyPr/>
                    <a:lstStyle/>
                    <a:p>
                      <a:pPr algn="ctr" fontAlgn="b"/>
                      <a:r>
                        <a:rPr lang="en-US" sz="1200" b="1" i="0" u="none" strike="noStrike">
                          <a:solidFill>
                            <a:schemeClr val="bg2"/>
                          </a:solidFill>
                          <a:effectLst/>
                          <a:latin typeface="+mj-lt"/>
                        </a:rPr>
                        <a:t>82%</a:t>
                      </a:r>
                    </a:p>
                  </a:txBody>
                  <a:tcPr marL="6350" marR="6350" marT="6350"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lumMod val="20000"/>
                        <a:lumOff val="80000"/>
                        <a:alpha val="20000"/>
                      </a:schemeClr>
                    </a:solidFill>
                  </a:tcPr>
                </a:tc>
                <a:tc>
                  <a:txBody>
                    <a:bodyPr/>
                    <a:lstStyle/>
                    <a:p>
                      <a:pPr algn="ctr" fontAlgn="b"/>
                      <a:r>
                        <a:rPr lang="en-US" sz="1200" b="1" i="0" u="none" strike="noStrike">
                          <a:solidFill>
                            <a:schemeClr val="bg2"/>
                          </a:solidFill>
                          <a:effectLst/>
                          <a:latin typeface="+mj-lt"/>
                        </a:rPr>
                        <a:t>66%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lumMod val="20000"/>
                        <a:lumOff val="80000"/>
                        <a:alpha val="20000"/>
                      </a:schemeClr>
                    </a:solidFill>
                  </a:tcPr>
                </a:tc>
                <a:tc>
                  <a:txBody>
                    <a:bodyPr/>
                    <a:lstStyle/>
                    <a:p>
                      <a:pPr algn="ctr" fontAlgn="b"/>
                      <a:r>
                        <a:rPr lang="en-US" sz="1200" b="1" i="0" u="none" strike="noStrike">
                          <a:solidFill>
                            <a:schemeClr val="bg2"/>
                          </a:solidFill>
                          <a:effectLst/>
                          <a:latin typeface="+mj-lt"/>
                        </a:rPr>
                        <a:t>69%</a:t>
                      </a:r>
                    </a:p>
                  </a:txBody>
                  <a:tcPr marL="6350" marR="6350" marT="6350" marB="0"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alpha val="20000"/>
                      </a:schemeClr>
                    </a:solidFill>
                  </a:tcPr>
                </a:tc>
                <a:tc>
                  <a:txBody>
                    <a:bodyPr/>
                    <a:lstStyle/>
                    <a:p>
                      <a:pPr algn="ctr" fontAlgn="b"/>
                      <a:r>
                        <a:rPr lang="en-US" sz="1200" b="1" i="0" u="none" strike="noStrike">
                          <a:solidFill>
                            <a:schemeClr val="bg2"/>
                          </a:solidFill>
                          <a:effectLst/>
                          <a:latin typeface="+mj-lt"/>
                        </a:rPr>
                        <a:t>79%</a:t>
                      </a:r>
                    </a:p>
                  </a:txBody>
                  <a:tcPr marL="6350" marR="6350" marT="6350"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lumMod val="20000"/>
                        <a:lumOff val="80000"/>
                        <a:alpha val="20000"/>
                      </a:schemeClr>
                    </a:solidFill>
                  </a:tcPr>
                </a:tc>
                <a:extLst>
                  <a:ext uri="{0D108BD9-81ED-4DB2-BD59-A6C34878D82A}">
                    <a16:rowId xmlns:a16="http://schemas.microsoft.com/office/drawing/2014/main" val="166684033"/>
                  </a:ext>
                </a:extLst>
              </a:tr>
              <a:tr h="42922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srgbClr val="263133"/>
                          </a:solidFill>
                          <a:effectLst/>
                          <a:uLnTx/>
                          <a:uFillTx/>
                          <a:latin typeface="Rawline"/>
                          <a:ea typeface="+mn-ea"/>
                          <a:cs typeface="+mn-cs"/>
                        </a:rPr>
                        <a:t>   </a:t>
                      </a:r>
                      <a:r>
                        <a:rPr kumimoji="0" lang="it-IT" sz="900" b="1" i="0" u="none" strike="noStrike" kern="1200" cap="none" spc="0" normalizeH="0" baseline="0" noProof="0">
                          <a:ln>
                            <a:noFill/>
                          </a:ln>
                          <a:solidFill>
                            <a:srgbClr val="263133"/>
                          </a:solidFill>
                          <a:effectLst/>
                          <a:uLnTx/>
                          <a:uFillTx/>
                          <a:latin typeface="Rawline"/>
                          <a:ea typeface="+mn-ea"/>
                          <a:cs typeface="+mn-cs"/>
                        </a:rPr>
                        <a:t>Claim 4</a:t>
                      </a:r>
                      <a:endParaRPr kumimoji="0" lang="it-IT" sz="800" b="1" i="0" u="none" strike="noStrike" kern="1200" cap="none" spc="0" normalizeH="0" baseline="0" noProof="0">
                        <a:ln>
                          <a:noFill/>
                        </a:ln>
                        <a:solidFill>
                          <a:srgbClr val="263133"/>
                        </a:solidFill>
                        <a:effectLst/>
                        <a:uLnTx/>
                        <a:uFillTx/>
                        <a:latin typeface="Rawline"/>
                        <a:ea typeface="+mn-ea"/>
                        <a:cs typeface="+mn-cs"/>
                      </a:endParaRPr>
                    </a:p>
                  </a:txBody>
                  <a:tcPr marL="9525" marR="9525" marT="9525"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67%</a:t>
                      </a:r>
                    </a:p>
                  </a:txBody>
                  <a:tcPr marL="6350" marR="6350" marT="6350"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81%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70%</a:t>
                      </a:r>
                    </a:p>
                  </a:txBody>
                  <a:tcPr marL="6350" marR="6350" marT="6350" marB="0"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82%</a:t>
                      </a:r>
                    </a:p>
                  </a:txBody>
                  <a:tcPr marL="6350" marR="6350" marT="6350"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129890119"/>
                  </a:ext>
                </a:extLst>
              </a:tr>
              <a:tr h="44358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srgbClr val="263133"/>
                          </a:solidFill>
                          <a:effectLst/>
                          <a:uLnTx/>
                          <a:uFillTx/>
                          <a:latin typeface="Rawline"/>
                          <a:ea typeface="+mn-ea"/>
                          <a:cs typeface="+mn-cs"/>
                        </a:rPr>
                        <a:t>   </a:t>
                      </a:r>
                      <a:r>
                        <a:rPr kumimoji="0" lang="it-IT" sz="900" b="1" i="0" u="none" strike="noStrike" kern="1200" cap="none" spc="0" normalizeH="0" baseline="0" noProof="0">
                          <a:ln>
                            <a:noFill/>
                          </a:ln>
                          <a:solidFill>
                            <a:srgbClr val="263133"/>
                          </a:solidFill>
                          <a:effectLst/>
                          <a:uLnTx/>
                          <a:uFillTx/>
                          <a:latin typeface="Rawline"/>
                          <a:ea typeface="+mn-ea"/>
                          <a:cs typeface="+mn-cs"/>
                        </a:rPr>
                        <a:t>Claim 17</a:t>
                      </a:r>
                      <a:endParaRPr kumimoji="0" lang="it-IT" sz="800" b="1" i="0" u="none" strike="noStrike" kern="1200" cap="none" spc="0" normalizeH="0" baseline="0" noProof="0">
                        <a:ln>
                          <a:noFill/>
                        </a:ln>
                        <a:solidFill>
                          <a:srgbClr val="263133"/>
                        </a:solidFill>
                        <a:effectLst/>
                        <a:uLnTx/>
                        <a:uFillTx/>
                        <a:latin typeface="Rawline"/>
                        <a:ea typeface="+mn-ea"/>
                        <a:cs typeface="+mn-cs"/>
                      </a:endParaRPr>
                    </a:p>
                  </a:txBody>
                  <a:tcPr marL="9525" marR="9525" marT="9525" marB="0" anchor="ctr">
                    <a:lnL>
                      <a:noFill/>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alpha val="20000"/>
                      </a:schemeClr>
                    </a:solidFill>
                  </a:tcPr>
                </a:tc>
                <a:tc>
                  <a:txBody>
                    <a:bodyPr/>
                    <a:lstStyle/>
                    <a:p>
                      <a:pPr algn="ctr" fontAlgn="b"/>
                      <a:r>
                        <a:rPr lang="en-US" sz="1200" b="1" i="0" u="none" strike="noStrike">
                          <a:solidFill>
                            <a:schemeClr val="bg2"/>
                          </a:solidFill>
                          <a:effectLst/>
                          <a:latin typeface="+mj-lt"/>
                        </a:rPr>
                        <a:t>71%</a:t>
                      </a:r>
                    </a:p>
                  </a:txBody>
                  <a:tcPr marL="6350" marR="6350" marT="6350"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lumMod val="20000"/>
                        <a:lumOff val="80000"/>
                        <a:alpha val="20000"/>
                      </a:schemeClr>
                    </a:solidFill>
                  </a:tcPr>
                </a:tc>
                <a:tc>
                  <a:txBody>
                    <a:bodyPr/>
                    <a:lstStyle/>
                    <a:p>
                      <a:pPr algn="ctr" fontAlgn="b"/>
                      <a:r>
                        <a:rPr lang="en-US" sz="1200" b="1" i="0" u="none" strike="noStrike">
                          <a:solidFill>
                            <a:schemeClr val="bg2"/>
                          </a:solidFill>
                          <a:effectLst/>
                          <a:latin typeface="+mj-lt"/>
                        </a:rPr>
                        <a:t>59%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lumMod val="20000"/>
                        <a:lumOff val="80000"/>
                        <a:alpha val="20000"/>
                      </a:schemeClr>
                    </a:solidFill>
                  </a:tcPr>
                </a:tc>
                <a:tc>
                  <a:txBody>
                    <a:bodyPr/>
                    <a:lstStyle/>
                    <a:p>
                      <a:pPr algn="ctr" fontAlgn="b"/>
                      <a:r>
                        <a:rPr lang="en-US" sz="1200" b="1" i="0" u="none" strike="noStrike">
                          <a:solidFill>
                            <a:schemeClr val="bg2"/>
                          </a:solidFill>
                          <a:effectLst/>
                          <a:latin typeface="+mj-lt"/>
                        </a:rPr>
                        <a:t>65%</a:t>
                      </a:r>
                    </a:p>
                  </a:txBody>
                  <a:tcPr marL="6350" marR="6350" marT="6350" marB="0"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alpha val="20000"/>
                      </a:schemeClr>
                    </a:solidFill>
                  </a:tcPr>
                </a:tc>
                <a:tc>
                  <a:txBody>
                    <a:bodyPr/>
                    <a:lstStyle/>
                    <a:p>
                      <a:pPr algn="ctr" fontAlgn="b"/>
                      <a:r>
                        <a:rPr lang="en-US" sz="1200" b="1" i="0" u="none" strike="noStrike">
                          <a:solidFill>
                            <a:schemeClr val="bg2"/>
                          </a:solidFill>
                          <a:effectLst/>
                          <a:latin typeface="+mj-lt"/>
                        </a:rPr>
                        <a:t>74%</a:t>
                      </a:r>
                    </a:p>
                  </a:txBody>
                  <a:tcPr marL="6350" marR="6350" marT="6350" marB="0" anchor="ctr">
                    <a:lnL w="12700" cap="flat" cmpd="sng" algn="ctr">
                      <a:solidFill>
                        <a:schemeClr val="bg2"/>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2">
                        <a:lumMod val="20000"/>
                        <a:lumOff val="80000"/>
                        <a:alpha val="20000"/>
                      </a:schemeClr>
                    </a:solidFill>
                  </a:tcPr>
                </a:tc>
                <a:extLst>
                  <a:ext uri="{0D108BD9-81ED-4DB2-BD59-A6C34878D82A}">
                    <a16:rowId xmlns:a16="http://schemas.microsoft.com/office/drawing/2014/main" val="1121449269"/>
                  </a:ext>
                </a:extLst>
              </a:tr>
              <a:tr h="44358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srgbClr val="263133"/>
                          </a:solidFill>
                          <a:effectLst/>
                          <a:uLnTx/>
                          <a:uFillTx/>
                          <a:latin typeface="Rawline"/>
                          <a:ea typeface="+mn-ea"/>
                          <a:cs typeface="+mn-cs"/>
                        </a:rPr>
                        <a:t>   </a:t>
                      </a:r>
                      <a:r>
                        <a:rPr kumimoji="0" lang="it-IT" sz="900" b="1" i="0" u="none" strike="noStrike" kern="1200" cap="none" spc="0" normalizeH="0" baseline="0" noProof="0">
                          <a:ln>
                            <a:noFill/>
                          </a:ln>
                          <a:solidFill>
                            <a:srgbClr val="263133"/>
                          </a:solidFill>
                          <a:effectLst/>
                          <a:uLnTx/>
                          <a:uFillTx/>
                          <a:latin typeface="Rawline"/>
                          <a:ea typeface="+mn-ea"/>
                          <a:cs typeface="+mn-cs"/>
                        </a:rPr>
                        <a:t>Claim 28</a:t>
                      </a:r>
                      <a:endParaRPr kumimoji="0" lang="it-IT" sz="800" b="1" i="0" u="none" strike="noStrike" kern="1200" cap="none" spc="0" normalizeH="0" baseline="0" noProof="0">
                        <a:ln>
                          <a:noFill/>
                        </a:ln>
                        <a:solidFill>
                          <a:srgbClr val="263133"/>
                        </a:solidFill>
                        <a:effectLst/>
                        <a:uLnTx/>
                        <a:uFillTx/>
                        <a:latin typeface="Rawline"/>
                        <a:ea typeface="+mn-ea"/>
                        <a:cs typeface="+mn-cs"/>
                      </a:endParaRPr>
                    </a:p>
                  </a:txBody>
                  <a:tcPr marL="9525" marR="9525" marT="9525" marB="0" anchor="ctr">
                    <a:lnL>
                      <a:noFill/>
                    </a:lnL>
                    <a:lnR w="12700" cap="flat" cmpd="sng" algn="ctr">
                      <a:solidFill>
                        <a:schemeClr val="bg2"/>
                      </a:solid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88%</a:t>
                      </a:r>
                    </a:p>
                  </a:txBody>
                  <a:tcPr marL="6350" marR="6350" marT="6350" marB="0" anchor="ctr">
                    <a:lnL w="12700" cap="flat" cmpd="sng" algn="ctr">
                      <a:solidFill>
                        <a:schemeClr val="bg2"/>
                      </a:solid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77%</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79%</a:t>
                      </a:r>
                    </a:p>
                  </a:txBody>
                  <a:tcPr marL="6350" marR="6350" marT="6350" marB="0"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200" b="1" i="0" u="none" strike="noStrike">
                          <a:solidFill>
                            <a:schemeClr val="bg2"/>
                          </a:solidFill>
                          <a:effectLst/>
                          <a:latin typeface="+mj-lt"/>
                        </a:rPr>
                        <a:t>69%</a:t>
                      </a:r>
                    </a:p>
                  </a:txBody>
                  <a:tcPr marL="6350" marR="6350" marT="6350" marB="0" anchor="ctr">
                    <a:lnL w="12700" cap="flat" cmpd="sng" algn="ctr">
                      <a:solidFill>
                        <a:schemeClr val="bg2"/>
                      </a:solid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117376756"/>
                  </a:ext>
                </a:extLst>
              </a:tr>
            </a:tbl>
          </a:graphicData>
        </a:graphic>
      </p:graphicFrame>
      <p:sp>
        <p:nvSpPr>
          <p:cNvPr id="50" name="TextBox 49">
            <a:extLst>
              <a:ext uri="{FF2B5EF4-FFF2-40B4-BE49-F238E27FC236}">
                <a16:creationId xmlns:a16="http://schemas.microsoft.com/office/drawing/2014/main" id="{26C9B046-C18A-4519-A927-F83EF56201EF}"/>
              </a:ext>
            </a:extLst>
          </p:cNvPr>
          <p:cNvSpPr txBox="1"/>
          <p:nvPr/>
        </p:nvSpPr>
        <p:spPr>
          <a:xfrm>
            <a:off x="2316846" y="1890272"/>
            <a:ext cx="3487209" cy="343304"/>
          </a:xfrm>
          <a:prstGeom prst="rect">
            <a:avLst/>
          </a:prstGeom>
          <a:noFill/>
          <a:ln>
            <a:noFill/>
          </a:ln>
        </p:spPr>
        <p:txBody>
          <a:bodyPr wrap="square" lIns="0" tIns="0" rIns="0" bIns="0" rtlCol="0">
            <a:noAutofit/>
          </a:bodyPr>
          <a:lstStyle/>
          <a:p>
            <a:pPr algn="ctr"/>
            <a:r>
              <a:rPr lang="en-GB" sz="1400" b="1">
                <a:solidFill>
                  <a:schemeClr val="bg2"/>
                </a:solidFill>
                <a:cs typeface="MV Boli" panose="02000500030200090000" pitchFamily="2" charset="0"/>
              </a:rPr>
              <a:t>Scorecard</a:t>
            </a:r>
          </a:p>
        </p:txBody>
      </p:sp>
    </p:spTree>
    <p:extLst>
      <p:ext uri="{BB962C8B-B14F-4D97-AF65-F5344CB8AC3E}">
        <p14:creationId xmlns:p14="http://schemas.microsoft.com/office/powerpoint/2010/main" val="2814569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D9E8280-9D88-4E21-8C81-1260B32D54B5}"/>
              </a:ext>
            </a:extLst>
          </p:cNvPr>
          <p:cNvSpPr/>
          <p:nvPr/>
        </p:nvSpPr>
        <p:spPr>
          <a:xfrm>
            <a:off x="403200" y="1579046"/>
            <a:ext cx="7314502" cy="4236060"/>
          </a:xfrm>
          <a:prstGeom prst="rect">
            <a:avLst/>
          </a:prstGeom>
          <a:solidFill>
            <a:schemeClr val="bg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err="1">
              <a:solidFill>
                <a:schemeClr val="tx1"/>
              </a:solidFill>
              <a:latin typeface="Segoe Print" panose="02000600000000000000" pitchFamily="2" charset="0"/>
              <a:cs typeface="MV Boli" panose="02000500030200090000" pitchFamily="2" charset="0"/>
            </a:endParaRPr>
          </a:p>
        </p:txBody>
      </p:sp>
      <p:sp>
        <p:nvSpPr>
          <p:cNvPr id="17" name="Afgeronde rechthoek 65">
            <a:extLst>
              <a:ext uri="{FF2B5EF4-FFF2-40B4-BE49-F238E27FC236}">
                <a16:creationId xmlns:a16="http://schemas.microsoft.com/office/drawing/2014/main" id="{6833DEC2-75EF-4639-A097-D5683500D574}"/>
              </a:ext>
            </a:extLst>
          </p:cNvPr>
          <p:cNvSpPr/>
          <p:nvPr/>
        </p:nvSpPr>
        <p:spPr>
          <a:xfrm>
            <a:off x="8132234" y="0"/>
            <a:ext cx="4059767" cy="6864351"/>
          </a:xfrm>
          <a:prstGeom prst="roundRect">
            <a:avLst>
              <a:gd name="adj" fmla="val 0"/>
            </a:avLst>
          </a:prstGeom>
          <a:solidFill>
            <a:schemeClr val="tx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solidFill>
                <a:schemeClr val="tx1"/>
              </a:solidFill>
              <a:latin typeface="Segoe Print" panose="02000600000000000000" pitchFamily="2" charset="0"/>
              <a:cs typeface="MV Boli" panose="02000500030200090000" pitchFamily="2" charset="0"/>
            </a:endParaRPr>
          </a:p>
        </p:txBody>
      </p:sp>
      <p:sp>
        <p:nvSpPr>
          <p:cNvPr id="3" name="Title 2"/>
          <p:cNvSpPr>
            <a:spLocks noGrp="1"/>
          </p:cNvSpPr>
          <p:nvPr>
            <p:ph type="title"/>
          </p:nvPr>
        </p:nvSpPr>
        <p:spPr/>
        <p:txBody>
          <a:bodyPr/>
          <a:lstStyle/>
          <a:p>
            <a:r>
              <a:rPr lang="en-US"/>
              <a:t>Example </a:t>
            </a:r>
            <a:r>
              <a:rPr lang="en-US" err="1"/>
              <a:t>Output</a:t>
            </a:r>
            <a:r>
              <a:rPr lang="en-US"/>
              <a:t>: Open ends –</a:t>
            </a:r>
            <a:br>
              <a:rPr lang="en-US"/>
            </a:br>
            <a:r>
              <a:rPr lang="en-US"/>
              <a:t>Why are the claims motivating to buy?</a:t>
            </a:r>
          </a:p>
        </p:txBody>
      </p:sp>
      <p:sp>
        <p:nvSpPr>
          <p:cNvPr id="16" name="Rectangle 15">
            <a:extLst>
              <a:ext uri="{FF2B5EF4-FFF2-40B4-BE49-F238E27FC236}">
                <a16:creationId xmlns:a16="http://schemas.microsoft.com/office/drawing/2014/main" id="{1FA1DA3E-C28F-4ABD-9703-15C49E6DD921}"/>
              </a:ext>
            </a:extLst>
          </p:cNvPr>
          <p:cNvSpPr/>
          <p:nvPr/>
        </p:nvSpPr>
        <p:spPr>
          <a:xfrm>
            <a:off x="2373441" y="6197835"/>
            <a:ext cx="752936" cy="62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spAutoFit/>
          </a:bodyPr>
          <a:lstStyle/>
          <a:p>
            <a:pPr algn="l">
              <a:lnSpc>
                <a:spcPct val="110000"/>
              </a:lnSpc>
            </a:pPr>
            <a:endParaRPr lang="en-US" sz="1400">
              <a:solidFill>
                <a:schemeClr val="tx1"/>
              </a:solidFill>
            </a:endParaRPr>
          </a:p>
        </p:txBody>
      </p:sp>
      <p:sp>
        <p:nvSpPr>
          <p:cNvPr id="26" name="TextBox 25">
            <a:extLst>
              <a:ext uri="{FF2B5EF4-FFF2-40B4-BE49-F238E27FC236}">
                <a16:creationId xmlns:a16="http://schemas.microsoft.com/office/drawing/2014/main" id="{0E468771-EBF2-4AF7-A9C3-A25CE97F4BEE}"/>
              </a:ext>
            </a:extLst>
          </p:cNvPr>
          <p:cNvSpPr txBox="1"/>
          <p:nvPr/>
        </p:nvSpPr>
        <p:spPr>
          <a:xfrm>
            <a:off x="874818" y="1710357"/>
            <a:ext cx="6668382" cy="423449"/>
          </a:xfrm>
          <a:prstGeom prst="rect">
            <a:avLst/>
          </a:prstGeom>
          <a:noFill/>
        </p:spPr>
        <p:txBody>
          <a:bodyPr wrap="square">
            <a:spAutoFit/>
          </a:bodyPr>
          <a:lstStyle/>
          <a:p>
            <a:pPr algn="ctr"/>
            <a:r>
              <a:rPr lang="en-US" sz="1600" b="1"/>
              <a:t>Claim</a:t>
            </a:r>
            <a:r>
              <a:rPr lang="en-US" b="1"/>
              <a:t>s about Alpro products</a:t>
            </a:r>
          </a:p>
        </p:txBody>
      </p:sp>
      <p:sp>
        <p:nvSpPr>
          <p:cNvPr id="33" name="Content Placeholder 23">
            <a:extLst>
              <a:ext uri="{FF2B5EF4-FFF2-40B4-BE49-F238E27FC236}">
                <a16:creationId xmlns:a16="http://schemas.microsoft.com/office/drawing/2014/main" id="{4F2E662C-962D-47B6-81E1-98F5D6654DB6}"/>
              </a:ext>
            </a:extLst>
          </p:cNvPr>
          <p:cNvSpPr txBox="1">
            <a:spLocks/>
          </p:cNvSpPr>
          <p:nvPr/>
        </p:nvSpPr>
        <p:spPr>
          <a:xfrm>
            <a:off x="8370098" y="1579046"/>
            <a:ext cx="3474000" cy="4236060"/>
          </a:xfrm>
          <a:prstGeom prst="roundRect">
            <a:avLst>
              <a:gd name="adj" fmla="val 4293"/>
            </a:avLst>
          </a:prstGeom>
          <a:noFill/>
        </p:spPr>
        <p:txBody>
          <a:bodyPr/>
          <a:lstStyle>
            <a:lvl1pPr marL="216000" indent="-216000" algn="l" defTabSz="685800"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400" kern="1200" baseline="0">
                <a:solidFill>
                  <a:schemeClr val="tx1"/>
                </a:solidFill>
                <a:latin typeface="+mn-lt"/>
                <a:ea typeface="+mn-ea"/>
                <a:cs typeface="+mn-cs"/>
              </a:defRPr>
            </a:lvl1pPr>
            <a:lvl2pPr marL="432000" indent="-216000" algn="l" defTabSz="685800"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200" kern="1200" baseline="0">
                <a:solidFill>
                  <a:schemeClr val="tx1"/>
                </a:solidFill>
                <a:latin typeface="+mn-lt"/>
                <a:ea typeface="+mn-ea"/>
                <a:cs typeface="+mn-cs"/>
              </a:defRPr>
            </a:lvl2pPr>
            <a:lvl3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lang="en-US" sz="1200" kern="1200" noProof="0" dirty="0" smtClean="0">
                <a:solidFill>
                  <a:schemeClr val="tx1"/>
                </a:solidFill>
                <a:latin typeface="+mn-lt"/>
                <a:ea typeface="+mn-ea"/>
                <a:cs typeface="+mn-cs"/>
              </a:defRPr>
            </a:lvl3pPr>
            <a:lvl4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baseline="0">
                <a:solidFill>
                  <a:schemeClr val="tx1"/>
                </a:solidFill>
                <a:latin typeface="+mn-lt"/>
                <a:ea typeface="+mn-ea"/>
                <a:cs typeface="+mn-cs"/>
              </a:defRPr>
            </a:lvl4pPr>
            <a:lvl5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5pPr>
            <a:lvl6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6pPr>
            <a:lvl7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7pPr>
            <a:lvl8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8pPr>
            <a:lvl9pPr marL="648000" indent="-216000" algn="l" defTabSz="685800" rtl="0" eaLnBrk="1" latinLnBrk="0" hangingPunct="1">
              <a:lnSpc>
                <a:spcPct val="120000"/>
              </a:lnSpc>
              <a:spcBef>
                <a:spcPts val="0"/>
              </a:spcBef>
              <a:spcAft>
                <a:spcPts val="0"/>
              </a:spcAft>
              <a:buClr>
                <a:srgbClr val="1C6D7D"/>
              </a:buClr>
              <a:buSzPct val="140000"/>
              <a:buFont typeface="Arial" panose="020B0604020202020204" pitchFamily="34" charset="0"/>
              <a:buChar char="•"/>
              <a:defRPr sz="1200" kern="1200">
                <a:solidFill>
                  <a:schemeClr val="tx1"/>
                </a:solidFill>
                <a:latin typeface="+mn-lt"/>
                <a:ea typeface="+mn-ea"/>
                <a:cs typeface="+mn-cs"/>
              </a:defRPr>
            </a:lvl9pPr>
          </a:lstStyle>
          <a:p>
            <a:pPr marL="285750" indent="-285750"/>
            <a:r>
              <a:rPr lang="en-US">
                <a:latin typeface="+mj-lt"/>
                <a:cs typeface="MV Boli" panose="02000500030200090000" pitchFamily="2" charset="0"/>
              </a:rPr>
              <a:t>This shows a possible output for the qualitative part of the deep dive module. </a:t>
            </a:r>
          </a:p>
          <a:p>
            <a:pPr marL="285750" indent="-285750"/>
            <a:endParaRPr lang="en-US">
              <a:latin typeface="+mj-lt"/>
              <a:cs typeface="MV Boli" panose="02000500030200090000" pitchFamily="2" charset="0"/>
            </a:endParaRPr>
          </a:p>
          <a:p>
            <a:pPr marL="285750" indent="-285750"/>
            <a:r>
              <a:rPr lang="en-US">
                <a:latin typeface="+mj-lt"/>
                <a:cs typeface="MV Boli" panose="02000500030200090000" pitchFamily="2" charset="0"/>
              </a:rPr>
              <a:t>With this, we can understand </a:t>
            </a:r>
            <a:r>
              <a:rPr lang="en-US" b="1">
                <a:latin typeface="+mj-lt"/>
                <a:cs typeface="MV Boli" panose="02000500030200090000" pitchFamily="2" charset="0"/>
              </a:rPr>
              <a:t>why</a:t>
            </a:r>
            <a:r>
              <a:rPr lang="en-US">
                <a:latin typeface="+mj-lt"/>
                <a:cs typeface="MV Boli" panose="02000500030200090000" pitchFamily="2" charset="0"/>
              </a:rPr>
              <a:t> some claims are liked or disliked. </a:t>
            </a:r>
          </a:p>
          <a:p>
            <a:pPr marL="0" indent="0">
              <a:buNone/>
            </a:pPr>
            <a:endParaRPr lang="en-US">
              <a:latin typeface="+mj-lt"/>
              <a:cs typeface="MV Boli" panose="02000500030200090000" pitchFamily="2" charset="0"/>
            </a:endParaRPr>
          </a:p>
        </p:txBody>
      </p:sp>
      <p:graphicFrame>
        <p:nvGraphicFramePr>
          <p:cNvPr id="22" name="Table 21">
            <a:extLst>
              <a:ext uri="{FF2B5EF4-FFF2-40B4-BE49-F238E27FC236}">
                <a16:creationId xmlns:a16="http://schemas.microsoft.com/office/drawing/2014/main" id="{58A63AC5-8AE9-4FF7-BA2C-7ECF1646AB90}"/>
              </a:ext>
            </a:extLst>
          </p:cNvPr>
          <p:cNvGraphicFramePr>
            <a:graphicFrameLocks noGrp="1"/>
          </p:cNvGraphicFramePr>
          <p:nvPr/>
        </p:nvGraphicFramePr>
        <p:xfrm>
          <a:off x="2257445" y="2894521"/>
          <a:ext cx="3226403" cy="2233081"/>
        </p:xfrm>
        <a:graphic>
          <a:graphicData uri="http://schemas.openxmlformats.org/drawingml/2006/table">
            <a:tbl>
              <a:tblPr>
                <a:tableStyleId>{69012ECD-51FC-41F1-AA8D-1B2483CD663E}</a:tableStyleId>
              </a:tblPr>
              <a:tblGrid>
                <a:gridCol w="2051523">
                  <a:extLst>
                    <a:ext uri="{9D8B030D-6E8A-4147-A177-3AD203B41FA5}">
                      <a16:colId xmlns:a16="http://schemas.microsoft.com/office/drawing/2014/main" val="2188591684"/>
                    </a:ext>
                  </a:extLst>
                </a:gridCol>
                <a:gridCol w="1174880">
                  <a:extLst>
                    <a:ext uri="{9D8B030D-6E8A-4147-A177-3AD203B41FA5}">
                      <a16:colId xmlns:a16="http://schemas.microsoft.com/office/drawing/2014/main" val="1203467184"/>
                    </a:ext>
                  </a:extLst>
                </a:gridCol>
              </a:tblGrid>
              <a:tr h="361125">
                <a:tc>
                  <a:txBody>
                    <a:bodyPr/>
                    <a:lstStyle/>
                    <a:p>
                      <a:pPr marL="91440" algn="l" fontAlgn="b"/>
                      <a:r>
                        <a:rPr lang="en-US" sz="1050" b="1" i="0" u="none" strike="noStrike" kern="1200" noProof="0">
                          <a:solidFill>
                            <a:srgbClr val="1C6D7D"/>
                          </a:solidFill>
                          <a:effectLst/>
                          <a:latin typeface="+mn-lt"/>
                          <a:ea typeface="+mn-ea"/>
                          <a:cs typeface="+mn-cs"/>
                        </a:rPr>
                        <a:t>LIKE, n=300</a:t>
                      </a:r>
                    </a:p>
                  </a:txBody>
                  <a:tcPr marL="7620" marR="7620" marT="7620" marB="0" anchor="ctr">
                    <a:lnL w="6350" cap="flat" cmpd="sng" algn="ctr">
                      <a:noFill/>
                      <a:prstDash val="solid"/>
                      <a:miter lim="800000"/>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783" rtl="0" eaLnBrk="1" fontAlgn="b" latinLnBrk="0" hangingPunct="1"/>
                      <a:endParaRPr lang="en-US" sz="900" b="1" i="0" u="none" strike="noStrike" kern="1200" noProof="0">
                        <a:solidFill>
                          <a:schemeClr val="tx1"/>
                        </a:solidFill>
                        <a:effectLst/>
                        <a:latin typeface="+mj-lt"/>
                        <a:ea typeface="+mn-ea"/>
                        <a:cs typeface="+mn-cs"/>
                      </a:endParaRPr>
                    </a:p>
                  </a:txBody>
                  <a:tcPr marL="9525" marR="9525" marT="952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81271562"/>
                  </a:ext>
                </a:extLst>
              </a:tr>
              <a:tr h="296869">
                <a:tc>
                  <a:txBody>
                    <a:bodyPr/>
                    <a:lstStyle/>
                    <a:p>
                      <a:pPr marL="91440" algn="l" fontAlgn="b"/>
                      <a:r>
                        <a:rPr lang="en-US" sz="800" b="0" i="0" u="none" strike="noStrike" kern="1200" noProof="0">
                          <a:solidFill>
                            <a:schemeClr val="tx1"/>
                          </a:solidFill>
                          <a:effectLst/>
                          <a:latin typeface="+mn-lt"/>
                          <a:ea typeface="+mn-ea"/>
                          <a:cs typeface="+mn-cs"/>
                        </a:rPr>
                        <a:t>Important for my health</a:t>
                      </a:r>
                    </a:p>
                  </a:txBody>
                  <a:tcPr marL="9525" marR="9525" marT="9525" marB="0" anchor="ctr">
                    <a:lnL w="6350" cap="flat" cmpd="sng" algn="ctr">
                      <a:noFill/>
                      <a:prstDash val="solid"/>
                      <a:miter lim="800000"/>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noProof="0">
                          <a:solidFill>
                            <a:srgbClr val="000000"/>
                          </a:solidFill>
                          <a:effectLst/>
                          <a:latin typeface="+mj-lt"/>
                          <a:cs typeface="Arabic Typesetting" panose="020B0604020202020204" pitchFamily="66" charset="-78"/>
                        </a:rPr>
                        <a:t>55%</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42593848"/>
                  </a:ext>
                </a:extLst>
              </a:tr>
              <a:tr h="296869">
                <a:tc>
                  <a:txBody>
                    <a:bodyPr/>
                    <a:lstStyle/>
                    <a:p>
                      <a:pPr marL="91440" marR="0" lvl="0" indent="0" algn="l" defTabSz="685800" rtl="0" eaLnBrk="1" fontAlgn="b" latinLnBrk="0" hangingPunct="1">
                        <a:lnSpc>
                          <a:spcPct val="100000"/>
                        </a:lnSpc>
                        <a:spcBef>
                          <a:spcPts val="0"/>
                        </a:spcBef>
                        <a:spcAft>
                          <a:spcPts val="0"/>
                        </a:spcAft>
                        <a:buClrTx/>
                        <a:buSzTx/>
                        <a:buFontTx/>
                        <a:buNone/>
                        <a:tabLst/>
                        <a:defRPr/>
                      </a:pPr>
                      <a:r>
                        <a:rPr lang="en-US" sz="800" b="0" i="0" u="none" strike="noStrike" kern="1200" noProof="0">
                          <a:solidFill>
                            <a:schemeClr val="tx1"/>
                          </a:solidFill>
                          <a:effectLst/>
                          <a:latin typeface="+mn-lt"/>
                          <a:ea typeface="+mn-ea"/>
                          <a:cs typeface="+mn-cs"/>
                        </a:rPr>
                        <a:t>Healthy snack </a:t>
                      </a:r>
                    </a:p>
                  </a:txBody>
                  <a:tcPr marL="9525" marR="9525" marT="9525" marB="0" anchor="ctr">
                    <a:lnL w="6350" cap="flat" cmpd="sng" algn="ctr">
                      <a:noFill/>
                      <a:prstDash val="solid"/>
                      <a:miter lim="800000"/>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noProof="0">
                          <a:solidFill>
                            <a:srgbClr val="000000"/>
                          </a:solidFill>
                          <a:effectLst/>
                          <a:latin typeface="+mj-lt"/>
                          <a:cs typeface="Arabic Typesetting" panose="020B0604020202020204" pitchFamily="66" charset="-78"/>
                        </a:rPr>
                        <a:t>22%</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06298348"/>
                  </a:ext>
                </a:extLst>
              </a:tr>
              <a:tr h="185944">
                <a:tc>
                  <a:txBody>
                    <a:bodyPr/>
                    <a:lstStyle/>
                    <a:p>
                      <a:pPr marL="91440" marR="0" lvl="0" indent="0" algn="l" defTabSz="685800" rtl="0" eaLnBrk="1" fontAlgn="b" latinLnBrk="0" hangingPunct="1">
                        <a:lnSpc>
                          <a:spcPct val="100000"/>
                        </a:lnSpc>
                        <a:spcBef>
                          <a:spcPts val="0"/>
                        </a:spcBef>
                        <a:spcAft>
                          <a:spcPts val="0"/>
                        </a:spcAft>
                        <a:buClrTx/>
                        <a:buSzTx/>
                        <a:buFontTx/>
                        <a:buNone/>
                        <a:tabLst/>
                        <a:defRPr/>
                      </a:pPr>
                      <a:endParaRPr lang="en-US" sz="800" b="0" i="0" u="none" strike="noStrike" kern="1200" noProof="0">
                        <a:solidFill>
                          <a:srgbClr val="EF7B26"/>
                        </a:solidFill>
                        <a:effectLst/>
                        <a:latin typeface="+mn-lt"/>
                        <a:ea typeface="+mn-ea"/>
                        <a:cs typeface="+mn-cs"/>
                      </a:endParaRPr>
                    </a:p>
                  </a:txBody>
                  <a:tcPr marL="9525" marR="9525" marT="9525" marB="0" anchor="ctr">
                    <a:lnL w="6350" cap="flat" cmpd="sng" algn="ctr">
                      <a:noFill/>
                      <a:prstDash val="solid"/>
                      <a:miter lim="800000"/>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500" b="0" i="0" u="none" strike="noStrike" noProof="0">
                        <a:solidFill>
                          <a:srgbClr val="000000"/>
                        </a:solidFill>
                        <a:effectLst/>
                        <a:latin typeface="+mj-lt"/>
                      </a:endParaRP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0192463"/>
                  </a:ext>
                </a:extLst>
              </a:tr>
              <a:tr h="375448">
                <a:tc>
                  <a:txBody>
                    <a:bodyPr/>
                    <a:lstStyle/>
                    <a:p>
                      <a:pPr marL="91440" marR="0" lvl="0" indent="0" algn="l" defTabSz="685800" rtl="0" eaLnBrk="1" fontAlgn="b" latinLnBrk="0" hangingPunct="1">
                        <a:lnSpc>
                          <a:spcPct val="100000"/>
                        </a:lnSpc>
                        <a:spcBef>
                          <a:spcPts val="0"/>
                        </a:spcBef>
                        <a:spcAft>
                          <a:spcPts val="0"/>
                        </a:spcAft>
                        <a:buClrTx/>
                        <a:buSzTx/>
                        <a:buFontTx/>
                        <a:buNone/>
                        <a:tabLst/>
                        <a:defRPr/>
                      </a:pPr>
                      <a:r>
                        <a:rPr lang="en-US" sz="1050" b="1" i="0" u="none" strike="noStrike" kern="1200" noProof="0">
                          <a:solidFill>
                            <a:srgbClr val="EF7B26"/>
                          </a:solidFill>
                          <a:effectLst/>
                          <a:latin typeface="+mn-lt"/>
                          <a:ea typeface="+mn-ea"/>
                          <a:cs typeface="+mn-cs"/>
                        </a:rPr>
                        <a:t>DISLIKE, n=100</a:t>
                      </a:r>
                    </a:p>
                  </a:txBody>
                  <a:tcPr marL="9525" marR="9525" marT="9525" marB="0" anchor="ctr">
                    <a:lnL w="6350" cap="flat" cmpd="sng" algn="ctr">
                      <a:noFill/>
                      <a:prstDash val="solid"/>
                      <a:miter lim="800000"/>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endParaRPr lang="en-US" sz="800" b="0" i="0" u="none" strike="noStrike" noProof="0">
                        <a:solidFill>
                          <a:srgbClr val="000000"/>
                        </a:solidFill>
                        <a:effectLst/>
                        <a:latin typeface="+mj-lt"/>
                      </a:endParaRP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154444952"/>
                  </a:ext>
                </a:extLst>
              </a:tr>
              <a:tr h="358413">
                <a:tc>
                  <a:txBody>
                    <a:bodyPr/>
                    <a:lstStyle/>
                    <a:p>
                      <a:pPr marL="91440" marR="0" lvl="0" indent="0" algn="l" defTabSz="685800" rtl="0" eaLnBrk="1" fontAlgn="b" latinLnBrk="0" hangingPunct="1">
                        <a:lnSpc>
                          <a:spcPct val="100000"/>
                        </a:lnSpc>
                        <a:spcBef>
                          <a:spcPts val="0"/>
                        </a:spcBef>
                        <a:spcAft>
                          <a:spcPts val="0"/>
                        </a:spcAft>
                        <a:buClrTx/>
                        <a:buSzTx/>
                        <a:buFontTx/>
                        <a:buNone/>
                        <a:tabLst/>
                        <a:defRPr/>
                      </a:pPr>
                      <a:r>
                        <a:rPr lang="en-US" sz="800" b="0" i="0" u="none" strike="noStrike" kern="1200" noProof="0">
                          <a:solidFill>
                            <a:schemeClr val="tx1"/>
                          </a:solidFill>
                          <a:effectLst/>
                          <a:latin typeface="+mn-lt"/>
                          <a:ea typeface="+mn-ea"/>
                          <a:cs typeface="+mn-cs"/>
                        </a:rPr>
                        <a:t>Too vague, doesn’t say what is inside</a:t>
                      </a:r>
                    </a:p>
                  </a:txBody>
                  <a:tcPr marL="9525" marR="9525" marT="9525" marB="0" anchor="ctr">
                    <a:lnL w="6350" cap="flat" cmpd="sng" algn="ctr">
                      <a:noFill/>
                      <a:prstDash val="solid"/>
                      <a:miter lim="800000"/>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noProof="0">
                          <a:solidFill>
                            <a:srgbClr val="000000"/>
                          </a:solidFill>
                          <a:effectLst/>
                          <a:latin typeface="+mj-lt"/>
                        </a:rPr>
                        <a:t>28%</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25987386"/>
                  </a:ext>
                </a:extLst>
              </a:tr>
              <a:tr h="358413">
                <a:tc>
                  <a:txBody>
                    <a:bodyPr/>
                    <a:lstStyle/>
                    <a:p>
                      <a:pPr marL="91440" marR="0" lvl="0" indent="0" algn="l" defTabSz="685800" rtl="0" eaLnBrk="1" fontAlgn="b" latinLnBrk="0" hangingPunct="1">
                        <a:lnSpc>
                          <a:spcPct val="100000"/>
                        </a:lnSpc>
                        <a:spcBef>
                          <a:spcPts val="0"/>
                        </a:spcBef>
                        <a:spcAft>
                          <a:spcPts val="0"/>
                        </a:spcAft>
                        <a:buClrTx/>
                        <a:buSzTx/>
                        <a:buFontTx/>
                        <a:buNone/>
                        <a:tabLst/>
                        <a:defRPr/>
                      </a:pPr>
                      <a:r>
                        <a:rPr lang="en-US" sz="800" b="0" i="0" u="none" strike="noStrike" kern="1200" noProof="0">
                          <a:solidFill>
                            <a:schemeClr val="tx1"/>
                          </a:solidFill>
                          <a:effectLst/>
                          <a:latin typeface="+mn-lt"/>
                          <a:ea typeface="+mn-ea"/>
                          <a:cs typeface="+mn-cs"/>
                        </a:rPr>
                        <a:t>Sounds fake/hypocrite</a:t>
                      </a:r>
                    </a:p>
                  </a:txBody>
                  <a:tcPr marL="9525" marR="9525" marT="9525" marB="0" anchor="ctr">
                    <a:lnL w="6350" cap="flat" cmpd="sng" algn="ctr">
                      <a:noFill/>
                      <a:prstDash val="solid"/>
                      <a:miter lim="800000"/>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noProof="0">
                          <a:solidFill>
                            <a:srgbClr val="000000"/>
                          </a:solidFill>
                          <a:effectLst/>
                          <a:latin typeface="+mj-lt"/>
                        </a:rPr>
                        <a:t>13%</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1904916"/>
                  </a:ext>
                </a:extLst>
              </a:tr>
            </a:tbl>
          </a:graphicData>
        </a:graphic>
      </p:graphicFrame>
      <p:graphicFrame>
        <p:nvGraphicFramePr>
          <p:cNvPr id="2" name="Table 1">
            <a:extLst>
              <a:ext uri="{FF2B5EF4-FFF2-40B4-BE49-F238E27FC236}">
                <a16:creationId xmlns:a16="http://schemas.microsoft.com/office/drawing/2014/main" id="{256D0952-87AB-4662-95E6-EC7A787DD7E0}"/>
              </a:ext>
            </a:extLst>
          </p:cNvPr>
          <p:cNvGraphicFramePr>
            <a:graphicFrameLocks noGrp="1"/>
          </p:cNvGraphicFramePr>
          <p:nvPr/>
        </p:nvGraphicFramePr>
        <p:xfrm>
          <a:off x="874818" y="2687491"/>
          <a:ext cx="1144763" cy="2647143"/>
        </p:xfrm>
        <a:graphic>
          <a:graphicData uri="http://schemas.openxmlformats.org/drawingml/2006/table">
            <a:tbl>
              <a:tblPr firstRow="1" bandRow="1">
                <a:tableStyleId>{A6E0E982-E285-4178-BDAB-3F26002EA596}</a:tableStyleId>
              </a:tblPr>
              <a:tblGrid>
                <a:gridCol w="1144763">
                  <a:extLst>
                    <a:ext uri="{9D8B030D-6E8A-4147-A177-3AD203B41FA5}">
                      <a16:colId xmlns:a16="http://schemas.microsoft.com/office/drawing/2014/main" val="3622342856"/>
                    </a:ext>
                  </a:extLst>
                </a:gridCol>
              </a:tblGrid>
              <a:tr h="4435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a:ln>
                            <a:noFill/>
                          </a:ln>
                          <a:solidFill>
                            <a:srgbClr val="263133"/>
                          </a:solidFill>
                          <a:effectLst/>
                          <a:uLnTx/>
                          <a:uFillTx/>
                          <a:latin typeface="Rawline"/>
                          <a:ea typeface="+mn-ea"/>
                          <a:cs typeface="+mn-cs"/>
                        </a:rPr>
                        <a:t>Claims</a:t>
                      </a:r>
                    </a:p>
                  </a:txBody>
                  <a:tcPr marL="9525" marR="9525" marT="9525" marB="0" anchor="ctr">
                    <a:solidFill>
                      <a:schemeClr val="tx2">
                        <a:lumMod val="40000"/>
                        <a:lumOff val="60000"/>
                      </a:schemeClr>
                    </a:solidFill>
                  </a:tcPr>
                </a:tc>
                <a:extLst>
                  <a:ext uri="{0D108BD9-81ED-4DB2-BD59-A6C34878D82A}">
                    <a16:rowId xmlns:a16="http://schemas.microsoft.com/office/drawing/2014/main" val="2043041552"/>
                  </a:ext>
                </a:extLst>
              </a:tr>
              <a:tr h="4435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it-IT" sz="900" b="1" u="none" strike="noStrike" kern="1200" cap="none" spc="0" normalizeH="0" baseline="0" noProof="0">
                          <a:ln>
                            <a:noFill/>
                          </a:ln>
                          <a:solidFill>
                            <a:srgbClr val="263133"/>
                          </a:solidFill>
                          <a:effectLst/>
                          <a:uLnTx/>
                          <a:uFillTx/>
                        </a:rPr>
                        <a:t>   Claim 18</a:t>
                      </a:r>
                      <a:endParaRPr kumimoji="0" lang="it-IT" sz="900" b="1" i="0" u="none" strike="noStrike" kern="1200" cap="none" spc="0" normalizeH="0" baseline="0" noProof="0">
                        <a:ln>
                          <a:noFill/>
                        </a:ln>
                        <a:solidFill>
                          <a:srgbClr val="263133"/>
                        </a:solidFill>
                        <a:effectLst/>
                        <a:uLnTx/>
                        <a:uFillTx/>
                        <a:latin typeface="Rawline"/>
                        <a:ea typeface="+mn-ea"/>
                        <a:cs typeface="+mn-cs"/>
                      </a:endParaRPr>
                    </a:p>
                  </a:txBody>
                  <a:tcPr marL="9525" marR="9525" marT="9525" marB="0" anchor="ctr"/>
                </a:tc>
                <a:extLst>
                  <a:ext uri="{0D108BD9-81ED-4DB2-BD59-A6C34878D82A}">
                    <a16:rowId xmlns:a16="http://schemas.microsoft.com/office/drawing/2014/main" val="899044096"/>
                  </a:ext>
                </a:extLst>
              </a:tr>
              <a:tr h="4435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it-IT" sz="900" b="1" u="none" strike="noStrike" kern="1200" cap="none" spc="0" normalizeH="0" baseline="0" noProof="0">
                          <a:ln>
                            <a:noFill/>
                          </a:ln>
                          <a:solidFill>
                            <a:srgbClr val="263133"/>
                          </a:solidFill>
                          <a:effectLst/>
                          <a:uLnTx/>
                          <a:uFillTx/>
                        </a:rPr>
                        <a:t>   Claim 36</a:t>
                      </a:r>
                      <a:endParaRPr kumimoji="0" lang="it-IT" sz="900" b="1" i="0" u="none" strike="noStrike" kern="1200" cap="none" spc="0" normalizeH="0" baseline="0" noProof="0">
                        <a:ln>
                          <a:noFill/>
                        </a:ln>
                        <a:solidFill>
                          <a:srgbClr val="263133"/>
                        </a:solidFill>
                        <a:effectLst/>
                        <a:uLnTx/>
                        <a:uFillTx/>
                        <a:latin typeface="Rawline"/>
                        <a:ea typeface="+mn-ea"/>
                        <a:cs typeface="+mn-cs"/>
                      </a:endParaRPr>
                    </a:p>
                  </a:txBody>
                  <a:tcPr marL="9525" marR="9525" marT="9525" marB="0" anchor="ctr"/>
                </a:tc>
                <a:extLst>
                  <a:ext uri="{0D108BD9-81ED-4DB2-BD59-A6C34878D82A}">
                    <a16:rowId xmlns:a16="http://schemas.microsoft.com/office/drawing/2014/main" val="1527143977"/>
                  </a:ext>
                </a:extLst>
              </a:tr>
              <a:tr h="42922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it-IT" sz="800" b="0" u="none" strike="noStrike" kern="1200" cap="none" spc="0" normalizeH="0" baseline="0" noProof="0">
                          <a:ln>
                            <a:noFill/>
                          </a:ln>
                          <a:solidFill>
                            <a:srgbClr val="263133"/>
                          </a:solidFill>
                          <a:effectLst/>
                          <a:uLnTx/>
                          <a:uFillTx/>
                        </a:rPr>
                        <a:t>   </a:t>
                      </a:r>
                      <a:r>
                        <a:rPr kumimoji="0" lang="it-IT" sz="900" b="1" u="none" strike="noStrike" kern="1200" cap="none" spc="0" normalizeH="0" baseline="0" noProof="0">
                          <a:ln>
                            <a:noFill/>
                          </a:ln>
                          <a:solidFill>
                            <a:srgbClr val="263133"/>
                          </a:solidFill>
                          <a:effectLst/>
                          <a:uLnTx/>
                          <a:uFillTx/>
                        </a:rPr>
                        <a:t>Claim 6</a:t>
                      </a:r>
                      <a:endParaRPr kumimoji="0" lang="it-IT" sz="800" b="1" i="0" u="none" strike="noStrike" kern="1200" cap="none" spc="0" normalizeH="0" baseline="0" noProof="0">
                        <a:ln>
                          <a:noFill/>
                        </a:ln>
                        <a:solidFill>
                          <a:srgbClr val="263133"/>
                        </a:solidFill>
                        <a:effectLst/>
                        <a:uLnTx/>
                        <a:uFillTx/>
                        <a:latin typeface="Rawline"/>
                        <a:ea typeface="+mn-ea"/>
                        <a:cs typeface="+mn-cs"/>
                      </a:endParaRPr>
                    </a:p>
                  </a:txBody>
                  <a:tcPr marL="9525" marR="9525" marT="9525" marB="0" anchor="ctr"/>
                </a:tc>
                <a:extLst>
                  <a:ext uri="{0D108BD9-81ED-4DB2-BD59-A6C34878D82A}">
                    <a16:rowId xmlns:a16="http://schemas.microsoft.com/office/drawing/2014/main" val="3048606255"/>
                  </a:ext>
                </a:extLst>
              </a:tr>
              <a:tr h="4435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it-IT" sz="800" b="0" u="none" strike="noStrike" kern="1200" cap="none" spc="0" normalizeH="0" baseline="0" noProof="0">
                          <a:ln>
                            <a:noFill/>
                          </a:ln>
                          <a:solidFill>
                            <a:srgbClr val="263133"/>
                          </a:solidFill>
                          <a:effectLst/>
                          <a:uLnTx/>
                          <a:uFillTx/>
                        </a:rPr>
                        <a:t>   </a:t>
                      </a:r>
                      <a:r>
                        <a:rPr kumimoji="0" lang="it-IT" sz="900" b="1" u="none" strike="noStrike" kern="1200" cap="none" spc="0" normalizeH="0" baseline="0" noProof="0">
                          <a:ln>
                            <a:noFill/>
                          </a:ln>
                          <a:solidFill>
                            <a:srgbClr val="263133"/>
                          </a:solidFill>
                          <a:effectLst/>
                          <a:uLnTx/>
                          <a:uFillTx/>
                        </a:rPr>
                        <a:t>Claim 15</a:t>
                      </a:r>
                      <a:endParaRPr kumimoji="0" lang="it-IT" sz="800" b="1" i="0" u="none" strike="noStrike" kern="1200" cap="none" spc="0" normalizeH="0" baseline="0" noProof="0">
                        <a:ln>
                          <a:noFill/>
                        </a:ln>
                        <a:solidFill>
                          <a:srgbClr val="263133"/>
                        </a:solidFill>
                        <a:effectLst/>
                        <a:uLnTx/>
                        <a:uFillTx/>
                        <a:latin typeface="Rawline"/>
                        <a:ea typeface="+mn-ea"/>
                        <a:cs typeface="+mn-cs"/>
                      </a:endParaRPr>
                    </a:p>
                  </a:txBody>
                  <a:tcPr marL="9525" marR="9525" marT="9525" marB="0" anchor="ctr"/>
                </a:tc>
                <a:extLst>
                  <a:ext uri="{0D108BD9-81ED-4DB2-BD59-A6C34878D82A}">
                    <a16:rowId xmlns:a16="http://schemas.microsoft.com/office/drawing/2014/main" val="1467892191"/>
                  </a:ext>
                </a:extLst>
              </a:tr>
              <a:tr h="4435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it-IT" sz="800" b="0" u="none" strike="noStrike" kern="1200" cap="none" spc="0" normalizeH="0" baseline="0" noProof="0">
                          <a:ln>
                            <a:noFill/>
                          </a:ln>
                          <a:solidFill>
                            <a:srgbClr val="263133"/>
                          </a:solidFill>
                          <a:effectLst/>
                          <a:uLnTx/>
                          <a:uFillTx/>
                        </a:rPr>
                        <a:t>   </a:t>
                      </a:r>
                      <a:r>
                        <a:rPr kumimoji="0" lang="it-IT" sz="900" b="1" u="none" strike="noStrike" kern="1200" cap="none" spc="0" normalizeH="0" baseline="0" noProof="0">
                          <a:ln>
                            <a:noFill/>
                          </a:ln>
                          <a:solidFill>
                            <a:srgbClr val="263133"/>
                          </a:solidFill>
                          <a:effectLst/>
                          <a:uLnTx/>
                          <a:uFillTx/>
                        </a:rPr>
                        <a:t>Claim 27</a:t>
                      </a:r>
                      <a:endParaRPr kumimoji="0" lang="it-IT" sz="800" b="1" i="0" u="none" strike="noStrike" kern="1200" cap="none" spc="0" normalizeH="0" baseline="0" noProof="0">
                        <a:ln>
                          <a:noFill/>
                        </a:ln>
                        <a:solidFill>
                          <a:srgbClr val="263133"/>
                        </a:solidFill>
                        <a:effectLst/>
                        <a:uLnTx/>
                        <a:uFillTx/>
                        <a:latin typeface="Rawline"/>
                        <a:ea typeface="+mn-ea"/>
                        <a:cs typeface="+mn-cs"/>
                      </a:endParaRPr>
                    </a:p>
                  </a:txBody>
                  <a:tcPr marL="9525" marR="9525" marT="9525" marB="0" anchor="ctr"/>
                </a:tc>
                <a:extLst>
                  <a:ext uri="{0D108BD9-81ED-4DB2-BD59-A6C34878D82A}">
                    <a16:rowId xmlns:a16="http://schemas.microsoft.com/office/drawing/2014/main" val="3255676142"/>
                  </a:ext>
                </a:extLst>
              </a:tr>
            </a:tbl>
          </a:graphicData>
        </a:graphic>
      </p:graphicFrame>
      <p:sp>
        <p:nvSpPr>
          <p:cNvPr id="4" name="Speech Bubble: Rectangle with Corners Rounded 3">
            <a:extLst>
              <a:ext uri="{FF2B5EF4-FFF2-40B4-BE49-F238E27FC236}">
                <a16:creationId xmlns:a16="http://schemas.microsoft.com/office/drawing/2014/main" id="{C830A8B1-BDD7-4DA5-97AC-091AF758752B}"/>
              </a:ext>
            </a:extLst>
          </p:cNvPr>
          <p:cNvSpPr/>
          <p:nvPr/>
        </p:nvSpPr>
        <p:spPr>
          <a:xfrm>
            <a:off x="5653183" y="2913835"/>
            <a:ext cx="1945652" cy="349024"/>
          </a:xfrm>
          <a:prstGeom prst="wedgeRoundRectCallout">
            <a:avLst>
              <a:gd name="adj1" fmla="val -50227"/>
              <a:gd name="adj2" fmla="val 71634"/>
              <a:gd name="adj3" fmla="val 16667"/>
            </a:avLst>
          </a:prstGeom>
          <a:solidFill>
            <a:srgbClr val="E6EFF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r>
              <a:rPr lang="en-US" sz="1050">
                <a:solidFill>
                  <a:schemeClr val="accent1"/>
                </a:solidFill>
              </a:rPr>
              <a:t>It’s good for my health</a:t>
            </a:r>
          </a:p>
        </p:txBody>
      </p:sp>
      <p:sp>
        <p:nvSpPr>
          <p:cNvPr id="25" name="Speech Bubble: Rectangle with Corners Rounded 24">
            <a:extLst>
              <a:ext uri="{FF2B5EF4-FFF2-40B4-BE49-F238E27FC236}">
                <a16:creationId xmlns:a16="http://schemas.microsoft.com/office/drawing/2014/main" id="{75BAF6EC-F3A7-491E-A724-F5934E137BF3}"/>
              </a:ext>
            </a:extLst>
          </p:cNvPr>
          <p:cNvSpPr/>
          <p:nvPr/>
        </p:nvSpPr>
        <p:spPr>
          <a:xfrm>
            <a:off x="5653183" y="3469188"/>
            <a:ext cx="1945652" cy="504098"/>
          </a:xfrm>
          <a:prstGeom prst="wedgeRoundRectCallout">
            <a:avLst>
              <a:gd name="adj1" fmla="val -55892"/>
              <a:gd name="adj2" fmla="val 414"/>
              <a:gd name="adj3" fmla="val 16667"/>
            </a:avLst>
          </a:prstGeom>
          <a:solidFill>
            <a:srgbClr val="E6EFF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r>
              <a:rPr lang="en-US" sz="1050">
                <a:solidFill>
                  <a:schemeClr val="accent1"/>
                </a:solidFill>
              </a:rPr>
              <a:t>It is a healthy snack after workouts</a:t>
            </a:r>
          </a:p>
        </p:txBody>
      </p:sp>
      <p:sp>
        <p:nvSpPr>
          <p:cNvPr id="34" name="Speech Bubble: Rectangle with Corners Rounded 33">
            <a:extLst>
              <a:ext uri="{FF2B5EF4-FFF2-40B4-BE49-F238E27FC236}">
                <a16:creationId xmlns:a16="http://schemas.microsoft.com/office/drawing/2014/main" id="{057F48F5-97D4-4D06-B69A-9EDF1583554B}"/>
              </a:ext>
            </a:extLst>
          </p:cNvPr>
          <p:cNvSpPr/>
          <p:nvPr/>
        </p:nvSpPr>
        <p:spPr>
          <a:xfrm>
            <a:off x="5653183" y="4120736"/>
            <a:ext cx="1945652" cy="550445"/>
          </a:xfrm>
          <a:prstGeom prst="wedgeRoundRectCallout">
            <a:avLst>
              <a:gd name="adj1" fmla="val -57791"/>
              <a:gd name="adj2" fmla="val 2894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r>
              <a:rPr lang="en-US" sz="1050">
                <a:solidFill>
                  <a:schemeClr val="accent4"/>
                </a:solidFill>
              </a:rPr>
              <a:t>It doesn’t tell me why it’s healthy</a:t>
            </a:r>
          </a:p>
        </p:txBody>
      </p:sp>
    </p:spTree>
    <p:extLst>
      <p:ext uri="{BB962C8B-B14F-4D97-AF65-F5344CB8AC3E}">
        <p14:creationId xmlns:p14="http://schemas.microsoft.com/office/powerpoint/2010/main" val="1428684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ar driving on a road&#10;&#10;Description automatically generated with low confidence">
            <a:extLst>
              <a:ext uri="{FF2B5EF4-FFF2-40B4-BE49-F238E27FC236}">
                <a16:creationId xmlns:a16="http://schemas.microsoft.com/office/drawing/2014/main" id="{F3C4448C-13F4-4C87-B6E0-59D19FC2E79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 b="39"/>
          <a:stretch>
            <a:fillRect/>
          </a:stretch>
        </p:blipFill>
        <p:spPr/>
      </p:pic>
      <p:sp>
        <p:nvSpPr>
          <p:cNvPr id="15" name="doOverlay">
            <a:extLst>
              <a:ext uri="{FF2B5EF4-FFF2-40B4-BE49-F238E27FC236}">
                <a16:creationId xmlns:a16="http://schemas.microsoft.com/office/drawing/2014/main" id="{332C5DF9-E756-49DE-8A6F-E99BA63EABB1}"/>
              </a:ext>
            </a:extLst>
          </p:cNvPr>
          <p:cNvSpPr/>
          <p:nvPr/>
        </p:nvSpPr>
        <p:spPr>
          <a:xfrm>
            <a:off x="-1588" y="0"/>
            <a:ext cx="12192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pic>
        <p:nvPicPr>
          <p:cNvPr id="8" name="doLogoWhite">
            <a:extLst>
              <a:ext uri="{FF2B5EF4-FFF2-40B4-BE49-F238E27FC236}">
                <a16:creationId xmlns:a16="http://schemas.microsoft.com/office/drawing/2014/main" id="{4F6563F5-9BEE-4A95-9A25-75BD865C13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
        <p:nvSpPr>
          <p:cNvPr id="3" name="Title 2">
            <a:extLst>
              <a:ext uri="{FF2B5EF4-FFF2-40B4-BE49-F238E27FC236}">
                <a16:creationId xmlns:a16="http://schemas.microsoft.com/office/drawing/2014/main" id="{2CB10BCB-29A2-4775-B59D-688A5169311B}"/>
              </a:ext>
            </a:extLst>
          </p:cNvPr>
          <p:cNvSpPr>
            <a:spLocks noGrp="1"/>
          </p:cNvSpPr>
          <p:nvPr>
            <p:ph type="ctrTitle"/>
          </p:nvPr>
        </p:nvSpPr>
        <p:spPr/>
        <p:txBody>
          <a:bodyPr/>
          <a:lstStyle/>
          <a:p>
            <a:r>
              <a:rPr lang="en-US"/>
              <a:t>Timeline and investment</a:t>
            </a:r>
          </a:p>
        </p:txBody>
      </p:sp>
    </p:spTree>
    <p:extLst>
      <p:ext uri="{BB962C8B-B14F-4D97-AF65-F5344CB8AC3E}">
        <p14:creationId xmlns:p14="http://schemas.microsoft.com/office/powerpoint/2010/main" val="226323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3260512-6447-42CD-8CAE-8430DBF516A4}"/>
              </a:ext>
            </a:extLst>
          </p:cNvPr>
          <p:cNvSpPr>
            <a:spLocks noGrp="1"/>
          </p:cNvSpPr>
          <p:nvPr>
            <p:ph type="body" idx="1"/>
          </p:nvPr>
        </p:nvSpPr>
        <p:spPr>
          <a:xfrm>
            <a:off x="504000" y="943200"/>
            <a:ext cx="11084400" cy="307777"/>
          </a:xfrm>
        </p:spPr>
        <p:txBody>
          <a:bodyPr/>
          <a:lstStyle/>
          <a:p>
            <a:r>
              <a:rPr lang="en-US" sz="2000"/>
              <a:t>This timeline requires strong collaboration between Danone and SKIM </a:t>
            </a:r>
          </a:p>
        </p:txBody>
      </p:sp>
      <p:sp>
        <p:nvSpPr>
          <p:cNvPr id="5" name="Title 4">
            <a:extLst>
              <a:ext uri="{FF2B5EF4-FFF2-40B4-BE49-F238E27FC236}">
                <a16:creationId xmlns:a16="http://schemas.microsoft.com/office/drawing/2014/main" id="{37950A22-6AB4-4AB3-95DC-17EAB105C734}"/>
              </a:ext>
            </a:extLst>
          </p:cNvPr>
          <p:cNvSpPr>
            <a:spLocks noGrp="1"/>
          </p:cNvSpPr>
          <p:nvPr>
            <p:ph type="title"/>
          </p:nvPr>
        </p:nvSpPr>
        <p:spPr/>
        <p:txBody>
          <a:bodyPr/>
          <a:lstStyle/>
          <a:p>
            <a:r>
              <a:rPr lang="en-US">
                <a:solidFill>
                  <a:schemeClr val="bg2"/>
                </a:solidFill>
              </a:rPr>
              <a:t>Timeline for 5 countries</a:t>
            </a:r>
          </a:p>
        </p:txBody>
      </p:sp>
      <p:sp>
        <p:nvSpPr>
          <p:cNvPr id="9" name="TextBox 8">
            <a:extLst>
              <a:ext uri="{FF2B5EF4-FFF2-40B4-BE49-F238E27FC236}">
                <a16:creationId xmlns:a16="http://schemas.microsoft.com/office/drawing/2014/main" id="{28EA503B-83BB-4714-972F-989E55469030}"/>
              </a:ext>
            </a:extLst>
          </p:cNvPr>
          <p:cNvSpPr txBox="1"/>
          <p:nvPr/>
        </p:nvSpPr>
        <p:spPr>
          <a:xfrm>
            <a:off x="503998" y="6018975"/>
            <a:ext cx="10399352" cy="430887"/>
          </a:xfrm>
          <a:prstGeom prst="rect">
            <a:avLst/>
          </a:prstGeom>
          <a:noFill/>
          <a:ln>
            <a:noFill/>
          </a:ln>
        </p:spPr>
        <p:txBody>
          <a:bodyPr wrap="square">
            <a:spAutoFit/>
          </a:bodyPr>
          <a:lstStyle/>
          <a:p>
            <a:pPr indent="0" defTabSz="685800">
              <a:lnSpc>
                <a:spcPct val="100000"/>
              </a:lnSpc>
              <a:defRPr/>
            </a:pPr>
            <a:r>
              <a:rPr kumimoji="0" lang="en-US" sz="1100" b="1" i="0" u="none" strike="noStrike" kern="1200" cap="none" spc="0" normalizeH="0" baseline="0" noProof="0">
                <a:ln>
                  <a:noFill/>
                </a:ln>
                <a:solidFill>
                  <a:schemeClr val="accent2"/>
                </a:solidFill>
                <a:effectLst/>
                <a:uLnTx/>
                <a:uFillTx/>
                <a:latin typeface="Rawline" panose="00000500000000000000" pitchFamily="2" charset="0"/>
                <a:ea typeface="Times New Roman"/>
              </a:rPr>
              <a:t>^</a:t>
            </a:r>
            <a:r>
              <a:rPr kumimoji="0" lang="en-US" sz="1100" b="0" i="1" u="none" strike="noStrike" kern="1200" cap="none" spc="0" normalizeH="0" baseline="0" noProof="0">
                <a:ln>
                  <a:noFill/>
                </a:ln>
                <a:effectLst/>
                <a:uLnTx/>
                <a:uFillTx/>
                <a:latin typeface="Rawline" panose="00000500000000000000" pitchFamily="2" charset="0"/>
                <a:ea typeface="Times New Roman"/>
              </a:rPr>
              <a:t> </a:t>
            </a:r>
            <a:r>
              <a:rPr kumimoji="0" lang="en-US" sz="1100" b="0" i="0" u="none" strike="noStrike" kern="1200" cap="none" spc="0" normalizeH="0" baseline="0" noProof="0">
                <a:ln>
                  <a:noFill/>
                </a:ln>
                <a:effectLst/>
                <a:uLnTx/>
                <a:uFillTx/>
                <a:latin typeface="Rawline" panose="00000500000000000000" pitchFamily="2" charset="0"/>
                <a:ea typeface="Times New Roman"/>
              </a:rPr>
              <a:t>Key deadlines for Danone – if Danone</a:t>
            </a:r>
            <a:r>
              <a:rPr lang="en-US" sz="1100">
                <a:latin typeface="Rawline" panose="00000500000000000000" pitchFamily="2" charset="0"/>
                <a:ea typeface="Times New Roman"/>
              </a:rPr>
              <a:t> does not meet the deadline, SKIM reserves the right to push the timeline forward accordingly</a:t>
            </a:r>
            <a:br>
              <a:rPr lang="en-US" sz="1100">
                <a:latin typeface="Rawline" panose="00000500000000000000" pitchFamily="2" charset="0"/>
                <a:ea typeface="Times New Roman"/>
              </a:rPr>
            </a:br>
            <a:r>
              <a:rPr lang="en-US" sz="1100">
                <a:latin typeface="Rawline" panose="00000500000000000000" pitchFamily="2" charset="0"/>
                <a:ea typeface="Times New Roman"/>
              </a:rPr>
              <a:t>Please note that SKIM will be closed during a holiday on the 29</a:t>
            </a:r>
            <a:r>
              <a:rPr lang="en-US" sz="1100" baseline="30000">
                <a:latin typeface="Rawline" panose="00000500000000000000" pitchFamily="2" charset="0"/>
                <a:ea typeface="Times New Roman"/>
              </a:rPr>
              <a:t>th</a:t>
            </a:r>
            <a:r>
              <a:rPr lang="en-US" sz="1100">
                <a:latin typeface="Rawline" panose="00000500000000000000" pitchFamily="2" charset="0"/>
                <a:ea typeface="Times New Roman"/>
              </a:rPr>
              <a:t> of May.</a:t>
            </a:r>
            <a:endParaRPr kumimoji="0" lang="en-US" sz="1100" b="0" i="0" u="none" strike="noStrike" kern="1200" cap="none" spc="0" normalizeH="0" baseline="0" noProof="0">
              <a:ln>
                <a:noFill/>
              </a:ln>
              <a:effectLst/>
              <a:uLnTx/>
              <a:uFillTx/>
              <a:latin typeface="Rawline" panose="00000500000000000000" pitchFamily="2" charset="0"/>
              <a:ea typeface="Times New Roman"/>
            </a:endParaRPr>
          </a:p>
        </p:txBody>
      </p:sp>
      <p:graphicFrame>
        <p:nvGraphicFramePr>
          <p:cNvPr id="11" name="Table 10">
            <a:extLst>
              <a:ext uri="{FF2B5EF4-FFF2-40B4-BE49-F238E27FC236}">
                <a16:creationId xmlns:a16="http://schemas.microsoft.com/office/drawing/2014/main" id="{B5936CF8-2671-4308-964B-7CB01CAAA433}"/>
              </a:ext>
            </a:extLst>
          </p:cNvPr>
          <p:cNvGraphicFramePr>
            <a:graphicFrameLocks noGrp="1"/>
          </p:cNvGraphicFramePr>
          <p:nvPr>
            <p:extLst>
              <p:ext uri="{D42A27DB-BD31-4B8C-83A1-F6EECF244321}">
                <p14:modId xmlns:p14="http://schemas.microsoft.com/office/powerpoint/2010/main" val="3864566455"/>
              </p:ext>
            </p:extLst>
          </p:nvPr>
        </p:nvGraphicFramePr>
        <p:xfrm>
          <a:off x="503998" y="1441669"/>
          <a:ext cx="10747637" cy="4790657"/>
        </p:xfrm>
        <a:graphic>
          <a:graphicData uri="http://schemas.openxmlformats.org/drawingml/2006/table">
            <a:tbl>
              <a:tblPr firstRow="1" bandRow="1"/>
              <a:tblGrid>
                <a:gridCol w="942624">
                  <a:extLst>
                    <a:ext uri="{9D8B030D-6E8A-4147-A177-3AD203B41FA5}">
                      <a16:colId xmlns:a16="http://schemas.microsoft.com/office/drawing/2014/main" val="1580587122"/>
                    </a:ext>
                  </a:extLst>
                </a:gridCol>
                <a:gridCol w="2622646">
                  <a:extLst>
                    <a:ext uri="{9D8B030D-6E8A-4147-A177-3AD203B41FA5}">
                      <a16:colId xmlns:a16="http://schemas.microsoft.com/office/drawing/2014/main" val="20000"/>
                    </a:ext>
                  </a:extLst>
                </a:gridCol>
                <a:gridCol w="105208">
                  <a:extLst>
                    <a:ext uri="{9D8B030D-6E8A-4147-A177-3AD203B41FA5}">
                      <a16:colId xmlns:a16="http://schemas.microsoft.com/office/drawing/2014/main" val="3177370988"/>
                    </a:ext>
                  </a:extLst>
                </a:gridCol>
                <a:gridCol w="182880">
                  <a:extLst>
                    <a:ext uri="{9D8B030D-6E8A-4147-A177-3AD203B41FA5}">
                      <a16:colId xmlns:a16="http://schemas.microsoft.com/office/drawing/2014/main" val="2193181320"/>
                    </a:ext>
                  </a:extLst>
                </a:gridCol>
                <a:gridCol w="155448">
                  <a:extLst>
                    <a:ext uri="{9D8B030D-6E8A-4147-A177-3AD203B41FA5}">
                      <a16:colId xmlns:a16="http://schemas.microsoft.com/office/drawing/2014/main" val="2688778781"/>
                    </a:ext>
                  </a:extLst>
                </a:gridCol>
                <a:gridCol w="155448">
                  <a:extLst>
                    <a:ext uri="{9D8B030D-6E8A-4147-A177-3AD203B41FA5}">
                      <a16:colId xmlns:a16="http://schemas.microsoft.com/office/drawing/2014/main" val="1039564680"/>
                    </a:ext>
                  </a:extLst>
                </a:gridCol>
                <a:gridCol w="155448">
                  <a:extLst>
                    <a:ext uri="{9D8B030D-6E8A-4147-A177-3AD203B41FA5}">
                      <a16:colId xmlns:a16="http://schemas.microsoft.com/office/drawing/2014/main" val="4088344459"/>
                    </a:ext>
                  </a:extLst>
                </a:gridCol>
                <a:gridCol w="116840">
                  <a:extLst>
                    <a:ext uri="{9D8B030D-6E8A-4147-A177-3AD203B41FA5}">
                      <a16:colId xmlns:a16="http://schemas.microsoft.com/office/drawing/2014/main" val="1335446541"/>
                    </a:ext>
                  </a:extLst>
                </a:gridCol>
                <a:gridCol w="420831">
                  <a:extLst>
                    <a:ext uri="{9D8B030D-6E8A-4147-A177-3AD203B41FA5}">
                      <a16:colId xmlns:a16="http://schemas.microsoft.com/office/drawing/2014/main" val="4161041341"/>
                    </a:ext>
                  </a:extLst>
                </a:gridCol>
                <a:gridCol w="420830">
                  <a:extLst>
                    <a:ext uri="{9D8B030D-6E8A-4147-A177-3AD203B41FA5}">
                      <a16:colId xmlns:a16="http://schemas.microsoft.com/office/drawing/2014/main" val="472040124"/>
                    </a:ext>
                  </a:extLst>
                </a:gridCol>
                <a:gridCol w="420831">
                  <a:extLst>
                    <a:ext uri="{9D8B030D-6E8A-4147-A177-3AD203B41FA5}">
                      <a16:colId xmlns:a16="http://schemas.microsoft.com/office/drawing/2014/main" val="2858746512"/>
                    </a:ext>
                  </a:extLst>
                </a:gridCol>
                <a:gridCol w="420830">
                  <a:extLst>
                    <a:ext uri="{9D8B030D-6E8A-4147-A177-3AD203B41FA5}">
                      <a16:colId xmlns:a16="http://schemas.microsoft.com/office/drawing/2014/main" val="4029165778"/>
                    </a:ext>
                  </a:extLst>
                </a:gridCol>
                <a:gridCol w="420830">
                  <a:extLst>
                    <a:ext uri="{9D8B030D-6E8A-4147-A177-3AD203B41FA5}">
                      <a16:colId xmlns:a16="http://schemas.microsoft.com/office/drawing/2014/main" val="972625744"/>
                    </a:ext>
                  </a:extLst>
                </a:gridCol>
                <a:gridCol w="420830">
                  <a:extLst>
                    <a:ext uri="{9D8B030D-6E8A-4147-A177-3AD203B41FA5}">
                      <a16:colId xmlns:a16="http://schemas.microsoft.com/office/drawing/2014/main" val="3894395468"/>
                    </a:ext>
                  </a:extLst>
                </a:gridCol>
                <a:gridCol w="420830">
                  <a:extLst>
                    <a:ext uri="{9D8B030D-6E8A-4147-A177-3AD203B41FA5}">
                      <a16:colId xmlns:a16="http://schemas.microsoft.com/office/drawing/2014/main" val="3630416838"/>
                    </a:ext>
                  </a:extLst>
                </a:gridCol>
                <a:gridCol w="420830">
                  <a:extLst>
                    <a:ext uri="{9D8B030D-6E8A-4147-A177-3AD203B41FA5}">
                      <a16:colId xmlns:a16="http://schemas.microsoft.com/office/drawing/2014/main" val="3482723573"/>
                    </a:ext>
                  </a:extLst>
                </a:gridCol>
                <a:gridCol w="420830">
                  <a:extLst>
                    <a:ext uri="{9D8B030D-6E8A-4147-A177-3AD203B41FA5}">
                      <a16:colId xmlns:a16="http://schemas.microsoft.com/office/drawing/2014/main" val="3829874606"/>
                    </a:ext>
                  </a:extLst>
                </a:gridCol>
                <a:gridCol w="420830">
                  <a:extLst>
                    <a:ext uri="{9D8B030D-6E8A-4147-A177-3AD203B41FA5}">
                      <a16:colId xmlns:a16="http://schemas.microsoft.com/office/drawing/2014/main" val="3404452640"/>
                    </a:ext>
                  </a:extLst>
                </a:gridCol>
                <a:gridCol w="420830">
                  <a:extLst>
                    <a:ext uri="{9D8B030D-6E8A-4147-A177-3AD203B41FA5}">
                      <a16:colId xmlns:a16="http://schemas.microsoft.com/office/drawing/2014/main" val="850283050"/>
                    </a:ext>
                  </a:extLst>
                </a:gridCol>
                <a:gridCol w="420830">
                  <a:extLst>
                    <a:ext uri="{9D8B030D-6E8A-4147-A177-3AD203B41FA5}">
                      <a16:colId xmlns:a16="http://schemas.microsoft.com/office/drawing/2014/main" val="1184907836"/>
                    </a:ext>
                  </a:extLst>
                </a:gridCol>
                <a:gridCol w="420830">
                  <a:extLst>
                    <a:ext uri="{9D8B030D-6E8A-4147-A177-3AD203B41FA5}">
                      <a16:colId xmlns:a16="http://schemas.microsoft.com/office/drawing/2014/main" val="1782486528"/>
                    </a:ext>
                  </a:extLst>
                </a:gridCol>
                <a:gridCol w="420830">
                  <a:extLst>
                    <a:ext uri="{9D8B030D-6E8A-4147-A177-3AD203B41FA5}">
                      <a16:colId xmlns:a16="http://schemas.microsoft.com/office/drawing/2014/main" val="92446032"/>
                    </a:ext>
                  </a:extLst>
                </a:gridCol>
                <a:gridCol w="419473">
                  <a:extLst>
                    <a:ext uri="{9D8B030D-6E8A-4147-A177-3AD203B41FA5}">
                      <a16:colId xmlns:a16="http://schemas.microsoft.com/office/drawing/2014/main" val="1380289373"/>
                    </a:ext>
                  </a:extLst>
                </a:gridCol>
              </a:tblGrid>
              <a:tr h="28493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endParaRPr lang="en-US" sz="1200" b="1">
                        <a:solidFill>
                          <a:schemeClr val="tx1"/>
                        </a:solidFill>
                        <a:latin typeface="Rawline" panose="00000500000000000000" pitchFamily="2"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en-US" sz="1200" b="1" i="0">
                          <a:solidFill>
                            <a:schemeClr val="tx1"/>
                          </a:solidFill>
                          <a:latin typeface="Rawline" panose="00000500000000000000" pitchFamily="2" charset="0"/>
                          <a:cs typeface="Segoe UI" panose="020B0502040204020203" pitchFamily="34" charset="0"/>
                        </a:rPr>
                        <a:t>Week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grid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hMerge="1">
                  <a:txBody>
                    <a:bodyPr/>
                    <a:lstStyle/>
                    <a:p>
                      <a:endParaRPr lang="en-US"/>
                    </a:p>
                  </a:txBody>
                  <a:tcPr>
                    <a:lnL w="12700" cmpd="sng">
                      <a:noFill/>
                      <a:prstDash val="solid"/>
                    </a:lnL>
                  </a:tcPr>
                </a:tc>
                <a:tc grid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1" i="0">
                        <a:solidFill>
                          <a:schemeClr val="tx1"/>
                        </a:solidFill>
                        <a:latin typeface="Rawline" panose="00000500000000000000" pitchFamily="2" charset="0"/>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941169785"/>
                  </a:ext>
                </a:extLst>
              </a:tr>
              <a:tr h="224192">
                <a:tc>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endParaRPr kumimoji="0" lang="en-US" sz="1000" b="1" i="0" u="none" strike="noStrike" cap="none" normalizeH="0" baseline="0">
                        <a:ln>
                          <a:noFill/>
                        </a:ln>
                        <a:solidFill>
                          <a:schemeClr val="accent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endPar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Phase 1</a:t>
                      </a:r>
                    </a:p>
                  </a:txBody>
                  <a:tcPr marL="0" marR="0" marT="0" marB="0"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1" i="0">
                        <a:solidFill>
                          <a:schemeClr val="tx1"/>
                        </a:solidFill>
                        <a:latin typeface="Rawline" panose="00000500000000000000" pitchFamily="2" charset="0"/>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1" i="0">
                        <a:solidFill>
                          <a:schemeClr val="tx1"/>
                        </a:solidFill>
                        <a:latin typeface="Rawline" panose="00000500000000000000" pitchFamily="2" charset="0"/>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1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Phase 2</a:t>
                      </a:r>
                    </a:p>
                  </a:txBody>
                  <a:tcPr marL="0" marR="0" marT="0" marB="0" anchor="ctr">
                    <a:lnL w="12700" cap="flat" cmpd="sng" algn="ctr">
                      <a:no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a:solidFill>
                            <a:schemeClr val="tx1"/>
                          </a:solidFill>
                          <a:latin typeface="Rawline" panose="00000500000000000000" pitchFamily="2" charset="0"/>
                          <a:cs typeface="Segoe UI" panose="020B0502040204020203" pitchFamily="34" charset="0"/>
                        </a:rPr>
                        <a:t>Phase 2</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1" i="0">
                        <a:solidFill>
                          <a:schemeClr val="tx1"/>
                        </a:solidFill>
                        <a:latin typeface="Rawline" panose="00000500000000000000" pitchFamily="2" charset="0"/>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1" i="0">
                        <a:solidFill>
                          <a:schemeClr val="tx1"/>
                        </a:solidFill>
                        <a:latin typeface="Rawline" panose="00000500000000000000" pitchFamily="2" charset="0"/>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4102017"/>
                  </a:ext>
                </a:extLst>
              </a:tr>
              <a:tr h="284938">
                <a:tc row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000" b="1" i="0" u="none" strike="noStrike" cap="none" normalizeH="0" baseline="0">
                          <a:ln>
                            <a:noFill/>
                          </a:ln>
                          <a:solidFill>
                            <a:schemeClr val="accent1"/>
                          </a:solidFill>
                          <a:effectLst/>
                          <a:latin typeface="Rawline" panose="00000500000000000000" pitchFamily="2" charset="0"/>
                          <a:ea typeface="ＭＳ Ｐゴシック" pitchFamily="34" charset="-128"/>
                          <a:cs typeface="Segoe UI" panose="020B0502040204020203" pitchFamily="34" charset="0"/>
                        </a:rPr>
                        <a:t>Kick-off</a:t>
                      </a:r>
                    </a:p>
                  </a:txBody>
                  <a:tcPr marL="68580" marR="68580" marT="34290" marB="3429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Commissioning of project </a:t>
                      </a:r>
                      <a:r>
                        <a:rPr kumimoji="0" lang="en-US" sz="1100" b="1" i="0" u="none" strike="noStrike" cap="none" normalizeH="0" baseline="0">
                          <a:ln>
                            <a:noFill/>
                          </a:ln>
                          <a:solidFill>
                            <a:schemeClr val="tx2"/>
                          </a:solidFill>
                          <a:effectLst/>
                          <a:latin typeface="Rawline" panose="00000500000000000000" pitchFamily="2" charset="0"/>
                          <a:ea typeface="ＭＳ Ｐゴシック" pitchFamily="34" charset="-128"/>
                          <a:cs typeface="Segoe UI" panose="020B0502040204020203" pitchFamily="34" charset="0"/>
                        </a:rPr>
                        <a:t>^</a:t>
                      </a:r>
                      <a:endPar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lnT w="12700" cap="flat" cmpd="sng" algn="ctr">
                      <a:solidFill>
                        <a:schemeClr val="tx2"/>
                      </a:solidFill>
                      <a:prstDash val="solid"/>
                      <a:round/>
                      <a:headEnd type="none" w="med" len="med"/>
                      <a:tailEnd type="none" w="med" len="med"/>
                    </a:lnT>
                  </a:tcPr>
                </a:tc>
                <a:tc gridSpan="3">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Segoe UI" panose="020B0502040204020203" pitchFamily="34"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84938">
                <a:tc vMerge="1">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endParaRPr kumimoji="0" lang="en-US" sz="12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Final inputs ready  </a:t>
                      </a:r>
                      <a:r>
                        <a:rPr kumimoji="0" lang="en-US" sz="1100" b="1" i="0" u="none" strike="noStrike" cap="none" normalizeH="0" baseline="0">
                          <a:ln>
                            <a:noFill/>
                          </a:ln>
                          <a:solidFill>
                            <a:schemeClr val="tx2"/>
                          </a:solidFill>
                          <a:effectLst/>
                          <a:latin typeface="Rawline" panose="00000500000000000000" pitchFamily="2" charset="0"/>
                          <a:ea typeface="ＭＳ Ｐゴシック" pitchFamily="34" charset="-128"/>
                          <a:cs typeface="Segoe UI" panose="020B0502040204020203" pitchFamily="34" charset="0"/>
                        </a:rPr>
                        <a:t>^</a:t>
                      </a:r>
                      <a:endPar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84938">
                <a:tc rowSpan="3">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000" b="1" i="0" u="none" strike="noStrike" cap="none" normalizeH="0" baseline="0">
                          <a:ln>
                            <a:noFill/>
                          </a:ln>
                          <a:solidFill>
                            <a:schemeClr val="accent5"/>
                          </a:solidFill>
                          <a:effectLst/>
                          <a:latin typeface="Rawline" panose="00000500000000000000" pitchFamily="2" charset="0"/>
                          <a:ea typeface="ＭＳ Ｐゴシック" pitchFamily="34" charset="-128"/>
                          <a:cs typeface="Segoe UI" panose="020B0502040204020203" pitchFamily="34" charset="0"/>
                        </a:rPr>
                        <a:t>Workshop</a:t>
                      </a:r>
                    </a:p>
                  </a:txBody>
                  <a:tcPr marL="68580" marR="68580" marT="34290" marB="3429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err="1">
                          <a:ln>
                            <a:noFill/>
                          </a:ln>
                          <a:solidFill>
                            <a:schemeClr val="tx1"/>
                          </a:solidFill>
                          <a:effectLst/>
                          <a:latin typeface="Rawline" panose="00000500000000000000" pitchFamily="2" charset="0"/>
                          <a:ea typeface="ＭＳ Ｐゴシック" pitchFamily="34" charset="-128"/>
                          <a:cs typeface="Segoe UI" panose="020B0502040204020203" pitchFamily="34" charset="0"/>
                        </a:rPr>
                        <a:t>QualBites</a:t>
                      </a:r>
                      <a:endPar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86134732"/>
                  </a:ext>
                </a:extLst>
              </a:tr>
              <a:tr h="284938">
                <a:tc vMerge="1">
                  <a:txBody>
                    <a:bodyPr/>
                    <a:lstStyle/>
                    <a:p>
                      <a:endParaRPr lang="en-US"/>
                    </a:p>
                  </a:txBody>
                  <a:tcPr/>
                </a:tc>
                <a:tc>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Pre-work</a:t>
                      </a: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gridSpan="3">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6777247"/>
                  </a:ext>
                </a:extLst>
              </a:tr>
              <a:tr h="284938">
                <a:tc vMerge="1">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endParaRPr kumimoji="0" lang="en-US" sz="1200" b="1" i="0" u="none" strike="noStrike" cap="none" normalizeH="0" baseline="0">
                        <a:ln>
                          <a:noFill/>
                        </a:ln>
                        <a:solidFill>
                          <a:schemeClr val="accent2"/>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Workshop Session</a:t>
                      </a: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6804086"/>
                  </a:ext>
                </a:extLst>
              </a:tr>
              <a:tr h="284938">
                <a:tc row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000" b="1" i="0" u="none" strike="noStrike" cap="none" normalizeH="0" baseline="0">
                          <a:ln>
                            <a:noFill/>
                          </a:ln>
                          <a:solidFill>
                            <a:schemeClr val="accent2"/>
                          </a:solidFill>
                          <a:effectLst/>
                          <a:latin typeface="Rawline" panose="00000500000000000000" pitchFamily="2" charset="0"/>
                          <a:ea typeface="ＭＳ Ｐゴシック" pitchFamily="34" charset="-128"/>
                          <a:cs typeface="Segoe UI" panose="020B0502040204020203" pitchFamily="34" charset="0"/>
                        </a:rPr>
                        <a:t>Research Design</a:t>
                      </a:r>
                    </a:p>
                  </a:txBody>
                  <a:tcPr marL="68580" marR="68580" marT="34290" marB="3429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
                        </a:defRPr>
                      </a:lvl1pPr>
                      <a:lvl2pPr marL="457200" algn="l" defTabSz="914400" rtl="0" eaLnBrk="1" latinLnBrk="0" hangingPunct="1">
                        <a:defRPr sz="1800" kern="1200">
                          <a:solidFill>
                            <a:schemeClr val="dk1"/>
                          </a:solidFill>
                          <a:latin typeface="Arial"/>
                          <a:ea typeface=""/>
                          <a:cs typeface=""/>
                        </a:defRPr>
                      </a:lvl2pPr>
                      <a:lvl3pPr marL="914400" algn="l" defTabSz="914400" rtl="0" eaLnBrk="1" latinLnBrk="0" hangingPunct="1">
                        <a:defRPr sz="1800" kern="1200">
                          <a:solidFill>
                            <a:schemeClr val="dk1"/>
                          </a:solidFill>
                          <a:latin typeface="Arial"/>
                          <a:ea typeface=""/>
                          <a:cs typeface=""/>
                        </a:defRPr>
                      </a:lvl3pPr>
                      <a:lvl4pPr marL="1371600" algn="l" defTabSz="914400" rtl="0" eaLnBrk="1" latinLnBrk="0" hangingPunct="1">
                        <a:defRPr sz="1800" kern="1200">
                          <a:solidFill>
                            <a:schemeClr val="dk1"/>
                          </a:solidFill>
                          <a:latin typeface="Arial"/>
                          <a:ea typeface=""/>
                          <a:cs typeface=""/>
                        </a:defRPr>
                      </a:lvl4pPr>
                      <a:lvl5pPr marL="1828800" algn="l" defTabSz="914400" rtl="0" eaLnBrk="1" latinLnBrk="0" hangingPunct="1">
                        <a:defRPr sz="1800" kern="1200">
                          <a:solidFill>
                            <a:schemeClr val="dk1"/>
                          </a:solidFill>
                          <a:latin typeface="Arial"/>
                          <a:ea typeface=""/>
                          <a:cs typeface=""/>
                        </a:defRPr>
                      </a:lvl5pPr>
                      <a:lvl6pPr marL="2286000" algn="l" defTabSz="914400" rtl="0" eaLnBrk="1" latinLnBrk="0" hangingPunct="1">
                        <a:defRPr sz="1800" kern="1200">
                          <a:solidFill>
                            <a:schemeClr val="dk1"/>
                          </a:solidFill>
                          <a:latin typeface="Arial"/>
                          <a:ea typeface=""/>
                          <a:cs typeface=""/>
                        </a:defRPr>
                      </a:lvl6pPr>
                      <a:lvl7pPr marL="2743200" algn="l" defTabSz="914400" rtl="0" eaLnBrk="1" latinLnBrk="0" hangingPunct="1">
                        <a:defRPr sz="1800" kern="1200">
                          <a:solidFill>
                            <a:schemeClr val="dk1"/>
                          </a:solidFill>
                          <a:latin typeface="Arial"/>
                          <a:ea typeface=""/>
                          <a:cs typeface=""/>
                        </a:defRPr>
                      </a:lvl7pPr>
                      <a:lvl8pPr marL="3200400" algn="l" defTabSz="914400" rtl="0" eaLnBrk="1" latinLnBrk="0" hangingPunct="1">
                        <a:defRPr sz="1800" kern="1200">
                          <a:solidFill>
                            <a:schemeClr val="dk1"/>
                          </a:solidFill>
                          <a:latin typeface="Arial"/>
                          <a:ea typeface=""/>
                          <a:cs typeface=""/>
                        </a:defRPr>
                      </a:lvl8pPr>
                      <a:lvl9pPr marL="3657600" algn="l" defTabSz="914400" rtl="0" eaLnBrk="1" latinLnBrk="0" hangingPunct="1">
                        <a:defRPr sz="1800" kern="1200">
                          <a:solidFill>
                            <a:schemeClr val="dk1"/>
                          </a:solidFill>
                          <a:latin typeface="Arial"/>
                          <a:ea typeface=""/>
                          <a:cs typeface=""/>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Draft questionnaire</a:t>
                      </a: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38753">
                <a:tc vMerge="1">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endParaRPr kumimoji="0" lang="en-US" sz="12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Danone feedback on questionnaire </a:t>
                      </a:r>
                      <a:r>
                        <a:rPr kumimoji="0" lang="en-US" sz="1100" b="1" i="0" u="none" strike="noStrike" cap="none" normalizeH="0" baseline="0">
                          <a:ln>
                            <a:noFill/>
                          </a:ln>
                          <a:solidFill>
                            <a:schemeClr val="tx2"/>
                          </a:solidFill>
                          <a:effectLst/>
                          <a:latin typeface="Rawline" panose="00000500000000000000" pitchFamily="2" charset="0"/>
                          <a:ea typeface="ＭＳ Ｐゴシック" pitchFamily="34" charset="-128"/>
                          <a:cs typeface="Segoe UI" panose="020B0502040204020203" pitchFamily="34" charset="0"/>
                        </a:rPr>
                        <a:t>^</a:t>
                      </a:r>
                      <a:endPar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46458680"/>
                  </a:ext>
                </a:extLst>
              </a:tr>
              <a:tr h="338753">
                <a:tc vMerge="1">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endParaRPr kumimoji="0" lang="en-US" sz="1000" b="1" i="0" u="none" strike="noStrike" cap="none" normalizeH="0" baseline="0">
                        <a:ln>
                          <a:noFill/>
                        </a:ln>
                        <a:solidFill>
                          <a:schemeClr val="accent2"/>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Programming &amp; testing </a:t>
                      </a:r>
                      <a:r>
                        <a:rPr kumimoji="0" lang="en-US" sz="1100" b="1" i="0" u="none" strike="noStrike" cap="none" normalizeH="0" baseline="0">
                          <a:ln>
                            <a:noFill/>
                          </a:ln>
                          <a:solidFill>
                            <a:schemeClr val="tx2"/>
                          </a:solidFill>
                          <a:effectLst/>
                          <a:latin typeface="Rawline" panose="00000500000000000000" pitchFamily="2" charset="0"/>
                          <a:ea typeface="ＭＳ Ｐゴシック" pitchFamily="34" charset="-128"/>
                          <a:cs typeface="Segoe UI" panose="020B0502040204020203" pitchFamily="34" charset="0"/>
                        </a:rPr>
                        <a:t>^</a:t>
                      </a:r>
                      <a:endPar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B7BF"/>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B7BF"/>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4531524"/>
                  </a:ext>
                </a:extLst>
              </a:tr>
              <a:tr h="338753">
                <a:tc vMerge="1">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endParaRPr kumimoji="0" lang="en-US" sz="1000" b="1" i="0" u="none" strike="noStrike" cap="none" normalizeH="0" baseline="0">
                        <a:ln>
                          <a:noFill/>
                        </a:ln>
                        <a:solidFill>
                          <a:schemeClr val="accent2"/>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Translation of the questionnaire</a:t>
                      </a: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91B7BF"/>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792246"/>
                  </a:ext>
                </a:extLst>
              </a:tr>
              <a:tr h="284938">
                <a:tc row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lang="en-US" sz="1000" b="1">
                          <a:solidFill>
                            <a:schemeClr val="accent3"/>
                          </a:solidFill>
                        </a:rPr>
                        <a:t>Data Collection</a:t>
                      </a:r>
                    </a:p>
                  </a:txBody>
                  <a:tcPr marL="68580" marR="68580" marT="34290" marB="3429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Fieldwork</a:t>
                      </a: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284938">
                <a:tc vMerge="1">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endParaRPr kumimoji="0" lang="en-US" sz="12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Data processing and analysis</a:t>
                      </a: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0"/>
                  </a:ext>
                </a:extLst>
              </a:tr>
              <a:tr h="284938">
                <a:tc rowSpan="3">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050" b="1" i="0" u="none" strike="noStrike" cap="none" normalizeH="0" baseline="0">
                          <a:ln>
                            <a:noFill/>
                          </a:ln>
                          <a:solidFill>
                            <a:schemeClr val="accent4"/>
                          </a:solidFill>
                          <a:effectLst/>
                          <a:latin typeface="Rawline" panose="00000500000000000000" pitchFamily="2" charset="0"/>
                          <a:ea typeface="ＭＳ Ｐゴシック" pitchFamily="34" charset="-128"/>
                          <a:cs typeface="Segoe UI" panose="020B0502040204020203" pitchFamily="34" charset="0"/>
                        </a:rPr>
                        <a:t>Deliverables &amp; insights</a:t>
                      </a:r>
                    </a:p>
                  </a:txBody>
                  <a:tcPr marL="68580" marR="68580" marT="34290" marB="3429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Topline report</a:t>
                      </a: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75374212"/>
                  </a:ext>
                </a:extLst>
              </a:tr>
              <a:tr h="284938">
                <a:tc vMerge="1">
                  <a:txBody>
                    <a:bodyPr/>
                    <a:lstStyle/>
                    <a:p>
                      <a:endParaRPr lang="en-US"/>
                    </a:p>
                  </a:txBody>
                  <a:tcPr/>
                </a:tc>
                <a:tc>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Reporting</a:t>
                      </a:r>
                    </a:p>
                  </a:txBody>
                  <a:tcPr marL="68580" marR="68580" marT="34290" marB="3429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gridSpan="3">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7475067"/>
                  </a:ext>
                </a:extLst>
              </a:tr>
              <a:tr h="383297">
                <a:tc vMerge="1">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endParaRPr kumimoji="0" lang="en-US" sz="12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base" latinLnBrk="0" hangingPunct="1">
                        <a:lnSpc>
                          <a:spcPct val="100000"/>
                        </a:lnSpc>
                        <a:spcBef>
                          <a:spcPts val="1200"/>
                        </a:spcBef>
                        <a:spcAft>
                          <a:spcPct val="0"/>
                        </a:spcAft>
                        <a:buClrTx/>
                        <a:buSzTx/>
                        <a:buFontTx/>
                        <a:buNone/>
                        <a:tabLst/>
                        <a:defRPr/>
                      </a:pPr>
                      <a:r>
                        <a:rPr kumimoji="0" lang="en-US" sz="1100" b="0" i="0" u="none" strike="noStrike" cap="none" normalizeH="0" baseline="0">
                          <a:ln>
                            <a:noFill/>
                          </a:ln>
                          <a:solidFill>
                            <a:schemeClr val="tx1"/>
                          </a:solidFill>
                          <a:effectLst/>
                          <a:latin typeface="Rawline" panose="00000500000000000000" pitchFamily="2" charset="0"/>
                          <a:ea typeface="ＭＳ Ｐゴシック" pitchFamily="34" charset="-128"/>
                          <a:cs typeface="Segoe UI" panose="020B0502040204020203" pitchFamily="34" charset="0"/>
                        </a:rPr>
                        <a:t>Country reports delivery &amp; debriefs (on a rolling basis)</a:t>
                      </a:r>
                    </a:p>
                  </a:txBody>
                  <a:tcPr marL="68580" marR="68580" marT="34290" marB="3429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marL="0" algn="ctr" defTabSz="914400" rtl="0" eaLnBrk="1" latinLnBrk="0" hangingPunct="1"/>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lnL w="12700" cap="flat" cmpd="sng" algn="ctr">
                      <a:solidFill>
                        <a:schemeClr val="bg1"/>
                      </a:solidFill>
                      <a:prstDash val="solid"/>
                      <a:round/>
                      <a:headEnd type="none" w="med" len="med"/>
                      <a:tailEnd type="none" w="med" len="med"/>
                    </a:lnL>
                  </a:tcPr>
                </a:tc>
                <a:tc gridSpan="3">
                  <a:txBody>
                    <a:bodyPr/>
                    <a:lstStyle/>
                    <a:p>
                      <a:pPr marL="0" algn="ctr" defTabSz="914400" rtl="0" eaLnBrk="1" latinLnBrk="0" hangingPunct="1"/>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marL="0" algn="ctr" defTabSz="914400" rtl="0" eaLnBrk="1" latinLnBrk="0" hangingPunct="1"/>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endParaRPr lang="en-US" sz="1000" kern="1200">
                        <a:solidFill>
                          <a:schemeClr val="bg1"/>
                        </a:solidFill>
                        <a:latin typeface="Rawline" panose="00000500000000000000" pitchFamily="2" charset="0"/>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000">
                        <a:solidFill>
                          <a:schemeClr val="bg1"/>
                        </a:solidFill>
                        <a:latin typeface="Rawline" panose="00000500000000000000" pitchFamily="2"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878037763"/>
                  </a:ext>
                </a:extLst>
              </a:tr>
            </a:tbl>
          </a:graphicData>
        </a:graphic>
      </p:graphicFrame>
    </p:spTree>
    <p:extLst>
      <p:ext uri="{BB962C8B-B14F-4D97-AF65-F5344CB8AC3E}">
        <p14:creationId xmlns:p14="http://schemas.microsoft.com/office/powerpoint/2010/main" val="4081427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5" descr="A person sitting on a rock&#10;&#10;Description automatically generated with low confidence">
            <a:extLst>
              <a:ext uri="{FF2B5EF4-FFF2-40B4-BE49-F238E27FC236}">
                <a16:creationId xmlns:a16="http://schemas.microsoft.com/office/drawing/2014/main" id="{13F1C37C-D219-5628-5195-5E674A3160D3}"/>
              </a:ext>
            </a:extLst>
          </p:cNvPr>
          <p:cNvPicPr>
            <a:picLocks noGrp="1" noChangeAspect="1"/>
          </p:cNvPicPr>
          <p:nvPr>
            <p:ph type="pic" sz="quarter" idx="22"/>
          </p:nvPr>
        </p:nvPicPr>
        <p:blipFill rotWithShape="1">
          <a:blip r:embed="rId2" cstate="print">
            <a:extLst>
              <a:ext uri="{28A0092B-C50C-407E-A947-70E740481C1C}">
                <a14:useLocalDpi xmlns:a14="http://schemas.microsoft.com/office/drawing/2010/main" val="0"/>
              </a:ext>
            </a:extLst>
          </a:blip>
          <a:srcRect l="12208" r="13125"/>
          <a:stretch/>
        </p:blipFill>
        <p:spPr>
          <a:xfrm>
            <a:off x="9155573" y="0"/>
            <a:ext cx="3036427" cy="6858000"/>
          </a:xfrm>
        </p:spPr>
      </p:pic>
      <p:graphicFrame>
        <p:nvGraphicFramePr>
          <p:cNvPr id="26" name="Table 8">
            <a:extLst>
              <a:ext uri="{FF2B5EF4-FFF2-40B4-BE49-F238E27FC236}">
                <a16:creationId xmlns:a16="http://schemas.microsoft.com/office/drawing/2014/main" id="{CB893C75-98E2-4287-9BF7-177B5EB90BC2}"/>
              </a:ext>
            </a:extLst>
          </p:cNvPr>
          <p:cNvGraphicFramePr>
            <a:graphicFrameLocks noGrp="1"/>
          </p:cNvGraphicFramePr>
          <p:nvPr>
            <p:extLst>
              <p:ext uri="{D42A27DB-BD31-4B8C-83A1-F6EECF244321}">
                <p14:modId xmlns:p14="http://schemas.microsoft.com/office/powerpoint/2010/main" val="349117036"/>
              </p:ext>
            </p:extLst>
          </p:nvPr>
        </p:nvGraphicFramePr>
        <p:xfrm>
          <a:off x="503999" y="2103467"/>
          <a:ext cx="7459402" cy="2763612"/>
        </p:xfrm>
        <a:graphic>
          <a:graphicData uri="http://schemas.openxmlformats.org/drawingml/2006/table">
            <a:tbl>
              <a:tblPr firstRow="1" bandRow="1"/>
              <a:tblGrid>
                <a:gridCol w="1426222">
                  <a:extLst>
                    <a:ext uri="{9D8B030D-6E8A-4147-A177-3AD203B41FA5}">
                      <a16:colId xmlns:a16="http://schemas.microsoft.com/office/drawing/2014/main" val="700553690"/>
                    </a:ext>
                  </a:extLst>
                </a:gridCol>
                <a:gridCol w="1005840">
                  <a:extLst>
                    <a:ext uri="{9D8B030D-6E8A-4147-A177-3AD203B41FA5}">
                      <a16:colId xmlns:a16="http://schemas.microsoft.com/office/drawing/2014/main" val="3113238666"/>
                    </a:ext>
                  </a:extLst>
                </a:gridCol>
                <a:gridCol w="1005840">
                  <a:extLst>
                    <a:ext uri="{9D8B030D-6E8A-4147-A177-3AD203B41FA5}">
                      <a16:colId xmlns:a16="http://schemas.microsoft.com/office/drawing/2014/main" val="143604916"/>
                    </a:ext>
                  </a:extLst>
                </a:gridCol>
                <a:gridCol w="1005375">
                  <a:extLst>
                    <a:ext uri="{9D8B030D-6E8A-4147-A177-3AD203B41FA5}">
                      <a16:colId xmlns:a16="http://schemas.microsoft.com/office/drawing/2014/main" val="229951730"/>
                    </a:ext>
                  </a:extLst>
                </a:gridCol>
                <a:gridCol w="1005375">
                  <a:extLst>
                    <a:ext uri="{9D8B030D-6E8A-4147-A177-3AD203B41FA5}">
                      <a16:colId xmlns:a16="http://schemas.microsoft.com/office/drawing/2014/main" val="2506641150"/>
                    </a:ext>
                  </a:extLst>
                </a:gridCol>
                <a:gridCol w="1005375">
                  <a:extLst>
                    <a:ext uri="{9D8B030D-6E8A-4147-A177-3AD203B41FA5}">
                      <a16:colId xmlns:a16="http://schemas.microsoft.com/office/drawing/2014/main" val="455150850"/>
                    </a:ext>
                  </a:extLst>
                </a:gridCol>
                <a:gridCol w="1005375">
                  <a:extLst>
                    <a:ext uri="{9D8B030D-6E8A-4147-A177-3AD203B41FA5}">
                      <a16:colId xmlns:a16="http://schemas.microsoft.com/office/drawing/2014/main" val="1523654292"/>
                    </a:ext>
                  </a:extLst>
                </a:gridCol>
              </a:tblGrid>
              <a:tr h="574294">
                <a:tc>
                  <a:txBody>
                    <a:bodyPr/>
                    <a:lstStyle/>
                    <a:p>
                      <a:endParaRPr lang="en-SG" sz="1400">
                        <a:latin typeface="Rawline" panose="00000500000000000000" pitchFamily="2" charset="0"/>
                      </a:endParaRPr>
                    </a:p>
                  </a:txBody>
                  <a:tcPr anchor="ctr">
                    <a:lnL w="12700" cmpd="sng">
                      <a:noFill/>
                      <a:prstDash val="solid"/>
                    </a:lnL>
                    <a:lnR w="12700" cmpd="sng">
                      <a:noFill/>
                      <a:prstDash val="solid"/>
                    </a:lnR>
                    <a:lnT w="12700" cmpd="sng">
                      <a:noFill/>
                      <a:prstDash val="soli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100" b="1">
                          <a:solidFill>
                            <a:schemeClr val="accent1"/>
                          </a:solidFill>
                          <a:latin typeface="Rawline" panose="00000500000000000000" pitchFamily="2" charset="0"/>
                        </a:rPr>
                        <a:t>Phase 1a</a:t>
                      </a:r>
                    </a:p>
                    <a:p>
                      <a:pPr algn="ctr"/>
                      <a:r>
                        <a:rPr lang="en-SG" sz="1100" b="1">
                          <a:solidFill>
                            <a:schemeClr val="accent1"/>
                          </a:solidFill>
                          <a:latin typeface="Rawline" panose="00000500000000000000" pitchFamily="2" charset="0"/>
                        </a:rPr>
                        <a:t> </a:t>
                      </a:r>
                      <a:r>
                        <a:rPr lang="en-SG" sz="1100" b="1">
                          <a:solidFill>
                            <a:schemeClr val="accent2"/>
                          </a:solidFill>
                          <a:latin typeface="Rawline" panose="00000500000000000000" pitchFamily="2" charset="0"/>
                        </a:rPr>
                        <a:t> </a:t>
                      </a:r>
                    </a:p>
                    <a:p>
                      <a:pPr algn="ctr"/>
                      <a:r>
                        <a:rPr lang="en-SG" sz="1100" b="1" err="1">
                          <a:solidFill>
                            <a:schemeClr val="accent1"/>
                          </a:solidFill>
                          <a:latin typeface="Rawline" panose="00000500000000000000" pitchFamily="2" charset="0"/>
                        </a:rPr>
                        <a:t>QualBites</a:t>
                      </a:r>
                      <a:endParaRPr lang="en-SG" sz="1100" b="1">
                        <a:solidFill>
                          <a:schemeClr val="accent1"/>
                        </a:solidFill>
                        <a:latin typeface="Rawline" panose="00000500000000000000" pitchFamily="2" charset="0"/>
                      </a:endParaRPr>
                    </a:p>
                  </a:txBody>
                  <a:tcPr anchor="ctr">
                    <a:lnL w="12700" cmpd="sng">
                      <a:noFill/>
                      <a:prstDash val="solid"/>
                    </a:lnL>
                    <a:lnR w="9525" cap="flat" cmpd="sng" algn="ctr">
                      <a:solidFill>
                        <a:schemeClr val="accent1"/>
                      </a:solidFill>
                      <a:prstDash val="solid"/>
                      <a:round/>
                      <a:headEnd type="none" w="med" len="med"/>
                      <a:tailEnd type="none" w="med" len="med"/>
                    </a:lnR>
                    <a:lnT w="12700" cmpd="sng">
                      <a:noFill/>
                      <a:prstDash val="soli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100" b="1">
                          <a:solidFill>
                            <a:schemeClr val="accent1"/>
                          </a:solidFill>
                          <a:latin typeface="Rawline" panose="00000500000000000000" pitchFamily="2" charset="0"/>
                        </a:rPr>
                        <a:t>Phase 1b</a:t>
                      </a:r>
                    </a:p>
                    <a:p>
                      <a:pPr algn="ctr"/>
                      <a:r>
                        <a:rPr lang="en-SG" sz="1100" b="1">
                          <a:solidFill>
                            <a:schemeClr val="accent1"/>
                          </a:solidFill>
                          <a:latin typeface="Rawline" panose="00000500000000000000" pitchFamily="2" charset="0"/>
                        </a:rPr>
                        <a:t> </a:t>
                      </a:r>
                      <a:r>
                        <a:rPr lang="en-SG" sz="1100" b="1">
                          <a:solidFill>
                            <a:schemeClr val="accent2"/>
                          </a:solidFill>
                          <a:latin typeface="Rawline" panose="00000500000000000000" pitchFamily="2" charset="0"/>
                        </a:rPr>
                        <a:t>4-5hrs</a:t>
                      </a:r>
                    </a:p>
                    <a:p>
                      <a:pPr algn="ctr"/>
                      <a:r>
                        <a:rPr lang="en-SG" sz="1100" b="1">
                          <a:solidFill>
                            <a:schemeClr val="accent1"/>
                          </a:solidFill>
                          <a:latin typeface="Rawline" panose="00000500000000000000" pitchFamily="2" charset="0"/>
                        </a:rPr>
                        <a:t>Workshop</a:t>
                      </a: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mpd="sng">
                      <a:noFill/>
                      <a:prstDash val="soli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100" b="1">
                          <a:solidFill>
                            <a:schemeClr val="accent1"/>
                          </a:solidFill>
                          <a:latin typeface="Rawline" panose="00000500000000000000" pitchFamily="2" charset="0"/>
                        </a:rPr>
                        <a:t>Phase 2</a:t>
                      </a:r>
                    </a:p>
                    <a:p>
                      <a:pPr algn="ctr"/>
                      <a:r>
                        <a:rPr lang="en-SG" sz="1100" b="1">
                          <a:solidFill>
                            <a:schemeClr val="tx2"/>
                          </a:solidFill>
                          <a:latin typeface="Rawline" panose="00000500000000000000" pitchFamily="2" charset="0"/>
                        </a:rPr>
                        <a:t>20 claims</a:t>
                      </a:r>
                    </a:p>
                    <a:p>
                      <a:pPr algn="ctr"/>
                      <a:r>
                        <a:rPr lang="en-SG" sz="1100" b="1">
                          <a:solidFill>
                            <a:schemeClr val="accent1"/>
                          </a:solidFill>
                          <a:latin typeface="Rawline" panose="00000500000000000000" pitchFamily="2" charset="0"/>
                        </a:rPr>
                        <a:t>UK </a:t>
                      </a:r>
                      <a:r>
                        <a:rPr lang="en-SG" sz="700" b="1">
                          <a:solidFill>
                            <a:schemeClr val="accent1"/>
                          </a:solidFill>
                          <a:latin typeface="Rawline" panose="00000500000000000000" pitchFamily="2" charset="0"/>
                        </a:rPr>
                        <a:t>(First Market)</a:t>
                      </a:r>
                      <a:endParaRPr lang="en-SG" sz="1100" b="1">
                        <a:solidFill>
                          <a:schemeClr val="accent1"/>
                        </a:solidFill>
                        <a:latin typeface="Rawline" panose="00000500000000000000" pitchFamily="2" charset="0"/>
                      </a:endParaRPr>
                    </a:p>
                  </a:txBody>
                  <a:tcPr anchor="ctr">
                    <a:lnL w="9525" cap="flat" cmpd="sng" algn="ctr">
                      <a:solidFill>
                        <a:schemeClr val="accent1"/>
                      </a:solidFill>
                      <a:prstDash val="solid"/>
                      <a:round/>
                      <a:headEnd type="none" w="med" len="med"/>
                      <a:tailEnd type="none" w="med" len="med"/>
                    </a:lnL>
                    <a:lnR w="12700" cmpd="sng">
                      <a:noFill/>
                      <a:prstDash val="solid"/>
                    </a:lnR>
                    <a:lnT w="12700" cmpd="sng">
                      <a:noFill/>
                      <a:prstDash val="soli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100" b="1">
                          <a:solidFill>
                            <a:schemeClr val="accent1"/>
                          </a:solidFill>
                          <a:latin typeface="Rawline" panose="00000500000000000000" pitchFamily="2" charset="0"/>
                        </a:rPr>
                        <a:t>Phase 2</a:t>
                      </a:r>
                    </a:p>
                    <a:p>
                      <a:pPr algn="ctr"/>
                      <a:r>
                        <a:rPr lang="en-SG" sz="1100" b="1">
                          <a:solidFill>
                            <a:schemeClr val="tx2"/>
                          </a:solidFill>
                          <a:latin typeface="Rawline" panose="00000500000000000000" pitchFamily="2" charset="0"/>
                        </a:rPr>
                        <a:t>20 claims</a:t>
                      </a:r>
                    </a:p>
                    <a:p>
                      <a:pPr algn="ctr"/>
                      <a:r>
                        <a:rPr lang="en-SG" sz="1100" b="1">
                          <a:solidFill>
                            <a:schemeClr val="accent1"/>
                          </a:solidFill>
                          <a:latin typeface="Rawline" panose="00000500000000000000" pitchFamily="2" charset="0"/>
                        </a:rPr>
                        <a:t>Germany</a:t>
                      </a:r>
                    </a:p>
                  </a:txBody>
                  <a:tcPr anchor="ctr">
                    <a:lnL w="12700" cmpd="sng">
                      <a:noFill/>
                      <a:prstDash val="solid"/>
                    </a:lnL>
                    <a:lnR w="12700" cmpd="sng">
                      <a:noFill/>
                      <a:prstDash val="solid"/>
                    </a:lnR>
                    <a:lnT w="12700" cmpd="sng">
                      <a:noFill/>
                      <a:prstDash val="soli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100" b="1">
                          <a:solidFill>
                            <a:schemeClr val="accent1"/>
                          </a:solidFill>
                          <a:latin typeface="Rawline" panose="00000500000000000000" pitchFamily="2" charset="0"/>
                        </a:rPr>
                        <a:t>Phase 2</a:t>
                      </a:r>
                    </a:p>
                    <a:p>
                      <a:pPr algn="ctr"/>
                      <a:r>
                        <a:rPr lang="en-SG" sz="1100" b="1">
                          <a:solidFill>
                            <a:schemeClr val="tx2"/>
                          </a:solidFill>
                          <a:latin typeface="Rawline" panose="00000500000000000000" pitchFamily="2" charset="0"/>
                        </a:rPr>
                        <a:t>20 claims</a:t>
                      </a:r>
                    </a:p>
                    <a:p>
                      <a:pPr algn="ctr"/>
                      <a:r>
                        <a:rPr lang="en-SG" sz="1100" b="1">
                          <a:solidFill>
                            <a:schemeClr val="accent1"/>
                          </a:solidFill>
                          <a:latin typeface="Rawline" panose="00000500000000000000" pitchFamily="2" charset="0"/>
                        </a:rPr>
                        <a:t>Italy</a:t>
                      </a:r>
                    </a:p>
                  </a:txBody>
                  <a:tcPr anchor="ctr">
                    <a:lnL w="12700" cmpd="sng">
                      <a:noFill/>
                      <a:prstDash val="solid"/>
                    </a:lnL>
                    <a:lnR w="12700" cmpd="sng">
                      <a:noFill/>
                      <a:prstDash val="solid"/>
                    </a:lnR>
                    <a:lnT w="12700" cmpd="sng">
                      <a:noFill/>
                      <a:prstDash val="soli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100" b="1">
                          <a:solidFill>
                            <a:schemeClr val="accent1"/>
                          </a:solidFill>
                          <a:latin typeface="Rawline" panose="00000500000000000000" pitchFamily="2" charset="0"/>
                        </a:rPr>
                        <a:t>Phase 2</a:t>
                      </a:r>
                    </a:p>
                    <a:p>
                      <a:pPr algn="ctr"/>
                      <a:r>
                        <a:rPr lang="en-SG" sz="1100" b="1">
                          <a:solidFill>
                            <a:schemeClr val="tx2"/>
                          </a:solidFill>
                          <a:latin typeface="Rawline" panose="00000500000000000000" pitchFamily="2" charset="0"/>
                        </a:rPr>
                        <a:t>20 claims</a:t>
                      </a:r>
                    </a:p>
                    <a:p>
                      <a:pPr algn="ctr"/>
                      <a:r>
                        <a:rPr lang="en-SG" sz="1100" b="1">
                          <a:solidFill>
                            <a:schemeClr val="accent1"/>
                          </a:solidFill>
                          <a:latin typeface="Rawline" panose="00000500000000000000" pitchFamily="2" charset="0"/>
                        </a:rPr>
                        <a:t>Sweden</a:t>
                      </a:r>
                    </a:p>
                  </a:txBody>
                  <a:tcPr anchor="ctr">
                    <a:lnL w="12700" cmpd="sng">
                      <a:noFill/>
                      <a:prstDash val="solid"/>
                    </a:lnL>
                    <a:lnR w="12700" cmpd="sng">
                      <a:noFill/>
                      <a:prstDash val="solid"/>
                    </a:lnR>
                    <a:lnT w="12700" cmpd="sng">
                      <a:noFill/>
                      <a:prstDash val="soli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0092817"/>
                  </a:ext>
                </a:extLst>
              </a:tr>
              <a:tr h="536542">
                <a:tc>
                  <a:txBody>
                    <a:bodyPr/>
                    <a:lstStyle/>
                    <a:p>
                      <a:pPr marL="0" marR="0" algn="l">
                        <a:lnSpc>
                          <a:spcPct val="115000"/>
                        </a:lnSpc>
                        <a:spcBef>
                          <a:spcPts val="0"/>
                        </a:spcBef>
                        <a:spcAft>
                          <a:spcPts val="0"/>
                        </a:spcAft>
                      </a:pPr>
                      <a:r>
                        <a:rPr lang="en-US" sz="1100" b="0" i="0" u="none" strike="noStrike" kern="1200">
                          <a:solidFill>
                            <a:srgbClr val="263133"/>
                          </a:solidFill>
                          <a:effectLst/>
                          <a:latin typeface="Rawline" panose="00000500000000000000" pitchFamily="2" charset="0"/>
                          <a:ea typeface="+mn-ea"/>
                          <a:cs typeface="+mn-cs"/>
                        </a:rPr>
                        <a:t>SKIM fees</a:t>
                      </a:r>
                    </a:p>
                  </a:txBody>
                  <a:tcPr marL="68580" marR="68580" marT="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€ 4,500</a:t>
                      </a:r>
                    </a:p>
                  </a:txBody>
                  <a:tcPr marL="7620" marR="7620" marT="7620" marB="0" anchor="ctr">
                    <a:lnL w="12700" cmpd="sng">
                      <a:noFill/>
                      <a:prstDash val="solid"/>
                    </a:lnL>
                    <a:lnR w="9525" cap="flat" cmpd="sng" algn="ctr">
                      <a:solidFill>
                        <a:schemeClr val="accent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€ 7,000</a:t>
                      </a:r>
                    </a:p>
                  </a:txBody>
                  <a:tcPr marL="7620" marR="7620" marT="762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263133"/>
                          </a:solidFill>
                          <a:effectLst/>
                          <a:uLnTx/>
                          <a:uFillTx/>
                          <a:latin typeface="Rawline" panose="00000500000000000000" pitchFamily="2" charset="0"/>
                          <a:ea typeface="+mn-ea"/>
                          <a:cs typeface="+mn-cs"/>
                        </a:rPr>
                        <a:t>€ 15,000</a:t>
                      </a:r>
                    </a:p>
                  </a:txBody>
                  <a:tcPr marL="7620" marR="7620" marT="7620" marB="0" anchor="ctr">
                    <a:lnL w="9525" cap="flat" cmpd="sng" algn="ctr">
                      <a:solidFill>
                        <a:schemeClr val="accent1"/>
                      </a:solidFill>
                      <a:prstDash val="solid"/>
                      <a:round/>
                      <a:headEnd type="none" w="med" len="med"/>
                      <a:tailEnd type="none" w="med" len="me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263133"/>
                          </a:solidFill>
                          <a:effectLst/>
                          <a:uLnTx/>
                          <a:uFillTx/>
                          <a:latin typeface="Rawline" panose="00000500000000000000" pitchFamily="2" charset="0"/>
                          <a:ea typeface="+mn-ea"/>
                          <a:cs typeface="+mn-cs"/>
                        </a:rPr>
                        <a:t>€ 11,500</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263133"/>
                          </a:solidFill>
                          <a:effectLst/>
                          <a:uLnTx/>
                          <a:uFillTx/>
                          <a:latin typeface="Rawline" panose="00000500000000000000" pitchFamily="2" charset="0"/>
                          <a:ea typeface="+mn-ea"/>
                          <a:cs typeface="+mn-cs"/>
                        </a:rPr>
                        <a:t>€ 11,500</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263133"/>
                          </a:solidFill>
                          <a:effectLst/>
                          <a:uLnTx/>
                          <a:uFillTx/>
                          <a:latin typeface="Rawline" panose="00000500000000000000" pitchFamily="2" charset="0"/>
                          <a:ea typeface="+mn-ea"/>
                          <a:cs typeface="+mn-cs"/>
                        </a:rPr>
                        <a:t>€ 11,500</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2790212"/>
                  </a:ext>
                </a:extLst>
              </a:tr>
              <a:tr h="536542">
                <a:tc>
                  <a:txBody>
                    <a:bodyPr/>
                    <a:lstStyle/>
                    <a:p>
                      <a:pPr marL="0" marR="0" algn="l">
                        <a:lnSpc>
                          <a:spcPct val="115000"/>
                        </a:lnSpc>
                        <a:spcBef>
                          <a:spcPts val="0"/>
                        </a:spcBef>
                        <a:spcAft>
                          <a:spcPts val="0"/>
                        </a:spcAft>
                      </a:pPr>
                      <a:r>
                        <a:rPr lang="en-US" sz="1100" b="0" i="0" u="none" strike="noStrike" kern="1200">
                          <a:solidFill>
                            <a:srgbClr val="263133"/>
                          </a:solidFill>
                          <a:effectLst/>
                          <a:latin typeface="Rawline" panose="00000500000000000000" pitchFamily="2" charset="0"/>
                          <a:ea typeface="+mn-ea"/>
                          <a:cs typeface="+mn-cs"/>
                        </a:rPr>
                        <a:t>Travel expenses</a:t>
                      </a:r>
                    </a:p>
                  </a:txBody>
                  <a:tcPr marL="68580" marR="68580" marT="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endParaRPr>
                    </a:p>
                  </a:txBody>
                  <a:tcPr marL="7620" marR="7620" marT="7620" marB="0" anchor="ctr">
                    <a:lnL w="12700" cmpd="sng">
                      <a:noFill/>
                      <a:prstDash val="solid"/>
                    </a:lnL>
                    <a:lnR w="9525" cap="flat" cmpd="sng" algn="ctr">
                      <a:solidFill>
                        <a:schemeClr val="accent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€ 5,000</a:t>
                      </a:r>
                    </a:p>
                  </a:txBody>
                  <a:tcPr marL="7620" marR="7620" marT="762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a:t>
                      </a:r>
                    </a:p>
                  </a:txBody>
                  <a:tcPr marL="7620" marR="7620" marT="7620" marB="0" anchor="ctr">
                    <a:lnL w="9525" cap="flat" cmpd="sng" algn="ctr">
                      <a:solidFill>
                        <a:schemeClr val="accent1"/>
                      </a:solidFill>
                      <a:prstDash val="solid"/>
                      <a:round/>
                      <a:headEnd type="none" w="med" len="med"/>
                      <a:tailEnd type="none" w="med" len="me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9476502"/>
                  </a:ext>
                </a:extLst>
              </a:tr>
              <a:tr h="536542">
                <a:tc>
                  <a:txBody>
                    <a:bodyPr/>
                    <a:lstStyle/>
                    <a:p>
                      <a:pPr marL="0" marR="0" algn="l">
                        <a:lnSpc>
                          <a:spcPct val="115000"/>
                        </a:lnSpc>
                        <a:spcBef>
                          <a:spcPts val="0"/>
                        </a:spcBef>
                        <a:spcAft>
                          <a:spcPts val="0"/>
                        </a:spcAft>
                      </a:pPr>
                      <a:r>
                        <a:rPr lang="en-US" sz="1100" b="0" i="0" u="none" strike="noStrike" kern="1200">
                          <a:solidFill>
                            <a:srgbClr val="263133"/>
                          </a:solidFill>
                          <a:effectLst/>
                          <a:latin typeface="Rawline" panose="00000500000000000000" pitchFamily="2" charset="0"/>
                          <a:ea typeface="+mn-ea"/>
                          <a:cs typeface="+mn-cs"/>
                        </a:rPr>
                        <a:t>Fieldwork &amp; translations </a:t>
                      </a:r>
                      <a:br>
                        <a:rPr lang="en-US" sz="1100" b="0" i="0" u="none" strike="noStrike" kern="1200">
                          <a:solidFill>
                            <a:srgbClr val="263133"/>
                          </a:solidFill>
                          <a:effectLst/>
                          <a:latin typeface="Rawline" panose="00000500000000000000" pitchFamily="2" charset="0"/>
                          <a:ea typeface="+mn-ea"/>
                          <a:cs typeface="+mn-cs"/>
                        </a:rPr>
                      </a:br>
                      <a:r>
                        <a:rPr lang="en-US" sz="1100" b="0" i="0" u="none" strike="noStrike" kern="1200">
                          <a:solidFill>
                            <a:srgbClr val="263133"/>
                          </a:solidFill>
                          <a:effectLst/>
                          <a:latin typeface="Rawline" panose="00000500000000000000" pitchFamily="2" charset="0"/>
                          <a:ea typeface="+mn-ea"/>
                          <a:cs typeface="+mn-cs"/>
                        </a:rPr>
                        <a:t>(n=500, IR=20%)</a:t>
                      </a:r>
                    </a:p>
                  </a:txBody>
                  <a:tcPr marL="68580" marR="68580" marT="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€ 550</a:t>
                      </a:r>
                    </a:p>
                  </a:txBody>
                  <a:tcPr marL="7620" marR="7620" marT="7620" marB="0" anchor="ctr">
                    <a:lnL w="12700" cmpd="sng">
                      <a:noFill/>
                      <a:prstDash val="solid"/>
                    </a:lnL>
                    <a:lnR w="9525" cap="flat" cmpd="sng" algn="ctr">
                      <a:solidFill>
                        <a:schemeClr val="accent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a:t>
                      </a:r>
                    </a:p>
                  </a:txBody>
                  <a:tcPr marL="7620" marR="7620" marT="762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263133"/>
                          </a:solidFill>
                          <a:effectLst/>
                          <a:uLnTx/>
                          <a:uFillTx/>
                          <a:latin typeface="Rawline" panose="00000500000000000000" pitchFamily="2" charset="0"/>
                          <a:ea typeface="+mn-ea"/>
                          <a:cs typeface="+mn-cs"/>
                        </a:rPr>
                        <a:t>€ 2, 550</a:t>
                      </a:r>
                    </a:p>
                  </a:txBody>
                  <a:tcPr marL="7620" marR="7620" marT="7620" marB="0" anchor="ctr">
                    <a:lnL w="9525" cap="flat" cmpd="sng" algn="ctr">
                      <a:solidFill>
                        <a:schemeClr val="accent1"/>
                      </a:solidFill>
                      <a:prstDash val="solid"/>
                      <a:round/>
                      <a:headEnd type="none" w="med" len="med"/>
                      <a:tailEnd type="none" w="med" len="me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€ 2,700</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€ 2,700</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a:ln>
                            <a:noFill/>
                          </a:ln>
                          <a:solidFill>
                            <a:srgbClr val="263133"/>
                          </a:solidFill>
                          <a:effectLst/>
                          <a:uLnTx/>
                          <a:uFillTx/>
                          <a:latin typeface="Rawline" panose="00000500000000000000" pitchFamily="2" charset="0"/>
                          <a:ea typeface="+mn-ea"/>
                          <a:cs typeface="+mn-cs"/>
                        </a:rPr>
                        <a:t>€ 3,700</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7892652"/>
                  </a:ext>
                </a:extLst>
              </a:tr>
              <a:tr h="536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bg2"/>
                          </a:solidFill>
                          <a:latin typeface="Rawline" panose="00000500000000000000" pitchFamily="2" charset="0"/>
                        </a:rPr>
                        <a:t>Total investment</a:t>
                      </a:r>
                      <a:endParaRPr lang="en-SG" sz="1100" b="1">
                        <a:solidFill>
                          <a:schemeClr val="bg2"/>
                        </a:solidFill>
                        <a:latin typeface="Rawline" panose="00000500000000000000" pitchFamily="2" charset="0"/>
                      </a:endParaRPr>
                    </a:p>
                  </a:txBody>
                  <a:tcPr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a:ln>
                            <a:noFill/>
                          </a:ln>
                          <a:solidFill>
                            <a:srgbClr val="263133"/>
                          </a:solidFill>
                          <a:effectLst/>
                          <a:uLnTx/>
                          <a:uFillTx/>
                          <a:latin typeface="Rawline" panose="00000500000000000000" pitchFamily="2" charset="0"/>
                          <a:ea typeface="+mn-ea"/>
                          <a:cs typeface="+mn-cs"/>
                        </a:rPr>
                        <a:t>€ 5,050</a:t>
                      </a:r>
                    </a:p>
                  </a:txBody>
                  <a:tcPr marL="7620" marR="7620" marT="7620" marB="0" anchor="ctr">
                    <a:lnL w="12700" cmpd="sng">
                      <a:noFill/>
                      <a:prstDash val="solid"/>
                    </a:lnL>
                    <a:lnR w="9525" cap="flat" cmpd="sng" algn="ctr">
                      <a:solidFill>
                        <a:schemeClr val="accent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a:ln>
                            <a:noFill/>
                          </a:ln>
                          <a:solidFill>
                            <a:srgbClr val="263133"/>
                          </a:solidFill>
                          <a:effectLst/>
                          <a:uLnTx/>
                          <a:uFillTx/>
                          <a:latin typeface="Rawline" panose="00000500000000000000" pitchFamily="2" charset="0"/>
                          <a:ea typeface="+mn-ea"/>
                          <a:cs typeface="+mn-cs"/>
                        </a:rPr>
                        <a:t>€ 12,000</a:t>
                      </a:r>
                    </a:p>
                  </a:txBody>
                  <a:tcPr marL="7620" marR="7620" marT="762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a:ln>
                            <a:noFill/>
                          </a:ln>
                          <a:solidFill>
                            <a:srgbClr val="263133"/>
                          </a:solidFill>
                          <a:effectLst/>
                          <a:uLnTx/>
                          <a:uFillTx/>
                          <a:latin typeface="Rawline" panose="00000500000000000000" pitchFamily="2" charset="0"/>
                          <a:ea typeface="+mn-ea"/>
                          <a:cs typeface="+mn-cs"/>
                        </a:rPr>
                        <a:t>€ 17,550</a:t>
                      </a:r>
                    </a:p>
                  </a:txBody>
                  <a:tcPr marL="7620" marR="7620" marT="7620" marB="0" anchor="ctr">
                    <a:lnL w="9525" cap="flat" cmpd="sng" algn="ctr">
                      <a:solidFill>
                        <a:schemeClr val="accent1"/>
                      </a:solidFill>
                      <a:prstDash val="solid"/>
                      <a:round/>
                      <a:headEnd type="none" w="med" len="med"/>
                      <a:tailEnd type="none" w="med" len="me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a:ln>
                            <a:noFill/>
                          </a:ln>
                          <a:solidFill>
                            <a:srgbClr val="263133"/>
                          </a:solidFill>
                          <a:effectLst/>
                          <a:uLnTx/>
                          <a:uFillTx/>
                          <a:latin typeface="Rawline" panose="00000500000000000000" pitchFamily="2" charset="0"/>
                          <a:ea typeface="+mn-ea"/>
                          <a:cs typeface="+mn-cs"/>
                        </a:rPr>
                        <a:t>€ 14,200</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a:ln>
                            <a:noFill/>
                          </a:ln>
                          <a:solidFill>
                            <a:srgbClr val="263133"/>
                          </a:solidFill>
                          <a:effectLst/>
                          <a:uLnTx/>
                          <a:uFillTx/>
                          <a:latin typeface="Rawline" panose="00000500000000000000" pitchFamily="2" charset="0"/>
                          <a:ea typeface="+mn-ea"/>
                          <a:cs typeface="+mn-cs"/>
                        </a:rPr>
                        <a:t>€ 14,200</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srgbClr val="263133"/>
                          </a:solidFill>
                          <a:effectLst/>
                          <a:uLnTx/>
                          <a:uFillTx/>
                          <a:latin typeface="Rawline" panose="00000500000000000000" pitchFamily="2" charset="0"/>
                          <a:ea typeface="+mn-ea"/>
                          <a:cs typeface="+mn-cs"/>
                        </a:rPr>
                        <a:t>€ 15,200</a:t>
                      </a:r>
                    </a:p>
                  </a:txBody>
                  <a:tcPr marL="7620" marR="7620" marT="7620" marB="0" anchor="ctr">
                    <a:lnL w="12700" cmpd="sng">
                      <a:noFill/>
                      <a:prstDash val="solid"/>
                    </a:lnL>
                    <a:lnR w="12700" cmpd="sng">
                      <a:noFill/>
                      <a:prstDash val="soli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4835531"/>
                  </a:ext>
                </a:extLst>
              </a:tr>
            </a:tbl>
          </a:graphicData>
        </a:graphic>
      </p:graphicFrame>
      <p:sp>
        <p:nvSpPr>
          <p:cNvPr id="3" name="doOverlay">
            <a:extLst>
              <a:ext uri="{FF2B5EF4-FFF2-40B4-BE49-F238E27FC236}">
                <a16:creationId xmlns:a16="http://schemas.microsoft.com/office/drawing/2014/main" id="{B1CCDB9F-5BC2-4498-A082-876D77B9E0A2}"/>
              </a:ext>
            </a:extLst>
          </p:cNvPr>
          <p:cNvSpPr/>
          <p:nvPr/>
        </p:nvSpPr>
        <p:spPr>
          <a:xfrm>
            <a:off x="9155574" y="-8456"/>
            <a:ext cx="3036425" cy="6866456"/>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C6D7D"/>
              </a:solidFill>
              <a:effectLst/>
              <a:uLnTx/>
              <a:uFillTx/>
              <a:latin typeface="Rawline"/>
              <a:ea typeface="+mn-ea"/>
              <a:cs typeface="+mn-cs"/>
            </a:endParaRPr>
          </a:p>
        </p:txBody>
      </p:sp>
      <p:sp>
        <p:nvSpPr>
          <p:cNvPr id="13" name="TextBox 12">
            <a:extLst>
              <a:ext uri="{FF2B5EF4-FFF2-40B4-BE49-F238E27FC236}">
                <a16:creationId xmlns:a16="http://schemas.microsoft.com/office/drawing/2014/main" id="{6A2939F2-F28B-4D7E-8823-8CAC6B9F4BE5}"/>
              </a:ext>
            </a:extLst>
          </p:cNvPr>
          <p:cNvSpPr txBox="1"/>
          <p:nvPr/>
        </p:nvSpPr>
        <p:spPr>
          <a:xfrm>
            <a:off x="504000" y="5359331"/>
            <a:ext cx="5675127" cy="1138773"/>
          </a:xfrm>
          <a:prstGeom prst="rect">
            <a:avLst/>
          </a:prstGeom>
          <a:noFill/>
          <a:ln>
            <a:noFill/>
          </a:ln>
        </p:spPr>
        <p:txBody>
          <a:bodyPr wrap="square" anchor="b">
            <a:spAutoFit/>
          </a:bodyPr>
          <a:lstStyle/>
          <a:p>
            <a:pPr marL="0" marR="0" lvl="0" indent="0" algn="l" defTabSz="685800" rtl="0" eaLnBrk="1" fontAlgn="auto" latinLnBrk="0" hangingPunct="1">
              <a:lnSpc>
                <a:spcPct val="100000"/>
              </a:lnSpc>
              <a:spcBef>
                <a:spcPts val="300"/>
              </a:spcBef>
              <a:spcAft>
                <a:spcPts val="300"/>
              </a:spcAft>
              <a:buClrTx/>
              <a:buSzTx/>
              <a:buFontTx/>
              <a:buNone/>
              <a:tabLst/>
              <a:defRPr/>
            </a:pPr>
            <a:r>
              <a:rPr kumimoji="0" lang="en-US" sz="800" b="1" i="0" u="none" strike="noStrike" kern="1200" cap="none" spc="0" normalizeH="0" baseline="0" noProof="0">
                <a:ln>
                  <a:noFill/>
                </a:ln>
                <a:effectLst/>
                <a:uLnTx/>
                <a:uFillTx/>
                <a:latin typeface="Rawline" panose="00000500000000000000" pitchFamily="2" charset="0"/>
                <a:ea typeface="+mn-ea"/>
                <a:cs typeface="+mn-cs"/>
              </a:rPr>
              <a:t>PLEASE NOTE</a:t>
            </a:r>
          </a:p>
          <a:p>
            <a:pPr marL="0" marR="0" lvl="0" indent="0" algn="l" defTabSz="685800" rtl="0" eaLnBrk="1" fontAlgn="auto" latinLnBrk="0" hangingPunct="1">
              <a:lnSpc>
                <a:spcPct val="100000"/>
              </a:lnSpc>
              <a:spcBef>
                <a:spcPts val="300"/>
              </a:spcBef>
              <a:spcAft>
                <a:spcPts val="300"/>
              </a:spcAft>
              <a:buClrTx/>
              <a:buSzTx/>
              <a:buFontTx/>
              <a:buNone/>
              <a:tabLst/>
              <a:defRPr/>
            </a:pPr>
            <a:r>
              <a:rPr kumimoji="0" lang="en-US" sz="800" b="0" i="0" u="none" strike="noStrike" kern="1200" cap="none" spc="0" normalizeH="0" baseline="0" noProof="0">
                <a:ln>
                  <a:noFill/>
                </a:ln>
                <a:effectLst/>
                <a:uLnTx/>
                <a:uFillTx/>
                <a:latin typeface="Rawline" panose="00000500000000000000" pitchFamily="2" charset="0"/>
                <a:ea typeface="+mn-ea"/>
                <a:cs typeface="+mn-cs"/>
              </a:rPr>
              <a:t>Amounts specified are net cash (excluding GST/VAT, sales taxes, withholding taxes, and all other taxes)</a:t>
            </a:r>
          </a:p>
          <a:p>
            <a:pPr marL="0" marR="0" lvl="0" indent="0" algn="l" defTabSz="685800" rtl="0" eaLnBrk="1" fontAlgn="auto" latinLnBrk="0" hangingPunct="1">
              <a:lnSpc>
                <a:spcPct val="100000"/>
              </a:lnSpc>
              <a:spcBef>
                <a:spcPts val="300"/>
              </a:spcBef>
              <a:spcAft>
                <a:spcPts val="300"/>
              </a:spcAft>
              <a:buClrTx/>
              <a:buSzTx/>
              <a:buFontTx/>
              <a:buNone/>
              <a:tabLst/>
              <a:defRPr/>
            </a:pPr>
            <a:r>
              <a:rPr kumimoji="0" lang="en-US" sz="800" b="0" i="0" u="none" strike="noStrike" kern="1200" cap="none" spc="0" normalizeH="0" baseline="0" noProof="0">
                <a:ln>
                  <a:noFill/>
                </a:ln>
                <a:effectLst/>
                <a:uLnTx/>
                <a:uFillTx/>
                <a:latin typeface="Rawline" panose="00000500000000000000" pitchFamily="2" charset="0"/>
                <a:ea typeface="+mn-ea"/>
                <a:cs typeface="+mn-cs"/>
              </a:rPr>
              <a:t>If incidence rates fall out lower than the anticipated incidence rates of 20% SKIM may pass on any additional costs</a:t>
            </a:r>
          </a:p>
          <a:p>
            <a:pPr marL="0" marR="0" lvl="0" indent="0" algn="l" defTabSz="685800" rtl="0" eaLnBrk="1" fontAlgn="auto" latinLnBrk="0" hangingPunct="1">
              <a:lnSpc>
                <a:spcPct val="100000"/>
              </a:lnSpc>
              <a:spcBef>
                <a:spcPts val="300"/>
              </a:spcBef>
              <a:spcAft>
                <a:spcPts val="300"/>
              </a:spcAft>
              <a:buClrTx/>
              <a:buSzTx/>
              <a:buFontTx/>
              <a:buNone/>
              <a:tabLst/>
              <a:defRPr/>
            </a:pPr>
            <a:r>
              <a:rPr lang="en-US" sz="800">
                <a:latin typeface="Rawline" panose="00000500000000000000" pitchFamily="2" charset="0"/>
              </a:rPr>
              <a:t>6</a:t>
            </a:r>
            <a:r>
              <a:rPr kumimoji="0" lang="en-US" sz="800" b="0" i="0" u="none" strike="noStrike" kern="1200" cap="none" spc="0" normalizeH="0" baseline="0" noProof="0">
                <a:ln>
                  <a:noFill/>
                </a:ln>
                <a:effectLst/>
                <a:uLnTx/>
                <a:uFillTx/>
                <a:latin typeface="Rawline" panose="00000500000000000000" pitchFamily="2" charset="0"/>
                <a:ea typeface="+mn-ea"/>
                <a:cs typeface="+mn-cs"/>
              </a:rPr>
              <a:t>0 days payment terms: 50% upon commissioning, 50% upon report delivery</a:t>
            </a:r>
          </a:p>
          <a:p>
            <a:pPr marL="0" marR="0" lvl="0" indent="0" algn="l" defTabSz="685800" rtl="0" eaLnBrk="1" fontAlgn="auto" latinLnBrk="0" hangingPunct="1">
              <a:lnSpc>
                <a:spcPct val="100000"/>
              </a:lnSpc>
              <a:spcBef>
                <a:spcPts val="300"/>
              </a:spcBef>
              <a:spcAft>
                <a:spcPts val="300"/>
              </a:spcAft>
              <a:buClrTx/>
              <a:buSzTx/>
              <a:buFontTx/>
              <a:buNone/>
              <a:tabLst/>
              <a:defRPr/>
            </a:pPr>
            <a:r>
              <a:rPr kumimoji="0" lang="en-US" sz="800" b="0" i="0" u="none" strike="noStrike" kern="1200" cap="none" spc="0" normalizeH="0" baseline="0" noProof="0">
                <a:ln>
                  <a:noFill/>
                </a:ln>
                <a:effectLst/>
                <a:uLnTx/>
                <a:uFillTx/>
                <a:latin typeface="Rawline" panose="00000500000000000000" pitchFamily="2" charset="0"/>
                <a:ea typeface="+mn-ea"/>
                <a:cs typeface="+mn-cs"/>
              </a:rPr>
              <a:t>For this proposal, the conditions apply that are defined in the Master Service Agreement between DANTRADE B.V. and SKIM group B.V.</a:t>
            </a:r>
          </a:p>
        </p:txBody>
      </p:sp>
      <p:pic>
        <p:nvPicPr>
          <p:cNvPr id="11" name="doLogoWhite">
            <a:extLst>
              <a:ext uri="{FF2B5EF4-FFF2-40B4-BE49-F238E27FC236}">
                <a16:creationId xmlns:a16="http://schemas.microsoft.com/office/drawing/2014/main" id="{FBAEA9C0-6CF4-484C-8944-3EE939B9AE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
        <p:nvSpPr>
          <p:cNvPr id="22" name="Title 2">
            <a:extLst>
              <a:ext uri="{FF2B5EF4-FFF2-40B4-BE49-F238E27FC236}">
                <a16:creationId xmlns:a16="http://schemas.microsoft.com/office/drawing/2014/main" id="{21FAA4D5-EDD7-40CA-8B34-426F448006B2}"/>
              </a:ext>
            </a:extLst>
          </p:cNvPr>
          <p:cNvSpPr>
            <a:spLocks noGrp="1"/>
          </p:cNvSpPr>
          <p:nvPr>
            <p:ph type="title"/>
          </p:nvPr>
        </p:nvSpPr>
        <p:spPr/>
        <p:txBody>
          <a:bodyPr/>
          <a:lstStyle/>
          <a:p>
            <a:r>
              <a:rPr lang="en-US"/>
              <a:t>Investment</a:t>
            </a:r>
          </a:p>
        </p:txBody>
      </p:sp>
      <p:sp>
        <p:nvSpPr>
          <p:cNvPr id="21" name="Text Placeholder 9">
            <a:extLst>
              <a:ext uri="{FF2B5EF4-FFF2-40B4-BE49-F238E27FC236}">
                <a16:creationId xmlns:a16="http://schemas.microsoft.com/office/drawing/2014/main" id="{DB6C49BC-ABC0-4F96-91D8-3036ACDAA437}"/>
              </a:ext>
            </a:extLst>
          </p:cNvPr>
          <p:cNvSpPr txBox="1">
            <a:spLocks/>
          </p:cNvSpPr>
          <p:nvPr/>
        </p:nvSpPr>
        <p:spPr>
          <a:xfrm>
            <a:off x="504000" y="943200"/>
            <a:ext cx="7166838" cy="276999"/>
          </a:xfrm>
          <a:prstGeom prst="rect">
            <a:avLst/>
          </a:prstGeom>
        </p:spPr>
        <p:txBody>
          <a:bodyPr lIns="0"/>
          <a:lstStyle>
            <a:lvl1pPr marL="0" indent="-288000" algn="l" defTabSz="914400" rtl="0" eaLnBrk="1" latinLnBrk="0" hangingPunct="1">
              <a:lnSpc>
                <a:spcPct val="150000"/>
              </a:lnSpc>
              <a:spcBef>
                <a:spcPts val="0"/>
              </a:spcBef>
              <a:buFontTx/>
              <a:buNone/>
              <a:defRPr sz="1600" kern="1200">
                <a:solidFill>
                  <a:schemeClr val="tx1"/>
                </a:solidFill>
                <a:latin typeface="+mn-lt"/>
                <a:ea typeface="+mn-ea"/>
                <a:cs typeface="+mn-cs"/>
              </a:defRPr>
            </a:lvl1pPr>
            <a:lvl2pPr marL="288000" indent="-288000" algn="l" defTabSz="914400" rtl="0" eaLnBrk="1" latinLnBrk="0" hangingPunct="1">
              <a:lnSpc>
                <a:spcPct val="110000"/>
              </a:lnSpc>
              <a:spcBef>
                <a:spcPts val="0"/>
              </a:spcBef>
              <a:spcAft>
                <a:spcPts val="800"/>
              </a:spcAft>
              <a:buClr>
                <a:schemeClr val="tx1"/>
              </a:buClr>
              <a:buFont typeface="Courier New" panose="02070309020205020404" pitchFamily="49" charset="0"/>
              <a:buChar char="o"/>
              <a:defRPr sz="1600" kern="1200">
                <a:solidFill>
                  <a:schemeClr val="tx1"/>
                </a:solidFill>
                <a:latin typeface="+mn-lt"/>
                <a:ea typeface="+mn-ea"/>
                <a:cs typeface="+mn-cs"/>
              </a:defRPr>
            </a:lvl2pPr>
            <a:lvl3pPr marL="576000" indent="-288000" algn="l" defTabSz="914400" rtl="0" eaLnBrk="1" latinLnBrk="0" hangingPunct="1">
              <a:lnSpc>
                <a:spcPct val="110000"/>
              </a:lnSpc>
              <a:spcBef>
                <a:spcPts val="0"/>
              </a:spcBef>
              <a:spcAft>
                <a:spcPts val="800"/>
              </a:spcAft>
              <a:buClr>
                <a:schemeClr val="tx1"/>
              </a:buClr>
              <a:buFont typeface="Wingdings" panose="05000000000000000000" pitchFamily="2" charset="2"/>
              <a:buChar char="§"/>
              <a:defRPr sz="1600" kern="1200">
                <a:solidFill>
                  <a:schemeClr val="tx1"/>
                </a:solidFill>
                <a:latin typeface="+mn-lt"/>
                <a:ea typeface="+mn-ea"/>
                <a:cs typeface="+mn-cs"/>
              </a:defRPr>
            </a:lvl3pPr>
            <a:lvl4pPr marL="864000" indent="-288000" algn="l" defTabSz="914400" rtl="0" eaLnBrk="1" latinLnBrk="0" hangingPunct="1">
              <a:lnSpc>
                <a:spcPct val="110000"/>
              </a:lnSpc>
              <a:spcBef>
                <a:spcPts val="0"/>
              </a:spcBef>
              <a:spcAft>
                <a:spcPts val="800"/>
              </a:spcAft>
              <a:buClr>
                <a:schemeClr val="tx1"/>
              </a:buClr>
              <a:buSzPct val="100000"/>
              <a:buFont typeface="Wingdings" panose="05000000000000000000" pitchFamily="2" charset="2"/>
              <a:buChar char="§"/>
              <a:defRPr sz="1600" kern="1200">
                <a:solidFill>
                  <a:schemeClr val="tx1"/>
                </a:solidFill>
                <a:latin typeface="+mn-lt"/>
                <a:ea typeface="+mn-ea"/>
                <a:cs typeface="+mn-cs"/>
              </a:defRPr>
            </a:lvl4pPr>
            <a:lvl5pPr marL="1152000" indent="-288000" algn="l" defTabSz="914400" rtl="0" eaLnBrk="1" latinLnBrk="0" hangingPunct="1">
              <a:lnSpc>
                <a:spcPct val="110000"/>
              </a:lnSpc>
              <a:spcBef>
                <a:spcPts val="0"/>
              </a:spcBef>
              <a:spcAft>
                <a:spcPts val="8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440000" indent="-288000" algn="l" defTabSz="914400" rtl="0" eaLnBrk="1" latinLnBrk="0" hangingPunct="1">
              <a:lnSpc>
                <a:spcPct val="110000"/>
              </a:lnSpc>
              <a:spcBef>
                <a:spcPts val="0"/>
              </a:spcBef>
              <a:spcAft>
                <a:spcPts val="8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728000" indent="-288000" algn="l" defTabSz="914400" rtl="0" eaLnBrk="1" latinLnBrk="0" hangingPunct="1">
              <a:lnSpc>
                <a:spcPct val="110000"/>
              </a:lnSpc>
              <a:spcBef>
                <a:spcPts val="0"/>
              </a:spcBef>
              <a:spcAft>
                <a:spcPts val="800"/>
              </a:spcAft>
              <a:buClr>
                <a:schemeClr val="tx1"/>
              </a:buClr>
              <a:buFont typeface="Wingdings" panose="05000000000000000000" pitchFamily="2" charset="2"/>
              <a:buChar char="§"/>
              <a:defRPr sz="1600" kern="1200">
                <a:solidFill>
                  <a:schemeClr val="tx1"/>
                </a:solidFill>
                <a:latin typeface="+mn-lt"/>
                <a:ea typeface="+mn-ea"/>
                <a:cs typeface="+mn-cs"/>
              </a:defRPr>
            </a:lvl7pPr>
            <a:lvl8pPr marL="2016000" indent="-288000" algn="l" defTabSz="914400" rtl="0" eaLnBrk="1" latinLnBrk="0" hangingPunct="1">
              <a:lnSpc>
                <a:spcPct val="110000"/>
              </a:lnSpc>
              <a:spcBef>
                <a:spcPts val="0"/>
              </a:spcBef>
              <a:spcAft>
                <a:spcPts val="800"/>
              </a:spcAft>
              <a:buClr>
                <a:schemeClr val="tx1"/>
              </a:buClr>
              <a:buFont typeface="Wingdings" panose="05000000000000000000" pitchFamily="2" charset="2"/>
              <a:buChar char="§"/>
              <a:defRPr sz="1600" kern="1200">
                <a:solidFill>
                  <a:schemeClr val="tx1"/>
                </a:solidFill>
                <a:latin typeface="+mn-lt"/>
                <a:ea typeface="+mn-ea"/>
                <a:cs typeface="+mn-cs"/>
              </a:defRPr>
            </a:lvl8pPr>
            <a:lvl9pPr marL="2304000" indent="-288000" algn="l" defTabSz="914400" rtl="0" eaLnBrk="1" latinLnBrk="0" hangingPunct="1">
              <a:lnSpc>
                <a:spcPct val="110000"/>
              </a:lnSpc>
              <a:spcBef>
                <a:spcPts val="0"/>
              </a:spcBef>
              <a:spcAft>
                <a:spcPts val="8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pPr marL="0" marR="0" lvl="0" indent="-2880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1AFB8"/>
                </a:solidFill>
                <a:effectLst/>
                <a:uLnTx/>
                <a:uFillTx/>
                <a:latin typeface="Rawline" panose="00000500000000000000" pitchFamily="2" charset="0"/>
                <a:ea typeface="+mn-ea"/>
                <a:cs typeface="+mn-cs"/>
              </a:rPr>
              <a:t>Amounts are in EUR net cash, excluding GST/VAT and any other tax</a:t>
            </a:r>
          </a:p>
        </p:txBody>
      </p:sp>
    </p:spTree>
    <p:extLst>
      <p:ext uri="{BB962C8B-B14F-4D97-AF65-F5344CB8AC3E}">
        <p14:creationId xmlns:p14="http://schemas.microsoft.com/office/powerpoint/2010/main" val="1956283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A8B2C16-7C8C-4BE1-A2E8-22546ED9FB0C}"/>
              </a:ext>
            </a:extLst>
          </p:cNvPr>
          <p:cNvSpPr>
            <a:spLocks noGrp="1"/>
          </p:cNvSpPr>
          <p:nvPr>
            <p:ph type="body" idx="1"/>
          </p:nvPr>
        </p:nvSpPr>
        <p:spPr>
          <a:xfrm>
            <a:off x="504000" y="943200"/>
            <a:ext cx="11084400" cy="276999"/>
          </a:xfrm>
        </p:spPr>
        <p:txBody>
          <a:bodyPr/>
          <a:lstStyle/>
          <a:p>
            <a:r>
              <a:rPr lang="en-US">
                <a:solidFill>
                  <a:schemeClr val="accent2"/>
                </a:solidFill>
                <a:latin typeface="Rawline" panose="00000500000000000000" pitchFamily="2" charset="0"/>
              </a:rPr>
              <a:t>F9097 | 27</a:t>
            </a:r>
            <a:r>
              <a:rPr lang="en-US" baseline="30000">
                <a:solidFill>
                  <a:schemeClr val="accent2"/>
                </a:solidFill>
                <a:latin typeface="Rawline" panose="00000500000000000000" pitchFamily="2" charset="0"/>
              </a:rPr>
              <a:t>th</a:t>
            </a:r>
            <a:r>
              <a:rPr lang="en-US">
                <a:solidFill>
                  <a:schemeClr val="accent2"/>
                </a:solidFill>
                <a:latin typeface="Rawline" panose="00000500000000000000" pitchFamily="2" charset="0"/>
              </a:rPr>
              <a:t> June 2023</a:t>
            </a:r>
          </a:p>
        </p:txBody>
      </p:sp>
      <p:sp>
        <p:nvSpPr>
          <p:cNvPr id="5" name="Title 4">
            <a:extLst>
              <a:ext uri="{FF2B5EF4-FFF2-40B4-BE49-F238E27FC236}">
                <a16:creationId xmlns:a16="http://schemas.microsoft.com/office/drawing/2014/main" id="{3CCF2CEA-61B7-4415-89BC-CB354CC7874C}"/>
              </a:ext>
            </a:extLst>
          </p:cNvPr>
          <p:cNvSpPr>
            <a:spLocks noGrp="1"/>
          </p:cNvSpPr>
          <p:nvPr>
            <p:ph type="title"/>
          </p:nvPr>
        </p:nvSpPr>
        <p:spPr/>
        <p:txBody>
          <a:bodyPr/>
          <a:lstStyle/>
          <a:p>
            <a:r>
              <a:rPr lang="en-US"/>
              <a:t>Terms of agreement</a:t>
            </a:r>
          </a:p>
        </p:txBody>
      </p:sp>
      <p:sp>
        <p:nvSpPr>
          <p:cNvPr id="8" name="Content Placeholder 19">
            <a:extLst>
              <a:ext uri="{FF2B5EF4-FFF2-40B4-BE49-F238E27FC236}">
                <a16:creationId xmlns:a16="http://schemas.microsoft.com/office/drawing/2014/main" id="{F7FA2E34-6534-416D-BCDD-C72889FA9243}"/>
              </a:ext>
            </a:extLst>
          </p:cNvPr>
          <p:cNvSpPr>
            <a:spLocks noGrp="1"/>
          </p:cNvSpPr>
          <p:nvPr>
            <p:ph sz="half" idx="4294967295"/>
          </p:nvPr>
        </p:nvSpPr>
        <p:spPr>
          <a:xfrm>
            <a:off x="504001" y="2048718"/>
            <a:ext cx="5734753" cy="2707165"/>
          </a:xfrm>
        </p:spPr>
        <p:txBody>
          <a:bodyPr/>
          <a:lstStyle/>
          <a:p>
            <a:pPr marL="0" indent="0">
              <a:buNone/>
            </a:pPr>
            <a:r>
              <a:rPr lang="en-US" sz="1200"/>
              <a:t>Terms of payment: 50% upon contracting, 50% upon delivery of agreed services. Standard payment terms are 60 days after receipt of our invoice. Thereafter we will charge 1% interest costs per month. The amounts specified are net cash (excluding VAT, withholding tax, sales tax or any other applicable tax), without charges for the beneficiary. This proposal is valid for 2 months. ​</a:t>
            </a:r>
          </a:p>
          <a:p>
            <a:pPr marL="0" indent="0">
              <a:buNone/>
            </a:pPr>
            <a:endParaRPr lang="en-US" sz="1200"/>
          </a:p>
          <a:p>
            <a:pPr marL="0" indent="0">
              <a:buNone/>
            </a:pPr>
            <a:r>
              <a:rPr lang="en-US" sz="1200"/>
              <a:t>​Proposals offered and studies conducted by SKIM Analytical are bound by the terms of delivery as laid down by the Dutch ​“</a:t>
            </a:r>
            <a:r>
              <a:rPr lang="en-US" sz="1200" err="1"/>
              <a:t>Marktonderzoek</a:t>
            </a:r>
            <a:r>
              <a:rPr lang="en-US" sz="1200"/>
              <a:t> </a:t>
            </a:r>
            <a:r>
              <a:rPr lang="en-US" sz="1200" err="1"/>
              <a:t>Associatie</a:t>
            </a:r>
            <a:r>
              <a:rPr lang="en-US" sz="1200"/>
              <a:t>” (MOA). </a:t>
            </a:r>
          </a:p>
        </p:txBody>
      </p:sp>
      <p:graphicFrame>
        <p:nvGraphicFramePr>
          <p:cNvPr id="9" name="Table 26">
            <a:extLst>
              <a:ext uri="{FF2B5EF4-FFF2-40B4-BE49-F238E27FC236}">
                <a16:creationId xmlns:a16="http://schemas.microsoft.com/office/drawing/2014/main" id="{1607D866-7E2B-4D85-89A0-7F06844B15E1}"/>
              </a:ext>
            </a:extLst>
          </p:cNvPr>
          <p:cNvGraphicFramePr>
            <a:graphicFrameLocks noGrp="1"/>
          </p:cNvGraphicFramePr>
          <p:nvPr>
            <p:extLst>
              <p:ext uri="{D42A27DB-BD31-4B8C-83A1-F6EECF244321}">
                <p14:modId xmlns:p14="http://schemas.microsoft.com/office/powerpoint/2010/main" val="1983921423"/>
              </p:ext>
            </p:extLst>
          </p:nvPr>
        </p:nvGraphicFramePr>
        <p:xfrm>
          <a:off x="7334522" y="2059122"/>
          <a:ext cx="4353478" cy="2186446"/>
        </p:xfrm>
        <a:graphic>
          <a:graphicData uri="http://schemas.openxmlformats.org/drawingml/2006/table">
            <a:tbl>
              <a:tblPr firstRow="1" bandRow="1">
                <a:tableStyleId>{A6E0E982-E285-4178-BDAB-3F26002EA596}</a:tableStyleId>
              </a:tblPr>
              <a:tblGrid>
                <a:gridCol w="2376637">
                  <a:extLst>
                    <a:ext uri="{9D8B030D-6E8A-4147-A177-3AD203B41FA5}">
                      <a16:colId xmlns:a16="http://schemas.microsoft.com/office/drawing/2014/main" val="2662762495"/>
                    </a:ext>
                  </a:extLst>
                </a:gridCol>
                <a:gridCol w="1976841">
                  <a:extLst>
                    <a:ext uri="{9D8B030D-6E8A-4147-A177-3AD203B41FA5}">
                      <a16:colId xmlns:a16="http://schemas.microsoft.com/office/drawing/2014/main" val="1621083652"/>
                    </a:ext>
                  </a:extLst>
                </a:gridCol>
              </a:tblGrid>
              <a:tr h="570397">
                <a:tc gridSpan="2">
                  <a:txBody>
                    <a:bodyPr/>
                    <a:lstStyle/>
                    <a:p>
                      <a:r>
                        <a:rPr lang="en-US" sz="1200" b="1">
                          <a:solidFill>
                            <a:schemeClr val="tx1"/>
                          </a:solidFill>
                          <a:latin typeface="Rawline" panose="00000500000000000000" pitchFamily="2" charset="0"/>
                        </a:rPr>
                        <a:t>Signatures for agreement</a:t>
                      </a:r>
                      <a:endParaRPr lang="en-US" sz="1600" b="1">
                        <a:solidFill>
                          <a:schemeClr val="tx1"/>
                        </a:solidFill>
                        <a:latin typeface="Rawline" panose="000005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SG"/>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941040565"/>
                  </a:ext>
                </a:extLst>
              </a:tr>
              <a:tr h="1616049">
                <a:tc>
                  <a:txBody>
                    <a:bodyPr/>
                    <a:lstStyle/>
                    <a:p>
                      <a:r>
                        <a:rPr lang="en-US" sz="1200">
                          <a:solidFill>
                            <a:schemeClr val="tx1"/>
                          </a:solidFill>
                          <a:latin typeface="Rawline" panose="00000500000000000000" pitchFamily="2" charset="0"/>
                        </a:rPr>
                        <a:t>SKIM</a:t>
                      </a:r>
                    </a:p>
                    <a:p>
                      <a:r>
                        <a:rPr lang="en-US" sz="1200">
                          <a:solidFill>
                            <a:schemeClr val="tx1"/>
                          </a:solidFill>
                          <a:latin typeface="Rawline" panose="00000500000000000000" pitchFamily="2" charset="0"/>
                        </a:rPr>
                        <a:t>Iris van Loon</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chemeClr val="tx1"/>
                          </a:solidFill>
                          <a:latin typeface="Rawline" panose="00000500000000000000" pitchFamily="2" charset="0"/>
                        </a:rPr>
                        <a:t>Danone</a:t>
                      </a:r>
                    </a:p>
                    <a:p>
                      <a:r>
                        <a:rPr lang="en-US" sz="1200">
                          <a:solidFill>
                            <a:schemeClr val="tx1"/>
                          </a:solidFill>
                          <a:latin typeface="Rawline" panose="00000500000000000000" pitchFamily="2" charset="0"/>
                        </a:rPr>
                        <a:t>Alyssa Martin</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8537448"/>
                  </a:ext>
                </a:extLst>
              </a:tr>
            </a:tbl>
          </a:graphicData>
        </a:graphic>
      </p:graphicFrame>
      <p:sp>
        <p:nvSpPr>
          <p:cNvPr id="3" name="Afgeronde rechthoek 44">
            <a:extLst>
              <a:ext uri="{FF2B5EF4-FFF2-40B4-BE49-F238E27FC236}">
                <a16:creationId xmlns:a16="http://schemas.microsoft.com/office/drawing/2014/main" id="{52B6BDAD-814C-9FF8-F142-A01AECE39AC6}"/>
              </a:ext>
            </a:extLst>
          </p:cNvPr>
          <p:cNvSpPr/>
          <p:nvPr/>
        </p:nvSpPr>
        <p:spPr>
          <a:xfrm>
            <a:off x="0" y="5007934"/>
            <a:ext cx="12192000" cy="1850065"/>
          </a:xfrm>
          <a:prstGeom prst="roundRect">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pic>
        <p:nvPicPr>
          <p:cNvPr id="4" name="doLogoTeal">
            <a:extLst>
              <a:ext uri="{FF2B5EF4-FFF2-40B4-BE49-F238E27FC236}">
                <a16:creationId xmlns:a16="http://schemas.microsoft.com/office/drawing/2014/main" id="{214BAB30-8228-CBDC-D8F2-A15A4C824F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pic>
        <p:nvPicPr>
          <p:cNvPr id="15" name="Picture 14" descr="A close up of text on the side of the water&#10;&#10;Description automatically generated">
            <a:extLst>
              <a:ext uri="{FF2B5EF4-FFF2-40B4-BE49-F238E27FC236}">
                <a16:creationId xmlns:a16="http://schemas.microsoft.com/office/drawing/2014/main" id="{2831F863-AC8F-A38D-D045-FF74D9FA1EF2}"/>
              </a:ext>
            </a:extLst>
          </p:cNvPr>
          <p:cNvPicPr>
            <a:picLocks noChangeAspect="1"/>
          </p:cNvPicPr>
          <p:nvPr/>
        </p:nvPicPr>
        <p:blipFill rotWithShape="1">
          <a:blip r:embed="rId3" cstate="print">
            <a:clrChange>
              <a:clrFrom>
                <a:srgbClr val="D4D4D4"/>
              </a:clrFrom>
              <a:clrTo>
                <a:srgbClr val="D4D4D4">
                  <a:alpha val="0"/>
                </a:srgbClr>
              </a:clrTo>
            </a:clrChange>
            <a:extLst>
              <a:ext uri="{28A0092B-C50C-407E-A947-70E740481C1C}">
                <a14:useLocalDpi xmlns:a14="http://schemas.microsoft.com/office/drawing/2010/main" val="0"/>
              </a:ext>
            </a:extLst>
          </a:blip>
          <a:srcRect b="9640"/>
          <a:stretch/>
        </p:blipFill>
        <p:spPr>
          <a:xfrm>
            <a:off x="7427827" y="3051120"/>
            <a:ext cx="1336727" cy="568804"/>
          </a:xfrm>
          <a:prstGeom prst="rect">
            <a:avLst/>
          </a:prstGeom>
        </p:spPr>
      </p:pic>
      <p:sp>
        <p:nvSpPr>
          <p:cNvPr id="16" name="TextBox 15">
            <a:extLst>
              <a:ext uri="{FF2B5EF4-FFF2-40B4-BE49-F238E27FC236}">
                <a16:creationId xmlns:a16="http://schemas.microsoft.com/office/drawing/2014/main" id="{F31D4986-C3E3-F9C1-52F4-72629DED071B}"/>
              </a:ext>
            </a:extLst>
          </p:cNvPr>
          <p:cNvSpPr txBox="1"/>
          <p:nvPr/>
        </p:nvSpPr>
        <p:spPr>
          <a:xfrm>
            <a:off x="422977" y="4293912"/>
            <a:ext cx="6096000" cy="461665"/>
          </a:xfrm>
          <a:prstGeom prst="rect">
            <a:avLst/>
          </a:prstGeom>
          <a:noFill/>
        </p:spPr>
        <p:txBody>
          <a:bodyPr wrap="square">
            <a:spAutoFit/>
          </a:bodyPr>
          <a:lstStyle/>
          <a:p>
            <a:pPr marL="0" marR="0" lvl="0" indent="0" algn="l" defTabSz="6858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Rawline" panose="00000500000000000000" pitchFamily="2" charset="0"/>
                <a:ea typeface="+mn-ea"/>
                <a:cs typeface="+mn-cs"/>
              </a:rPr>
              <a:t>For this proposal, the conditions apply that are defined in the Master Service Agreement between DANTRADE B.V. and SKIM group B.V.</a:t>
            </a:r>
          </a:p>
        </p:txBody>
      </p:sp>
      <p:graphicFrame>
        <p:nvGraphicFramePr>
          <p:cNvPr id="2" name="Table 1">
            <a:extLst>
              <a:ext uri="{FF2B5EF4-FFF2-40B4-BE49-F238E27FC236}">
                <a16:creationId xmlns:a16="http://schemas.microsoft.com/office/drawing/2014/main" id="{DB90492B-C3C7-E281-8A09-27DC94E44BE6}"/>
              </a:ext>
            </a:extLst>
          </p:cNvPr>
          <p:cNvGraphicFramePr>
            <a:graphicFrameLocks noGrp="1"/>
          </p:cNvGraphicFramePr>
          <p:nvPr>
            <p:extLst>
              <p:ext uri="{D42A27DB-BD31-4B8C-83A1-F6EECF244321}">
                <p14:modId xmlns:p14="http://schemas.microsoft.com/office/powerpoint/2010/main" val="1625853656"/>
              </p:ext>
            </p:extLst>
          </p:nvPr>
        </p:nvGraphicFramePr>
        <p:xfrm>
          <a:off x="2965329" y="5330929"/>
          <a:ext cx="6650566" cy="1300480"/>
        </p:xfrm>
        <a:graphic>
          <a:graphicData uri="http://schemas.openxmlformats.org/drawingml/2006/table">
            <a:tbl>
              <a:tblPr firstRow="1" bandRow="1">
                <a:tableStyleId>{A6E0E982-E285-4178-BDAB-3F26002EA596}</a:tableStyleId>
              </a:tblPr>
              <a:tblGrid>
                <a:gridCol w="2182283">
                  <a:extLst>
                    <a:ext uri="{9D8B030D-6E8A-4147-A177-3AD203B41FA5}">
                      <a16:colId xmlns:a16="http://schemas.microsoft.com/office/drawing/2014/main" val="1565907153"/>
                    </a:ext>
                  </a:extLst>
                </a:gridCol>
                <a:gridCol w="2182283">
                  <a:extLst>
                    <a:ext uri="{9D8B030D-6E8A-4147-A177-3AD203B41FA5}">
                      <a16:colId xmlns:a16="http://schemas.microsoft.com/office/drawing/2014/main" val="3231589611"/>
                    </a:ext>
                  </a:extLst>
                </a:gridCol>
                <a:gridCol w="2286000">
                  <a:extLst>
                    <a:ext uri="{9D8B030D-6E8A-4147-A177-3AD203B41FA5}">
                      <a16:colId xmlns:a16="http://schemas.microsoft.com/office/drawing/2014/main" val="2026943702"/>
                    </a:ext>
                  </a:extLst>
                </a:gridCol>
              </a:tblGrid>
              <a:tr h="370840">
                <a:tc>
                  <a:txBody>
                    <a:bodyPr/>
                    <a:lstStyle/>
                    <a:p>
                      <a:r>
                        <a:rPr lang="en-US" sz="1600" b="1">
                          <a:solidFill>
                            <a:schemeClr val="bg2"/>
                          </a:solidFill>
                          <a:latin typeface="Rawline" panose="00000500000000000000" pitchFamily="2" charset="0"/>
                          <a:cs typeface="Arial" panose="020B0604020202020204" pitchFamily="34" charset="0"/>
                        </a:rPr>
                        <a:t>Deliverables</a:t>
                      </a:r>
                      <a:endParaRPr lang="en-US" sz="160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solidFill>
                            <a:schemeClr val="bg2"/>
                          </a:solidFill>
                          <a:latin typeface="Rawline" panose="00000500000000000000" pitchFamily="2" charset="0"/>
                          <a:cs typeface="Arial" panose="020B0604020202020204" pitchFamily="34" charset="0"/>
                        </a:rPr>
                        <a:t>Markets</a:t>
                      </a:r>
                      <a:endParaRPr lang="en-US" sz="160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solidFill>
                            <a:schemeClr val="bg2"/>
                          </a:solidFill>
                          <a:latin typeface="Rawline" panose="00000500000000000000" pitchFamily="2" charset="0"/>
                          <a:cs typeface="Arial" panose="020B0604020202020204" pitchFamily="34" charset="0"/>
                        </a:rPr>
                        <a:t>Sample</a:t>
                      </a:r>
                      <a:endParaRPr lang="en-US" sz="1600">
                        <a:solidFill>
                          <a:schemeClr val="bg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0072878"/>
                  </a:ext>
                </a:extLst>
              </a:tr>
              <a:tr h="367662">
                <a:tc>
                  <a:txBody>
                    <a:bodyPr/>
                    <a:lstStyle/>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100">
                          <a:solidFill>
                            <a:schemeClr val="bg2"/>
                          </a:solidFill>
                          <a:latin typeface="Rawline" panose="00000500000000000000" pitchFamily="2" charset="0"/>
                          <a:cs typeface="Segoe UI Semilight" panose="020B0402040204020203" pitchFamily="34" charset="0"/>
                        </a:rPr>
                        <a:t>Workshop</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100">
                          <a:solidFill>
                            <a:schemeClr val="bg2"/>
                          </a:solidFill>
                          <a:latin typeface="Rawline" panose="00000500000000000000" pitchFamily="2" charset="0"/>
                          <a:cs typeface="Segoe UI Semilight" panose="020B0402040204020203" pitchFamily="34" charset="0"/>
                        </a:rPr>
                        <a:t>Full Report deck</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sz="1100">
                          <a:solidFill>
                            <a:schemeClr val="bg2"/>
                          </a:solidFill>
                          <a:latin typeface="Rawline" panose="00000500000000000000" pitchFamily="2" charset="0"/>
                          <a:cs typeface="Segoe UI Semilight" panose="020B0402040204020203" pitchFamily="34" charset="0"/>
                        </a:rPr>
                        <a:t>(Online) Debrief session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a:solidFill>
                            <a:schemeClr val="bg2"/>
                          </a:solidFill>
                        </a:rPr>
                        <a:t>UK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a:solidFill>
                            <a:schemeClr val="bg2"/>
                          </a:solidFill>
                        </a:rPr>
                        <a:t>Germany</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a:solidFill>
                            <a:schemeClr val="bg2"/>
                          </a:solidFill>
                        </a:rPr>
                        <a:t>Italy</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a:solidFill>
                            <a:schemeClr val="bg2"/>
                          </a:solidFill>
                        </a:rPr>
                        <a:t>Sweden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err="1">
                          <a:ln>
                            <a:noFill/>
                          </a:ln>
                          <a:solidFill>
                            <a:schemeClr val="bg2"/>
                          </a:solidFill>
                          <a:effectLst/>
                          <a:uLnTx/>
                          <a:uFillTx/>
                          <a:latin typeface="Rawline" panose="00000500000000000000" pitchFamily="2" charset="0"/>
                          <a:ea typeface="+mn-ea"/>
                          <a:cs typeface="Segoe UI Semilight" panose="020B0402040204020203" pitchFamily="34" charset="0"/>
                        </a:rPr>
                        <a:t>QualBites</a:t>
                      </a:r>
                      <a:r>
                        <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rPr>
                        <a:t>, n=500 in Germany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rPr>
                        <a:t>n = 500 per market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rPr>
                        <a:t>Users and Non-Rejectors of </a:t>
                      </a:r>
                      <a:r>
                        <a:rPr kumimoji="0" lang="en-US" sz="1100" b="0" i="0" u="none" strike="noStrike" kern="1200" cap="none" spc="0" normalizeH="0" baseline="0" noProof="0" err="1">
                          <a:ln>
                            <a:noFill/>
                          </a:ln>
                          <a:solidFill>
                            <a:schemeClr val="bg2"/>
                          </a:solidFill>
                          <a:effectLst/>
                          <a:uLnTx/>
                          <a:uFillTx/>
                          <a:latin typeface="Rawline" panose="00000500000000000000" pitchFamily="2" charset="0"/>
                          <a:ea typeface="+mn-ea"/>
                          <a:cs typeface="Segoe UI Semilight" panose="020B0402040204020203" pitchFamily="34" charset="0"/>
                        </a:rPr>
                        <a:t>Alpro</a:t>
                      </a:r>
                      <a:r>
                        <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rPr>
                        <a:t> (Drinks and Yoghurts)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a:ln>
                          <a:noFill/>
                        </a:ln>
                        <a:solidFill>
                          <a:schemeClr val="bg2"/>
                        </a:solidFill>
                        <a:effectLst/>
                        <a:uLnTx/>
                        <a:uFillTx/>
                        <a:latin typeface="Rawline" panose="00000500000000000000" pitchFamily="2" charset="0"/>
                        <a:ea typeface="+mn-ea"/>
                        <a:cs typeface="Segoe UI Semilight" panose="020B04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3895419"/>
                  </a:ext>
                </a:extLst>
              </a:tr>
            </a:tbl>
          </a:graphicData>
        </a:graphic>
      </p:graphicFrame>
      <p:pic>
        <p:nvPicPr>
          <p:cNvPr id="18" name="Graphic 17" descr="Globe outline">
            <a:extLst>
              <a:ext uri="{FF2B5EF4-FFF2-40B4-BE49-F238E27FC236}">
                <a16:creationId xmlns:a16="http://schemas.microsoft.com/office/drawing/2014/main" id="{F99FFC29-F26C-AD2F-7385-032856DD1C8B}"/>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931" t="4536" r="12384" b="-1"/>
          <a:stretch/>
        </p:blipFill>
        <p:spPr>
          <a:xfrm>
            <a:off x="6068468" y="5330074"/>
            <a:ext cx="243156" cy="298800"/>
          </a:xfrm>
          <a:prstGeom prst="rect">
            <a:avLst/>
          </a:prstGeom>
        </p:spPr>
      </p:pic>
      <p:pic>
        <p:nvPicPr>
          <p:cNvPr id="19" name="Graphic 18" descr="Checkbox Checked outline">
            <a:extLst>
              <a:ext uri="{FF2B5EF4-FFF2-40B4-BE49-F238E27FC236}">
                <a16:creationId xmlns:a16="http://schemas.microsoft.com/office/drawing/2014/main" id="{6FAA33BC-398B-6191-CB3D-6A6E66EF8C67}"/>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21566" t="21999" r="21340" b="20727"/>
          <a:stretch/>
        </p:blipFill>
        <p:spPr>
          <a:xfrm>
            <a:off x="4383832" y="5348220"/>
            <a:ext cx="288000" cy="288902"/>
          </a:xfrm>
          <a:prstGeom prst="rect">
            <a:avLst/>
          </a:prstGeom>
        </p:spPr>
      </p:pic>
      <p:pic>
        <p:nvPicPr>
          <p:cNvPr id="20" name="Graphic 19" descr="User outline">
            <a:extLst>
              <a:ext uri="{FF2B5EF4-FFF2-40B4-BE49-F238E27FC236}">
                <a16:creationId xmlns:a16="http://schemas.microsoft.com/office/drawing/2014/main" id="{2FBFC17F-605C-1E17-8B6B-530A9D049B73}"/>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14706" t="12485" r="14328" b="11121"/>
          <a:stretch/>
        </p:blipFill>
        <p:spPr>
          <a:xfrm>
            <a:off x="8251057" y="5341460"/>
            <a:ext cx="273468" cy="294390"/>
          </a:xfrm>
          <a:prstGeom prst="rect">
            <a:avLst/>
          </a:prstGeom>
        </p:spPr>
      </p:pic>
    </p:spTree>
    <p:extLst>
      <p:ext uri="{BB962C8B-B14F-4D97-AF65-F5344CB8AC3E}">
        <p14:creationId xmlns:p14="http://schemas.microsoft.com/office/powerpoint/2010/main" val="1724006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KIM office">
            <a:extLst>
              <a:ext uri="{FF2B5EF4-FFF2-40B4-BE49-F238E27FC236}">
                <a16:creationId xmlns:a16="http://schemas.microsoft.com/office/drawing/2014/main" id="{37FF736E-A2E7-49A7-8F23-EAE008389E0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2" b="22"/>
          <a:stretch>
            <a:fillRect/>
          </a:stretch>
        </p:blipFill>
        <p:spPr/>
      </p:pic>
      <p:sp>
        <p:nvSpPr>
          <p:cNvPr id="9" name="doOverlay">
            <a:extLst>
              <a:ext uri="{FF2B5EF4-FFF2-40B4-BE49-F238E27FC236}">
                <a16:creationId xmlns:a16="http://schemas.microsoft.com/office/drawing/2014/main" id="{01DCF5BE-9DD0-469C-8DF7-A7DC26BB3274}"/>
              </a:ext>
            </a:extLst>
          </p:cNvPr>
          <p:cNvSpPr/>
          <p:nvPr/>
        </p:nvSpPr>
        <p:spPr>
          <a:xfrm>
            <a:off x="3642000" y="0"/>
            <a:ext cx="8549999" cy="6858000"/>
          </a:xfrm>
          <a:prstGeom prst="rect">
            <a:avLst/>
          </a:prstGeom>
          <a:solidFill>
            <a:srgbClr val="1C6D7D">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3" name="Title 2">
            <a:extLst>
              <a:ext uri="{FF2B5EF4-FFF2-40B4-BE49-F238E27FC236}">
                <a16:creationId xmlns:a16="http://schemas.microsoft.com/office/drawing/2014/main" id="{6F8E5C85-6C3F-41EF-8E15-D6E94B0BBF00}"/>
              </a:ext>
            </a:extLst>
          </p:cNvPr>
          <p:cNvSpPr>
            <a:spLocks noGrp="1"/>
          </p:cNvSpPr>
          <p:nvPr>
            <p:ph type="title"/>
          </p:nvPr>
        </p:nvSpPr>
        <p:spPr/>
        <p:txBody>
          <a:bodyPr/>
          <a:lstStyle/>
          <a:p>
            <a:r>
              <a:rPr lang="en-US"/>
              <a:t>Thank you</a:t>
            </a:r>
          </a:p>
        </p:txBody>
      </p:sp>
      <p:sp>
        <p:nvSpPr>
          <p:cNvPr id="4" name="Text Placeholder 3">
            <a:extLst>
              <a:ext uri="{FF2B5EF4-FFF2-40B4-BE49-F238E27FC236}">
                <a16:creationId xmlns:a16="http://schemas.microsoft.com/office/drawing/2014/main" id="{4B4A05B4-21E6-4875-8A6F-985B337D906D}"/>
              </a:ext>
            </a:extLst>
          </p:cNvPr>
          <p:cNvSpPr>
            <a:spLocks noGrp="1"/>
          </p:cNvSpPr>
          <p:nvPr>
            <p:ph type="body" sz="quarter" idx="11"/>
          </p:nvPr>
        </p:nvSpPr>
        <p:spPr/>
        <p:txBody>
          <a:bodyPr/>
          <a:lstStyle/>
          <a:p>
            <a:r>
              <a:rPr lang="en-US"/>
              <a:t>Iris van Loon</a:t>
            </a:r>
          </a:p>
          <a:p>
            <a:r>
              <a:rPr lang="en-US" b="0"/>
              <a:t>Associate Director</a:t>
            </a:r>
          </a:p>
          <a:p>
            <a:r>
              <a:rPr lang="en-US">
                <a:hlinkClick r:id="rId3"/>
              </a:rPr>
              <a:t>i.vanloon@skimgroup.com</a:t>
            </a:r>
            <a:endParaRPr lang="en-US"/>
          </a:p>
          <a:p>
            <a:endParaRPr lang="en-US"/>
          </a:p>
          <a:p>
            <a:r>
              <a:rPr lang="en-US"/>
              <a:t>Elena le </a:t>
            </a:r>
            <a:r>
              <a:rPr lang="en-US" err="1"/>
              <a:t>Gouic</a:t>
            </a:r>
            <a:endParaRPr lang="en-US"/>
          </a:p>
          <a:p>
            <a:r>
              <a:rPr lang="en-US" b="0"/>
              <a:t>Manager</a:t>
            </a:r>
          </a:p>
          <a:p>
            <a:r>
              <a:rPr lang="en-US">
                <a:hlinkClick r:id="rId4"/>
              </a:rPr>
              <a:t>e.legouic@skimgroup.com</a:t>
            </a:r>
            <a:r>
              <a:rPr lang="en-US"/>
              <a:t> </a:t>
            </a:r>
          </a:p>
          <a:p>
            <a:endParaRPr lang="en-US"/>
          </a:p>
          <a:p>
            <a:r>
              <a:rPr lang="en-US"/>
              <a:t>Charlotte Newman</a:t>
            </a:r>
          </a:p>
          <a:p>
            <a:r>
              <a:rPr lang="en-US" b="0"/>
              <a:t>Analyst</a:t>
            </a:r>
          </a:p>
          <a:p>
            <a:r>
              <a:rPr lang="en-US">
                <a:hlinkClick r:id="rId5"/>
              </a:rPr>
              <a:t>c.newman@skimgroup.com</a:t>
            </a:r>
            <a:r>
              <a:rPr lang="en-US"/>
              <a:t> </a:t>
            </a:r>
          </a:p>
          <a:p>
            <a:endParaRPr lang="en-US"/>
          </a:p>
          <a:p>
            <a:endParaRPr lang="en-US"/>
          </a:p>
        </p:txBody>
      </p:sp>
      <p:grpSp>
        <p:nvGrpSpPr>
          <p:cNvPr id="10" name="Group 9">
            <a:extLst>
              <a:ext uri="{FF2B5EF4-FFF2-40B4-BE49-F238E27FC236}">
                <a16:creationId xmlns:a16="http://schemas.microsoft.com/office/drawing/2014/main" id="{B741AA4D-3D9D-46C9-B4EB-06F377A4FFA6}"/>
              </a:ext>
            </a:extLst>
          </p:cNvPr>
          <p:cNvGrpSpPr/>
          <p:nvPr/>
        </p:nvGrpSpPr>
        <p:grpSpPr>
          <a:xfrm>
            <a:off x="4094095" y="5582159"/>
            <a:ext cx="2586428" cy="342741"/>
            <a:chOff x="333136" y="4671659"/>
            <a:chExt cx="1939821" cy="257056"/>
          </a:xfrm>
        </p:grpSpPr>
        <p:pic>
          <p:nvPicPr>
            <p:cNvPr id="11" name="Afbeelding 3" descr="006-linkedin-logo-button.png">
              <a:hlinkClick r:id="rId6"/>
              <a:extLst>
                <a:ext uri="{FF2B5EF4-FFF2-40B4-BE49-F238E27FC236}">
                  <a16:creationId xmlns:a16="http://schemas.microsoft.com/office/drawing/2014/main" id="{3F6E2617-B734-4FED-99AB-2704CF4D5E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2" name="Afbeelding 4" descr="005-youtube-symbol.png">
              <a:hlinkClick r:id="rId8"/>
              <a:extLst>
                <a:ext uri="{FF2B5EF4-FFF2-40B4-BE49-F238E27FC236}">
                  <a16:creationId xmlns:a16="http://schemas.microsoft.com/office/drawing/2014/main" id="{DAD86714-B9F9-4255-BFF2-EB940493B8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3" name="Afbeelding 14" descr="003-twitter-logo-button.png">
              <a:hlinkClick r:id="rId10"/>
              <a:extLst>
                <a:ext uri="{FF2B5EF4-FFF2-40B4-BE49-F238E27FC236}">
                  <a16:creationId xmlns:a16="http://schemas.microsoft.com/office/drawing/2014/main" id="{98FA1102-64FB-4DC7-88A9-B402B72FF7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4" name="Afbeelding 15" descr="002-facebook-logo-button.png">
              <a:hlinkClick r:id="rId12"/>
              <a:extLst>
                <a:ext uri="{FF2B5EF4-FFF2-40B4-BE49-F238E27FC236}">
                  <a16:creationId xmlns:a16="http://schemas.microsoft.com/office/drawing/2014/main" id="{B9B0C91E-FAA9-4C0B-AA4D-01B4A1EBBB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5" name="Afbeelding 16" descr="001-instagram.png">
              <a:hlinkClick r:id="rId14"/>
              <a:extLst>
                <a:ext uri="{FF2B5EF4-FFF2-40B4-BE49-F238E27FC236}">
                  <a16:creationId xmlns:a16="http://schemas.microsoft.com/office/drawing/2014/main" id="{1DD06D0C-9518-47AC-9B93-F37E0451548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pic>
        <p:nvPicPr>
          <p:cNvPr id="16" name="doLogoLarge" descr="Logo&#10;&#10;Description automatically generated">
            <a:extLst>
              <a:ext uri="{FF2B5EF4-FFF2-40B4-BE49-F238E27FC236}">
                <a16:creationId xmlns:a16="http://schemas.microsoft.com/office/drawing/2014/main" id="{12D7D468-6334-47C4-B1BA-442F156C56B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17" name="TextBox 25">
            <a:extLst>
              <a:ext uri="{FF2B5EF4-FFF2-40B4-BE49-F238E27FC236}">
                <a16:creationId xmlns:a16="http://schemas.microsoft.com/office/drawing/2014/main" id="{086A5F3E-4508-46CC-98C5-E2FD40D0A0BD}"/>
              </a:ext>
            </a:extLst>
          </p:cNvPr>
          <p:cNvSpPr txBox="1"/>
          <p:nvPr/>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Tree>
    <p:extLst>
      <p:ext uri="{BB962C8B-B14F-4D97-AF65-F5344CB8AC3E}">
        <p14:creationId xmlns:p14="http://schemas.microsoft.com/office/powerpoint/2010/main" val="2873385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C93857E-31EC-4FA9-B38F-5EE0597B204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 b="39"/>
          <a:stretch>
            <a:fillRect/>
          </a:stretch>
        </p:blipFill>
        <p:spPr/>
      </p:pic>
      <p:sp>
        <p:nvSpPr>
          <p:cNvPr id="10" name="doOverlay">
            <a:extLst>
              <a:ext uri="{FF2B5EF4-FFF2-40B4-BE49-F238E27FC236}">
                <a16:creationId xmlns:a16="http://schemas.microsoft.com/office/drawing/2014/main" id="{C889A2BF-ADE8-4080-B4E5-6D4BC6296B1E}"/>
              </a:ext>
            </a:extLst>
          </p:cNvPr>
          <p:cNvSpPr/>
          <p:nvPr/>
        </p:nvSpPr>
        <p:spPr>
          <a:xfrm>
            <a:off x="0" y="0"/>
            <a:ext cx="12192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5" name="Title 4">
            <a:extLst>
              <a:ext uri="{FF2B5EF4-FFF2-40B4-BE49-F238E27FC236}">
                <a16:creationId xmlns:a16="http://schemas.microsoft.com/office/drawing/2014/main" id="{40C2013A-C373-42D1-B17C-78C20930D614}"/>
              </a:ext>
            </a:extLst>
          </p:cNvPr>
          <p:cNvSpPr>
            <a:spLocks noGrp="1"/>
          </p:cNvSpPr>
          <p:nvPr>
            <p:ph type="ctrTitle"/>
          </p:nvPr>
        </p:nvSpPr>
        <p:spPr/>
        <p:txBody>
          <a:bodyPr/>
          <a:lstStyle/>
          <a:p>
            <a:r>
              <a:rPr lang="en-US"/>
              <a:t>The opportunity</a:t>
            </a:r>
          </a:p>
        </p:txBody>
      </p:sp>
      <p:pic>
        <p:nvPicPr>
          <p:cNvPr id="11" name="doLogoWhite">
            <a:extLst>
              <a:ext uri="{FF2B5EF4-FFF2-40B4-BE49-F238E27FC236}">
                <a16:creationId xmlns:a16="http://schemas.microsoft.com/office/drawing/2014/main" id="{E4F4FEE3-8D52-40F0-B65B-8B02308F9A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Tree>
    <p:extLst>
      <p:ext uri="{BB962C8B-B14F-4D97-AF65-F5344CB8AC3E}">
        <p14:creationId xmlns:p14="http://schemas.microsoft.com/office/powerpoint/2010/main" val="3855796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48CF35-A206-CAF6-F31C-6ED6A4C631EC}"/>
              </a:ext>
            </a:extLst>
          </p:cNvPr>
          <p:cNvSpPr>
            <a:spLocks noGrp="1"/>
          </p:cNvSpPr>
          <p:nvPr>
            <p:ph type="body" sz="quarter" idx="28"/>
          </p:nvPr>
        </p:nvSpPr>
        <p:spPr>
          <a:xfrm>
            <a:off x="4561847" y="1697688"/>
            <a:ext cx="7193378" cy="4410075"/>
          </a:xfrm>
        </p:spPr>
        <p:txBody>
          <a:bodyPr/>
          <a:lstStyle/>
          <a:p>
            <a:pPr>
              <a:lnSpc>
                <a:spcPct val="150000"/>
              </a:lnSpc>
            </a:pPr>
            <a:r>
              <a:rPr lang="en-US" b="1"/>
              <a:t>Immerse</a:t>
            </a:r>
            <a:r>
              <a:rPr lang="en-US"/>
              <a:t> into a sustainability mindset and ensure all parties involved are aligned on the sustainability practices of the brand.</a:t>
            </a:r>
            <a:endParaRPr lang="en-US" b="1"/>
          </a:p>
          <a:p>
            <a:pPr>
              <a:lnSpc>
                <a:spcPct val="150000"/>
              </a:lnSpc>
            </a:pPr>
            <a:r>
              <a:rPr lang="en-US" b="1"/>
              <a:t>Understand and create</a:t>
            </a:r>
            <a:r>
              <a:rPr lang="en-US"/>
              <a:t> different claims/narratives around sustainability to fit the </a:t>
            </a:r>
            <a:r>
              <a:rPr lang="en-US" err="1"/>
              <a:t>Alpro</a:t>
            </a:r>
            <a:r>
              <a:rPr lang="en-US"/>
              <a:t> brand and their products. These claims can help </a:t>
            </a:r>
            <a:r>
              <a:rPr lang="en-US" err="1"/>
              <a:t>Alpro</a:t>
            </a:r>
            <a:r>
              <a:rPr lang="en-US"/>
              <a:t> differentiate versus its competitors. </a:t>
            </a:r>
          </a:p>
          <a:p>
            <a:pPr lvl="1">
              <a:lnSpc>
                <a:spcPct val="150000"/>
              </a:lnSpc>
            </a:pPr>
            <a:r>
              <a:rPr lang="en-US"/>
              <a:t>Across countries, language differences and legal regulations should be considered.</a:t>
            </a:r>
          </a:p>
          <a:p>
            <a:pPr>
              <a:lnSpc>
                <a:spcPct val="150000"/>
              </a:lnSpc>
            </a:pPr>
            <a:r>
              <a:rPr lang="en-US" b="1"/>
              <a:t>Get consumer feedback</a:t>
            </a:r>
            <a:r>
              <a:rPr lang="en-US"/>
              <a:t> to the claims to understand which perform best and why? Are there messages that even show a bridge between sustainability and taste or sustainability and health in consumer minds?</a:t>
            </a:r>
          </a:p>
        </p:txBody>
      </p:sp>
      <p:sp>
        <p:nvSpPr>
          <p:cNvPr id="4" name="Text Placeholder 3">
            <a:extLst>
              <a:ext uri="{FF2B5EF4-FFF2-40B4-BE49-F238E27FC236}">
                <a16:creationId xmlns:a16="http://schemas.microsoft.com/office/drawing/2014/main" id="{A9B4CA0B-FD3E-650B-CC6D-02A9362D8BB1}"/>
              </a:ext>
            </a:extLst>
          </p:cNvPr>
          <p:cNvSpPr>
            <a:spLocks noGrp="1"/>
          </p:cNvSpPr>
          <p:nvPr>
            <p:ph type="body" sz="quarter" idx="27"/>
          </p:nvPr>
        </p:nvSpPr>
        <p:spPr>
          <a:xfrm>
            <a:off x="436775" y="1629298"/>
            <a:ext cx="3437167" cy="4410075"/>
          </a:xfrm>
        </p:spPr>
        <p:txBody>
          <a:bodyPr/>
          <a:lstStyle/>
          <a:p>
            <a:r>
              <a:rPr lang="en-US"/>
              <a:t>Alpro has found a challenge with claims under the topic of </a:t>
            </a:r>
            <a:r>
              <a:rPr lang="en-US" b="1"/>
              <a:t>sustainability</a:t>
            </a:r>
            <a:r>
              <a:rPr lang="en-US"/>
              <a:t>. As a whole, the topic is gaining awareness from the consumer perspective. Consumers want to make more conscious choices (part of which can be the choice for plant based rather than traditional dairy), and Alpro wants to highlight its sustainability efforts to consumers. </a:t>
            </a:r>
          </a:p>
        </p:txBody>
      </p:sp>
      <p:sp>
        <p:nvSpPr>
          <p:cNvPr id="3" name="Text Placeholder 2">
            <a:extLst>
              <a:ext uri="{FF2B5EF4-FFF2-40B4-BE49-F238E27FC236}">
                <a16:creationId xmlns:a16="http://schemas.microsoft.com/office/drawing/2014/main" id="{8FD5C951-8BEB-10EC-9EC8-ACAE4D764B5B}"/>
              </a:ext>
            </a:extLst>
          </p:cNvPr>
          <p:cNvSpPr>
            <a:spLocks noGrp="1"/>
          </p:cNvSpPr>
          <p:nvPr>
            <p:ph type="body" sz="quarter" idx="26"/>
          </p:nvPr>
        </p:nvSpPr>
        <p:spPr/>
        <p:txBody>
          <a:bodyPr/>
          <a:lstStyle/>
          <a:p>
            <a:r>
              <a:rPr lang="en-US"/>
              <a:t>Business Background</a:t>
            </a:r>
          </a:p>
        </p:txBody>
      </p:sp>
      <p:sp>
        <p:nvSpPr>
          <p:cNvPr id="2" name="Title 1">
            <a:extLst>
              <a:ext uri="{FF2B5EF4-FFF2-40B4-BE49-F238E27FC236}">
                <a16:creationId xmlns:a16="http://schemas.microsoft.com/office/drawing/2014/main" id="{C4B7D40E-0426-A18A-22B6-4A47490F1F61}"/>
              </a:ext>
            </a:extLst>
          </p:cNvPr>
          <p:cNvSpPr>
            <a:spLocks noGrp="1"/>
          </p:cNvSpPr>
          <p:nvPr>
            <p:ph type="title"/>
          </p:nvPr>
        </p:nvSpPr>
        <p:spPr/>
        <p:txBody>
          <a:bodyPr/>
          <a:lstStyle/>
          <a:p>
            <a:r>
              <a:rPr lang="en-US"/>
              <a:t>Objectives</a:t>
            </a:r>
          </a:p>
        </p:txBody>
      </p:sp>
    </p:spTree>
    <p:extLst>
      <p:ext uri="{BB962C8B-B14F-4D97-AF65-F5344CB8AC3E}">
        <p14:creationId xmlns:p14="http://schemas.microsoft.com/office/powerpoint/2010/main" val="2552061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B4DD86-E910-422C-8B82-469A21B5AF73}"/>
              </a:ext>
            </a:extLst>
          </p:cNvPr>
          <p:cNvSpPr>
            <a:spLocks noGrp="1"/>
          </p:cNvSpPr>
          <p:nvPr>
            <p:ph type="title"/>
          </p:nvPr>
        </p:nvSpPr>
        <p:spPr>
          <a:xfrm>
            <a:off x="4561847" y="403200"/>
            <a:ext cx="6997753" cy="972000"/>
          </a:xfrm>
        </p:spPr>
        <p:txBody>
          <a:bodyPr/>
          <a:lstStyle/>
          <a:p>
            <a:r>
              <a:rPr lang="en-US"/>
              <a:t>SKIM will provide answers to the following research objectives</a:t>
            </a:r>
          </a:p>
        </p:txBody>
      </p:sp>
      <p:sp>
        <p:nvSpPr>
          <p:cNvPr id="10" name="Text Placeholder 9">
            <a:extLst>
              <a:ext uri="{FF2B5EF4-FFF2-40B4-BE49-F238E27FC236}">
                <a16:creationId xmlns:a16="http://schemas.microsoft.com/office/drawing/2014/main" id="{1A690127-B10A-4E34-94D9-F94FB348B5F1}"/>
              </a:ext>
            </a:extLst>
          </p:cNvPr>
          <p:cNvSpPr>
            <a:spLocks noGrp="1"/>
          </p:cNvSpPr>
          <p:nvPr>
            <p:ph type="body" sz="quarter" idx="26"/>
          </p:nvPr>
        </p:nvSpPr>
        <p:spPr>
          <a:xfrm>
            <a:off x="503238" y="403225"/>
            <a:ext cx="3473958" cy="971550"/>
          </a:xfrm>
        </p:spPr>
        <p:txBody>
          <a:bodyPr/>
          <a:lstStyle/>
          <a:p>
            <a:r>
              <a:rPr lang="en-US"/>
              <a:t>Business Opportunity</a:t>
            </a:r>
          </a:p>
        </p:txBody>
      </p:sp>
      <p:sp>
        <p:nvSpPr>
          <p:cNvPr id="8" name="Text Placeholder 7">
            <a:extLst>
              <a:ext uri="{FF2B5EF4-FFF2-40B4-BE49-F238E27FC236}">
                <a16:creationId xmlns:a16="http://schemas.microsoft.com/office/drawing/2014/main" id="{A8FD70E8-084E-423D-843E-CE09F3075C04}"/>
              </a:ext>
            </a:extLst>
          </p:cNvPr>
          <p:cNvSpPr>
            <a:spLocks noGrp="1"/>
          </p:cNvSpPr>
          <p:nvPr>
            <p:ph type="body" sz="quarter" idx="27"/>
          </p:nvPr>
        </p:nvSpPr>
        <p:spPr>
          <a:xfrm>
            <a:off x="503238" y="1629298"/>
            <a:ext cx="3473958" cy="4410075"/>
          </a:xfrm>
        </p:spPr>
        <p:txBody>
          <a:bodyPr/>
          <a:lstStyle/>
          <a:p>
            <a:pPr marL="0" indent="0">
              <a:buNone/>
            </a:pPr>
            <a:r>
              <a:rPr lang="en-US">
                <a:latin typeface="+mj-lt"/>
              </a:rPr>
              <a:t>There is a need to identify what claims, related to sustainability, consumers find most relevant and convincing in order to buy Alpro products. </a:t>
            </a:r>
          </a:p>
          <a:p>
            <a:pPr marL="0" indent="0">
              <a:buNone/>
            </a:pPr>
            <a:r>
              <a:rPr lang="en-US">
                <a:latin typeface="+mj-lt"/>
              </a:rPr>
              <a:t>Through this research, Alpro can gain insights based on SKIM knowledge around the topic, as well as collecting new insights specific to the brand, to see how they can improve their links to sustainability.</a:t>
            </a:r>
          </a:p>
          <a:p>
            <a:pPr marL="0" indent="0">
              <a:buNone/>
            </a:pPr>
            <a:endParaRPr lang="en-US">
              <a:latin typeface="+mj-lt"/>
            </a:endParaRPr>
          </a:p>
          <a:p>
            <a:pPr marL="0" indent="0">
              <a:buNone/>
            </a:pPr>
            <a:endParaRPr lang="en-US">
              <a:latin typeface="+mj-lt"/>
            </a:endParaRPr>
          </a:p>
        </p:txBody>
      </p:sp>
      <p:sp>
        <p:nvSpPr>
          <p:cNvPr id="9" name="Text Placeholder 8">
            <a:extLst>
              <a:ext uri="{FF2B5EF4-FFF2-40B4-BE49-F238E27FC236}">
                <a16:creationId xmlns:a16="http://schemas.microsoft.com/office/drawing/2014/main" id="{697F70BC-F58F-42EC-9B43-06BFA0B1609B}"/>
              </a:ext>
            </a:extLst>
          </p:cNvPr>
          <p:cNvSpPr>
            <a:spLocks noGrp="1"/>
          </p:cNvSpPr>
          <p:nvPr>
            <p:ph type="body" sz="quarter" idx="28"/>
          </p:nvPr>
        </p:nvSpPr>
        <p:spPr>
          <a:xfrm>
            <a:off x="4561847" y="1629298"/>
            <a:ext cx="6997700" cy="4410075"/>
          </a:xfrm>
        </p:spPr>
        <p:txBody>
          <a:bodyPr/>
          <a:lstStyle/>
          <a:p>
            <a:pPr marL="0" indent="0">
              <a:buNone/>
            </a:pPr>
            <a:r>
              <a:rPr lang="en-US"/>
              <a:t>The goal is to identify consumer friendly claim that highlights </a:t>
            </a:r>
            <a:r>
              <a:rPr lang="en-US" err="1"/>
              <a:t>Alpro’s</a:t>
            </a:r>
            <a:r>
              <a:rPr lang="en-US"/>
              <a:t> sustainability efforts and benefits. </a:t>
            </a:r>
          </a:p>
          <a:p>
            <a:r>
              <a:rPr lang="en-US"/>
              <a:t>What (sustainability) claims are the most attractive to consumers?</a:t>
            </a:r>
          </a:p>
          <a:p>
            <a:pPr lvl="1"/>
            <a:r>
              <a:rPr lang="en-US"/>
              <a:t>Why do these claims perform better/worse?</a:t>
            </a:r>
          </a:p>
          <a:p>
            <a:pPr lvl="1"/>
            <a:r>
              <a:rPr lang="en-US"/>
              <a:t>How do these claims perform on KPIs?</a:t>
            </a:r>
          </a:p>
          <a:p>
            <a:r>
              <a:rPr lang="en-US"/>
              <a:t>Which claims ladder up to health and/or taste benefits?</a:t>
            </a:r>
          </a:p>
          <a:p>
            <a:r>
              <a:rPr lang="en-US"/>
              <a:t>How do health/taste related claims perform versus those that only cue sustainability?</a:t>
            </a:r>
          </a:p>
          <a:p>
            <a:r>
              <a:rPr lang="en-US"/>
              <a:t>Which claims generate the highest purchase intent?</a:t>
            </a:r>
          </a:p>
          <a:p>
            <a:endParaRPr lang="en-US"/>
          </a:p>
          <a:p>
            <a:pPr marL="288000" lvl="1" indent="0">
              <a:buNone/>
            </a:pPr>
            <a:endParaRPr lang="en-US"/>
          </a:p>
        </p:txBody>
      </p:sp>
    </p:spTree>
    <p:extLst>
      <p:ext uri="{BB962C8B-B14F-4D97-AF65-F5344CB8AC3E}">
        <p14:creationId xmlns:p14="http://schemas.microsoft.com/office/powerpoint/2010/main" val="2033197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C93857E-31EC-4FA9-B38F-5EE0597B204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685" b="7685"/>
          <a:stretch/>
        </p:blipFill>
        <p:spPr/>
      </p:pic>
      <p:sp>
        <p:nvSpPr>
          <p:cNvPr id="10" name="doOverlay">
            <a:extLst>
              <a:ext uri="{FF2B5EF4-FFF2-40B4-BE49-F238E27FC236}">
                <a16:creationId xmlns:a16="http://schemas.microsoft.com/office/drawing/2014/main" id="{C889A2BF-ADE8-4080-B4E5-6D4BC6296B1E}"/>
              </a:ext>
            </a:extLst>
          </p:cNvPr>
          <p:cNvSpPr/>
          <p:nvPr/>
        </p:nvSpPr>
        <p:spPr>
          <a:xfrm>
            <a:off x="0" y="0"/>
            <a:ext cx="12192000" cy="685800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5" name="Title 4">
            <a:extLst>
              <a:ext uri="{FF2B5EF4-FFF2-40B4-BE49-F238E27FC236}">
                <a16:creationId xmlns:a16="http://schemas.microsoft.com/office/drawing/2014/main" id="{40C2013A-C373-42D1-B17C-78C20930D614}"/>
              </a:ext>
            </a:extLst>
          </p:cNvPr>
          <p:cNvSpPr>
            <a:spLocks noGrp="1"/>
          </p:cNvSpPr>
          <p:nvPr>
            <p:ph type="ctrTitle"/>
          </p:nvPr>
        </p:nvSpPr>
        <p:spPr/>
        <p:txBody>
          <a:bodyPr/>
          <a:lstStyle/>
          <a:p>
            <a:r>
              <a:rPr lang="en-US"/>
              <a:t>Considerations</a:t>
            </a:r>
          </a:p>
        </p:txBody>
      </p:sp>
      <p:pic>
        <p:nvPicPr>
          <p:cNvPr id="11" name="doLogoWhite">
            <a:extLst>
              <a:ext uri="{FF2B5EF4-FFF2-40B4-BE49-F238E27FC236}">
                <a16:creationId xmlns:a16="http://schemas.microsoft.com/office/drawing/2014/main" id="{E4F4FEE3-8D52-40F0-B65B-8B02308F9A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Tree>
    <p:extLst>
      <p:ext uri="{BB962C8B-B14F-4D97-AF65-F5344CB8AC3E}">
        <p14:creationId xmlns:p14="http://schemas.microsoft.com/office/powerpoint/2010/main" val="2735195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6">
            <a:extLst>
              <a:ext uri="{FF2B5EF4-FFF2-40B4-BE49-F238E27FC236}">
                <a16:creationId xmlns:a16="http://schemas.microsoft.com/office/drawing/2014/main" id="{D5FC17B6-CD12-497C-884D-9F106127DC9B}"/>
              </a:ext>
            </a:extLst>
          </p:cNvPr>
          <p:cNvGraphicFramePr>
            <a:graphicFrameLocks noGrp="1"/>
          </p:cNvGraphicFramePr>
          <p:nvPr>
            <p:extLst>
              <p:ext uri="{D42A27DB-BD31-4B8C-83A1-F6EECF244321}">
                <p14:modId xmlns:p14="http://schemas.microsoft.com/office/powerpoint/2010/main" val="2832386019"/>
              </p:ext>
            </p:extLst>
          </p:nvPr>
        </p:nvGraphicFramePr>
        <p:xfrm>
          <a:off x="257452" y="946796"/>
          <a:ext cx="11691892" cy="5772679"/>
        </p:xfrm>
        <a:graphic>
          <a:graphicData uri="http://schemas.openxmlformats.org/drawingml/2006/table">
            <a:tbl>
              <a:tblPr firstRow="1" bandRow="1">
                <a:tableStyleId>{A6E0E982-E285-4178-BDAB-3F26002EA596}</a:tableStyleId>
              </a:tblPr>
              <a:tblGrid>
                <a:gridCol w="1691542">
                  <a:extLst>
                    <a:ext uri="{9D8B030D-6E8A-4147-A177-3AD203B41FA5}">
                      <a16:colId xmlns:a16="http://schemas.microsoft.com/office/drawing/2014/main" val="3359469400"/>
                    </a:ext>
                  </a:extLst>
                </a:gridCol>
                <a:gridCol w="208280">
                  <a:extLst>
                    <a:ext uri="{9D8B030D-6E8A-4147-A177-3AD203B41FA5}">
                      <a16:colId xmlns:a16="http://schemas.microsoft.com/office/drawing/2014/main" val="1850874744"/>
                    </a:ext>
                  </a:extLst>
                </a:gridCol>
                <a:gridCol w="9792070">
                  <a:extLst>
                    <a:ext uri="{9D8B030D-6E8A-4147-A177-3AD203B41FA5}">
                      <a16:colId xmlns:a16="http://schemas.microsoft.com/office/drawing/2014/main" val="3335208467"/>
                    </a:ext>
                  </a:extLst>
                </a:gridCol>
              </a:tblGrid>
              <a:tr h="2507403">
                <a:tc>
                  <a:txBody>
                    <a:bodyPr/>
                    <a:lstStyle/>
                    <a:p>
                      <a:pPr>
                        <a:lnSpc>
                          <a:spcPct val="120000"/>
                        </a:lnSpc>
                      </a:pPr>
                      <a:r>
                        <a:rPr lang="en-SG" sz="1100" b="1" i="0">
                          <a:solidFill>
                            <a:schemeClr val="bg1"/>
                          </a:solidFill>
                        </a:rPr>
                        <a:t>Claims Generation Workshop</a:t>
                      </a:r>
                    </a:p>
                  </a:txBody>
                  <a:tcPr marT="91440" marB="9144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B7BF"/>
                    </a:solidFill>
                  </a:tcPr>
                </a:tc>
                <a:tc>
                  <a:txBody>
                    <a:bodyPr/>
                    <a:lstStyle/>
                    <a:p>
                      <a:pPr>
                        <a:lnSpc>
                          <a:spcPct val="120000"/>
                        </a:lnSpc>
                      </a:pPr>
                      <a:endParaRPr lang="en-SG" sz="1050" b="0"/>
                    </a:p>
                  </a:txBody>
                  <a:tcPr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SG" sz="1100" b="0">
                          <a:solidFill>
                            <a:schemeClr val="tx1"/>
                          </a:solidFill>
                        </a:rPr>
                        <a:t>The base of the claims generation workshop is recommended to stay in line with Danone’s Claims Lab. However, given the specific nature of sustainability claims, it will be good to make some adjustments.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SG" sz="1100" b="0">
                        <a:solidFill>
                          <a:schemeClr val="tx1"/>
                        </a:solidFill>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SG" sz="1100" b="0">
                          <a:solidFill>
                            <a:schemeClr val="tx1"/>
                          </a:solidFill>
                        </a:rPr>
                        <a:t>Setting the scene: it is important for all participants to understand the role of a sustainability claim – it will not replace the main messaging for the brand.</a:t>
                      </a:r>
                    </a:p>
                    <a:p>
                      <a:pPr marL="0" marR="0" lvl="0" indent="0" algn="l" defTabSz="914400" rtl="0" eaLnBrk="1" fontAlgn="auto" latinLnBrk="0" hangingPunct="1">
                        <a:lnSpc>
                          <a:spcPct val="120000"/>
                        </a:lnSpc>
                        <a:spcBef>
                          <a:spcPts val="0"/>
                        </a:spcBef>
                        <a:spcAft>
                          <a:spcPts val="0"/>
                        </a:spcAft>
                        <a:buClrTx/>
                        <a:buSzTx/>
                        <a:buFontTx/>
                        <a:buNone/>
                        <a:tabLst/>
                        <a:defRPr/>
                      </a:pPr>
                      <a:r>
                        <a:rPr lang="en-SG" sz="1100" b="0">
                          <a:solidFill>
                            <a:schemeClr val="tx1"/>
                          </a:solidFill>
                        </a:rPr>
                        <a:t>Getting familiar with sustainability messaging: which claim inspiration is already out there that shows a consumer centric way of sustainability messaging?</a:t>
                      </a:r>
                    </a:p>
                    <a:p>
                      <a:pPr marL="0" marR="0" lvl="0" indent="0" algn="l" defTabSz="914400" rtl="0" eaLnBrk="1" fontAlgn="auto" latinLnBrk="0" hangingPunct="1">
                        <a:lnSpc>
                          <a:spcPct val="120000"/>
                        </a:lnSpc>
                        <a:spcBef>
                          <a:spcPts val="0"/>
                        </a:spcBef>
                        <a:spcAft>
                          <a:spcPts val="0"/>
                        </a:spcAft>
                        <a:buClrTx/>
                        <a:buSzTx/>
                        <a:buFontTx/>
                        <a:buNone/>
                        <a:tabLst/>
                        <a:defRPr/>
                      </a:pPr>
                      <a:r>
                        <a:rPr lang="en-SG" sz="1100" b="0">
                          <a:solidFill>
                            <a:schemeClr val="tx1"/>
                          </a:solidFill>
                        </a:rPr>
                        <a:t>Assessing what is possible from the start: for this workshop we understand the benefit of having someone who represents the legal department in the room. There is no point in spending a lot of time on claims that are not legally acceptable.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SG" sz="1100" b="0">
                        <a:solidFill>
                          <a:schemeClr val="tx1"/>
                        </a:solidFill>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SG" sz="1100" b="0">
                          <a:solidFill>
                            <a:schemeClr val="tx1"/>
                          </a:solidFill>
                        </a:rPr>
                        <a:t>In general, for the Claims Lab it will be important to get a good variety of participants. If the different markets are present, it might be good to facilitate time outside of the workshop for them to catch-up. This will allow for more focus during the workshop. </a:t>
                      </a:r>
                    </a:p>
                  </a:txBody>
                  <a:tcPr marT="91440" marB="91440"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16872277"/>
                  </a:ext>
                </a:extLst>
              </a:tr>
              <a:tr h="745150">
                <a:tc>
                  <a:txBody>
                    <a:bodyPr/>
                    <a:lstStyle/>
                    <a:p>
                      <a:pPr>
                        <a:lnSpc>
                          <a:spcPct val="120000"/>
                        </a:lnSpc>
                      </a:pPr>
                      <a:r>
                        <a:rPr lang="en-SG" sz="1100" b="1">
                          <a:solidFill>
                            <a:schemeClr val="bg1"/>
                          </a:solidFill>
                        </a:rPr>
                        <a:t>Claim Comparability</a:t>
                      </a:r>
                    </a:p>
                  </a:txBody>
                  <a:tcPr marT="91440" marB="9144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B7BF"/>
                    </a:solidFill>
                  </a:tcPr>
                </a:tc>
                <a:tc>
                  <a:txBody>
                    <a:bodyPr/>
                    <a:lstStyle/>
                    <a:p>
                      <a:pPr>
                        <a:lnSpc>
                          <a:spcPct val="120000"/>
                        </a:lnSpc>
                      </a:pPr>
                      <a:endParaRPr lang="en-SG" sz="1050" b="0"/>
                    </a:p>
                  </a:txBody>
                  <a:tcPr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SG" sz="1100" b="0">
                          <a:solidFill>
                            <a:schemeClr val="tx1"/>
                          </a:solidFill>
                        </a:rPr>
                        <a:t>When testing the claims against each other, we must make sure that the claims being tested are all related to sustainability, and that in order to get accurate results, we cannot test sustainability claims against first priority claims such as taste, or health. It will be interesting to explore which sustainability messaging is also able to cue taste and /or health benefits</a:t>
                      </a:r>
                    </a:p>
                  </a:txBody>
                  <a:tcPr marT="91440" marB="91440"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941103398"/>
                  </a:ext>
                </a:extLst>
              </a:tr>
              <a:tr h="745954">
                <a:tc>
                  <a:txBody>
                    <a:bodyPr/>
                    <a:lstStyle/>
                    <a:p>
                      <a:pPr>
                        <a:lnSpc>
                          <a:spcPct val="120000"/>
                        </a:lnSpc>
                      </a:pPr>
                      <a:r>
                        <a:rPr lang="en-SG" sz="1100" b="1">
                          <a:solidFill>
                            <a:schemeClr val="bg1"/>
                          </a:solidFill>
                        </a:rPr>
                        <a:t>What is allowed and what do consumers want to hear?</a:t>
                      </a:r>
                    </a:p>
                  </a:txBody>
                  <a:tcPr marT="91440" marB="9144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B7BF"/>
                    </a:solidFill>
                  </a:tcPr>
                </a:tc>
                <a:tc>
                  <a:txBody>
                    <a:bodyPr/>
                    <a:lstStyle/>
                    <a:p>
                      <a:pPr>
                        <a:lnSpc>
                          <a:spcPct val="120000"/>
                        </a:lnSpc>
                      </a:pPr>
                      <a:endParaRPr lang="en-SG" sz="1050" b="0"/>
                    </a:p>
                  </a:txBody>
                  <a:tcPr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SG" sz="1100" b="0">
                          <a:solidFill>
                            <a:schemeClr val="tx1"/>
                          </a:solidFill>
                        </a:rPr>
                        <a:t>Finding a balance between claims that are allowed (e.g., legally) and that are consumer centric will be difficult. During the workshop SKIM will provide the team with education on the golden rules for claim creation. As mentioned above, there should also be someone who is a gatekeeper on what is legally allowed.  </a:t>
                      </a:r>
                    </a:p>
                  </a:txBody>
                  <a:tcPr marT="91440" marB="91440"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179672390"/>
                  </a:ext>
                </a:extLst>
              </a:tr>
              <a:tr h="940956">
                <a:tc>
                  <a:txBody>
                    <a:bodyPr/>
                    <a:lstStyle/>
                    <a:p>
                      <a:pPr>
                        <a:lnSpc>
                          <a:spcPct val="120000"/>
                        </a:lnSpc>
                      </a:pPr>
                      <a:r>
                        <a:rPr lang="en-SG" sz="1100" b="1">
                          <a:solidFill>
                            <a:schemeClr val="bg1"/>
                          </a:solidFill>
                        </a:rPr>
                        <a:t>The Use of Eco labels</a:t>
                      </a:r>
                    </a:p>
                  </a:txBody>
                  <a:tcPr marT="91440" marB="9144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B7BF"/>
                    </a:solidFill>
                  </a:tcPr>
                </a:tc>
                <a:tc>
                  <a:txBody>
                    <a:bodyPr/>
                    <a:lstStyle/>
                    <a:p>
                      <a:pPr>
                        <a:lnSpc>
                          <a:spcPct val="120000"/>
                        </a:lnSpc>
                      </a:pPr>
                      <a:endParaRPr lang="en-SG" sz="1050" b="0"/>
                    </a:p>
                  </a:txBody>
                  <a:tcPr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SG" sz="1100" b="0">
                          <a:solidFill>
                            <a:schemeClr val="tx1"/>
                          </a:solidFill>
                        </a:rPr>
                        <a:t>Generally, recognised eco-labels allow brands to show their sustainability efforts. Considering that Danone has eco-labels that can be used, we can test which ones perform better than others. To do this, we recommend testing them using two separate Unspoken tasks due to the fact that in a trade-off, consumers tend to favour eco-labels over claims. If Danone would like to explore the best combination of claims and eco-labels shown together, a different set-up for phase two is required. Hence that would be something to further discuss. </a:t>
                      </a:r>
                    </a:p>
                  </a:txBody>
                  <a:tcPr marT="91440" marB="91440"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511610184"/>
                  </a:ext>
                </a:extLst>
              </a:tr>
              <a:tr h="745150">
                <a:tc>
                  <a:txBody>
                    <a:bodyPr/>
                    <a:lstStyle/>
                    <a:p>
                      <a:pPr>
                        <a:lnSpc>
                          <a:spcPct val="120000"/>
                        </a:lnSpc>
                      </a:pPr>
                      <a:r>
                        <a:rPr lang="en-SG" sz="1100" b="1">
                          <a:solidFill>
                            <a:schemeClr val="bg1"/>
                          </a:solidFill>
                        </a:rPr>
                        <a:t>Country Nuances</a:t>
                      </a:r>
                    </a:p>
                  </a:txBody>
                  <a:tcPr marT="91440" marB="91440"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1B7BF"/>
                    </a:solidFill>
                  </a:tcPr>
                </a:tc>
                <a:tc>
                  <a:txBody>
                    <a:bodyPr/>
                    <a:lstStyle/>
                    <a:p>
                      <a:pPr>
                        <a:lnSpc>
                          <a:spcPct val="120000"/>
                        </a:lnSpc>
                      </a:pPr>
                      <a:endParaRPr lang="en-SG" sz="1050" b="0"/>
                    </a:p>
                  </a:txBody>
                  <a:tcPr marT="9144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SG" sz="1100" b="0">
                          <a:solidFill>
                            <a:schemeClr val="tx1"/>
                          </a:solidFill>
                        </a:rPr>
                        <a:t>Naturally, countries could have different priorities, or regulations, leading to a different set of claims to be tested. In order to allow for both comparability and flexibility, our recommendation is to have 75% of the same claims across markets and the remaining claims can be more tailored to account for these local nuances. </a:t>
                      </a:r>
                    </a:p>
                  </a:txBody>
                  <a:tcPr marT="91440" marB="91440"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941331204"/>
                  </a:ext>
                </a:extLst>
              </a:tr>
            </a:tbl>
          </a:graphicData>
        </a:graphic>
      </p:graphicFrame>
      <p:sp>
        <p:nvSpPr>
          <p:cNvPr id="5" name="Title 4">
            <a:extLst>
              <a:ext uri="{FF2B5EF4-FFF2-40B4-BE49-F238E27FC236}">
                <a16:creationId xmlns:a16="http://schemas.microsoft.com/office/drawing/2014/main" id="{5A96FBB8-BE42-42E8-8BED-3638EA82F5BB}"/>
              </a:ext>
            </a:extLst>
          </p:cNvPr>
          <p:cNvSpPr>
            <a:spLocks noGrp="1"/>
          </p:cNvSpPr>
          <p:nvPr>
            <p:ph type="title"/>
          </p:nvPr>
        </p:nvSpPr>
        <p:spPr/>
        <p:txBody>
          <a:bodyPr/>
          <a:lstStyle/>
          <a:p>
            <a:r>
              <a:rPr lang="en-US" sz="2800"/>
              <a:t>Factors shaping our recommended approach</a:t>
            </a:r>
          </a:p>
        </p:txBody>
      </p:sp>
      <p:sp>
        <p:nvSpPr>
          <p:cNvPr id="10" name="Driehoek 7">
            <a:extLst>
              <a:ext uri="{FF2B5EF4-FFF2-40B4-BE49-F238E27FC236}">
                <a16:creationId xmlns:a16="http://schemas.microsoft.com/office/drawing/2014/main" id="{BA8753EF-9D7A-432F-BFDA-7AA1FDBEDC15}"/>
              </a:ext>
            </a:extLst>
          </p:cNvPr>
          <p:cNvSpPr/>
          <p:nvPr/>
        </p:nvSpPr>
        <p:spPr>
          <a:xfrm rot="5400000">
            <a:off x="1794627" y="4553467"/>
            <a:ext cx="457200" cy="274320"/>
          </a:xfrm>
          <a:prstGeom prst="triangle">
            <a:avLst/>
          </a:prstGeom>
          <a:solidFill>
            <a:srgbClr val="91B7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noAutofit/>
          </a:bodyPr>
          <a:lstStyle/>
          <a:p>
            <a:pPr>
              <a:lnSpc>
                <a:spcPct val="125000"/>
              </a:lnSpc>
            </a:pPr>
            <a:endParaRPr lang="nl-NL" sz="1200">
              <a:solidFill>
                <a:schemeClr val="accent2"/>
              </a:solidFill>
              <a:latin typeface="+mj-lt"/>
              <a:ea typeface="+mj-ea"/>
              <a:cs typeface="Segoe UI Semilight" panose="020B0402040204020203" pitchFamily="34" charset="0"/>
            </a:endParaRPr>
          </a:p>
        </p:txBody>
      </p:sp>
      <p:sp>
        <p:nvSpPr>
          <p:cNvPr id="12" name="Driehoek 7">
            <a:extLst>
              <a:ext uri="{FF2B5EF4-FFF2-40B4-BE49-F238E27FC236}">
                <a16:creationId xmlns:a16="http://schemas.microsoft.com/office/drawing/2014/main" id="{B56BC69A-64A1-419D-A69E-131B71C06708}"/>
              </a:ext>
            </a:extLst>
          </p:cNvPr>
          <p:cNvSpPr/>
          <p:nvPr/>
        </p:nvSpPr>
        <p:spPr>
          <a:xfrm rot="5400000">
            <a:off x="1794627" y="2157897"/>
            <a:ext cx="457200" cy="274320"/>
          </a:xfrm>
          <a:prstGeom prst="triangle">
            <a:avLst/>
          </a:prstGeom>
          <a:solidFill>
            <a:srgbClr val="91B7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noAutofit/>
          </a:bodyPr>
          <a:lstStyle/>
          <a:p>
            <a:pPr>
              <a:lnSpc>
                <a:spcPct val="125000"/>
              </a:lnSpc>
            </a:pPr>
            <a:endParaRPr lang="nl-NL" sz="1200">
              <a:solidFill>
                <a:schemeClr val="accent2"/>
              </a:solidFill>
              <a:latin typeface="+mj-lt"/>
              <a:ea typeface="+mj-ea"/>
              <a:cs typeface="Segoe UI Semilight" panose="020B0402040204020203" pitchFamily="34" charset="0"/>
            </a:endParaRPr>
          </a:p>
        </p:txBody>
      </p:sp>
      <p:sp>
        <p:nvSpPr>
          <p:cNvPr id="3" name="Driehoek 7">
            <a:extLst>
              <a:ext uri="{FF2B5EF4-FFF2-40B4-BE49-F238E27FC236}">
                <a16:creationId xmlns:a16="http://schemas.microsoft.com/office/drawing/2014/main" id="{77E4D3BA-A6D4-1DB0-6505-6B1061AB6F31}"/>
              </a:ext>
            </a:extLst>
          </p:cNvPr>
          <p:cNvSpPr/>
          <p:nvPr/>
        </p:nvSpPr>
        <p:spPr>
          <a:xfrm rot="5400000">
            <a:off x="1780809" y="3729779"/>
            <a:ext cx="457200" cy="274320"/>
          </a:xfrm>
          <a:prstGeom prst="triangle">
            <a:avLst/>
          </a:prstGeom>
          <a:solidFill>
            <a:srgbClr val="91B7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noAutofit/>
          </a:bodyPr>
          <a:lstStyle/>
          <a:p>
            <a:pPr>
              <a:lnSpc>
                <a:spcPct val="125000"/>
              </a:lnSpc>
            </a:pPr>
            <a:endParaRPr lang="nl-NL" sz="1200">
              <a:solidFill>
                <a:schemeClr val="accent2"/>
              </a:solidFill>
              <a:latin typeface="+mj-lt"/>
              <a:ea typeface="+mj-ea"/>
              <a:cs typeface="Segoe UI Semilight" panose="020B0402040204020203" pitchFamily="34" charset="0"/>
            </a:endParaRPr>
          </a:p>
        </p:txBody>
      </p:sp>
      <p:sp>
        <p:nvSpPr>
          <p:cNvPr id="2" name="Driehoek 7">
            <a:extLst>
              <a:ext uri="{FF2B5EF4-FFF2-40B4-BE49-F238E27FC236}">
                <a16:creationId xmlns:a16="http://schemas.microsoft.com/office/drawing/2014/main" id="{B7A89C23-E19D-B8DE-93EF-ED2E28E054AF}"/>
              </a:ext>
            </a:extLst>
          </p:cNvPr>
          <p:cNvSpPr/>
          <p:nvPr/>
        </p:nvSpPr>
        <p:spPr>
          <a:xfrm rot="5400000">
            <a:off x="1780809" y="5385027"/>
            <a:ext cx="457200" cy="274320"/>
          </a:xfrm>
          <a:prstGeom prst="triangle">
            <a:avLst/>
          </a:prstGeom>
          <a:solidFill>
            <a:srgbClr val="91B7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noAutofit/>
          </a:bodyPr>
          <a:lstStyle/>
          <a:p>
            <a:pPr>
              <a:lnSpc>
                <a:spcPct val="125000"/>
              </a:lnSpc>
            </a:pPr>
            <a:endParaRPr lang="nl-NL" sz="1200">
              <a:solidFill>
                <a:schemeClr val="accent2"/>
              </a:solidFill>
              <a:latin typeface="+mj-lt"/>
              <a:ea typeface="+mj-ea"/>
              <a:cs typeface="Segoe UI Semilight" panose="020B0402040204020203" pitchFamily="34" charset="0"/>
            </a:endParaRPr>
          </a:p>
        </p:txBody>
      </p:sp>
      <p:sp>
        <p:nvSpPr>
          <p:cNvPr id="4" name="Driehoek 7">
            <a:extLst>
              <a:ext uri="{FF2B5EF4-FFF2-40B4-BE49-F238E27FC236}">
                <a16:creationId xmlns:a16="http://schemas.microsoft.com/office/drawing/2014/main" id="{93E80953-49B0-239C-8581-88B555995F4C}"/>
              </a:ext>
            </a:extLst>
          </p:cNvPr>
          <p:cNvSpPr/>
          <p:nvPr/>
        </p:nvSpPr>
        <p:spPr>
          <a:xfrm rot="5400000">
            <a:off x="1780809" y="6248929"/>
            <a:ext cx="457200" cy="274320"/>
          </a:xfrm>
          <a:prstGeom prst="triangle">
            <a:avLst/>
          </a:prstGeom>
          <a:solidFill>
            <a:srgbClr val="91B7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noAutofit/>
          </a:bodyPr>
          <a:lstStyle/>
          <a:p>
            <a:pPr>
              <a:lnSpc>
                <a:spcPct val="125000"/>
              </a:lnSpc>
            </a:pPr>
            <a:endParaRPr lang="nl-NL" sz="1200">
              <a:solidFill>
                <a:schemeClr val="accent2"/>
              </a:solidFill>
              <a:latin typeface="+mj-lt"/>
              <a:ea typeface="+mj-ea"/>
              <a:cs typeface="Segoe UI Semilight" panose="020B0402040204020203" pitchFamily="34" charset="0"/>
            </a:endParaRPr>
          </a:p>
        </p:txBody>
      </p:sp>
      <p:pic>
        <p:nvPicPr>
          <p:cNvPr id="6" name="doLogoTeal">
            <a:extLst>
              <a:ext uri="{FF2B5EF4-FFF2-40B4-BE49-F238E27FC236}">
                <a16:creationId xmlns:a16="http://schemas.microsoft.com/office/drawing/2014/main" id="{9ED4F344-DC9B-DE84-B944-3169A52F9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Tree>
    <p:extLst>
      <p:ext uri="{BB962C8B-B14F-4D97-AF65-F5344CB8AC3E}">
        <p14:creationId xmlns:p14="http://schemas.microsoft.com/office/powerpoint/2010/main" val="9834820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ProposalTemplate_2AUG21" id="{34F8B56C-2B83-4C03-8B06-603CA3FAD9DB}" vid="{07795C5B-B3C8-4F8A-999A-9FE8548529A0}"/>
    </a:ext>
  </a:extLst>
</a:theme>
</file>

<file path=ppt/theme/theme2.xml><?xml version="1.0" encoding="utf-8"?>
<a:theme xmlns:a="http://schemas.openxmlformats.org/drawingml/2006/main" name="6_Office Theme">
  <a:themeElements>
    <a:clrScheme name="SKIM">
      <a:dk1>
        <a:sysClr val="windowText" lastClr="000000"/>
      </a:dk1>
      <a:lt1>
        <a:sysClr val="window" lastClr="FFFFFF"/>
      </a:lt1>
      <a:dk2>
        <a:srgbClr val="473A98"/>
      </a:dk2>
      <a:lt2>
        <a:srgbClr val="F6BC92"/>
      </a:lt2>
      <a:accent1>
        <a:srgbClr val="1C6D7D"/>
      </a:accent1>
      <a:accent2>
        <a:srgbClr val="8CBEA0"/>
      </a:accent2>
      <a:accent3>
        <a:srgbClr val="EF7B26"/>
      </a:accent3>
      <a:accent4>
        <a:srgbClr val="AFAFAF"/>
      </a:accent4>
      <a:accent5>
        <a:srgbClr val="0070C0"/>
      </a:accent5>
      <a:accent6>
        <a:srgbClr val="D40E38"/>
      </a:accent6>
      <a:hlink>
        <a:srgbClr val="F6BC92"/>
      </a:hlink>
      <a:folHlink>
        <a:srgbClr val="EF7B26"/>
      </a:folHlink>
    </a:clrScheme>
    <a:fontScheme name="SKIMGrou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40000"/>
            <a:lumOff val="60000"/>
          </a:schemeClr>
        </a:solidFill>
        <a:ln w="190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200" b="1" dirty="0" smtClean="0">
            <a:solidFill>
              <a:schemeClr val="bg2">
                <a:lumMod val="75000"/>
              </a:schemeClr>
            </a:solidFill>
            <a:latin typeface="+mj-lt"/>
            <a:cs typeface="MV Boli" panose="0200050003020009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solidFill>
          <a:tailEnd type="none" w="lg" len="med"/>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solidFill>
        <a:ln>
          <a:noFill/>
        </a:ln>
      </a:spPr>
      <a:bodyPr wrap="square" lIns="45720" tIns="45720" rIns="45720" bIns="45720" rtlCol="0" anchor="ctr">
        <a:spAutoFit/>
      </a:bodyPr>
      <a:lstStyle>
        <a:defPPr algn="l">
          <a:defRPr sz="2400" dirty="0" smtClean="0">
            <a:latin typeface="+mn-lt"/>
            <a:cs typeface="MV Boli" panose="02000500030200090000" pitchFamily="2" charset="0"/>
          </a:defRPr>
        </a:defPPr>
      </a:lstStyle>
    </a:txDef>
  </a:objectDefaults>
  <a:extraClrSchemeLst/>
  <a:extLst>
    <a:ext uri="{05A4C25C-085E-4340-85A3-A5531E510DB2}">
      <thm15:themeFamily xmlns:thm15="http://schemas.microsoft.com/office/thememl/2012/main" name="SKIM.potx" id="{EB750A70-D1B5-4136-A661-0101CEDCA1BC}" vid="{4F72588E-2F8E-4057-8B97-3A172CB49B42}"/>
    </a:ext>
  </a:extLst>
</a:theme>
</file>

<file path=ppt/theme/theme3.xml><?xml version="1.0" encoding="utf-8"?>
<a:theme xmlns:a="http://schemas.openxmlformats.org/drawingml/2006/main" name="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GenericTemplate_2AUG21" id="{0FE52DC3-EFCF-43B9-A2D3-F4BF07DE4227}" vid="{1EB7C8C8-DEFD-4EDF-B97A-2289D77EF7D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6f9fa31-3386-4fc1-88da-3652b9cb4154">
      <Terms xmlns="http://schemas.microsoft.com/office/infopath/2007/PartnerControls"/>
    </lcf76f155ced4ddcb4097134ff3c332f>
    <TaxCatchAll xmlns="b7ed3ff3-4228-478a-ae94-5a88815d00c3" xsi:nil="true"/>
  </documentManagement>
</p:properti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6f9fa31-3386-4fc1-88da-3652b9cb4154">
      <Terms xmlns="http://schemas.microsoft.com/office/infopath/2007/PartnerControls"/>
    </lcf76f155ced4ddcb4097134ff3c332f>
    <TaxCatchAll xmlns="b7ed3ff3-4228-478a-ae94-5a88815d00c3" xsi:nil="true"/>
  </documentManagement>
</p:properties>
</file>

<file path=customXml/item4.xml><?xml version="1.0" encoding="utf-8"?>
<?mso-contentType ?>
<spe:Receivers xmlns:spe="http://schemas.microsoft.com/sharepoint/event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t:contentTypeSchema xmlns:ct="http://schemas.microsoft.com/office/2006/metadata/contentType" xmlns:ma="http://schemas.microsoft.com/office/2006/metadata/properties/metaAttributes" ct:_="" ma:_="" ma:contentTypeName="Document" ma:contentTypeID="0x01010035F49970AD742B4A836470A982853E9E" ma:contentTypeVersion="12" ma:contentTypeDescription="Create a new document." ma:contentTypeScope="" ma:versionID="8b319b0a0dd6f7dd79ca845119c1a9e3">
  <xsd:schema xmlns:xsd="http://www.w3.org/2001/XMLSchema" xmlns:xs="http://www.w3.org/2001/XMLSchema" xmlns:p="http://schemas.microsoft.com/office/2006/metadata/properties" xmlns:ns2="b7ed3ff3-4228-478a-ae94-5a88815d00c3" xmlns:ns3="c6f9fa31-3386-4fc1-88da-3652b9cb4154" targetNamespace="http://schemas.microsoft.com/office/2006/metadata/properties" ma:root="true" ma:fieldsID="aa8107ccdd807c14d2d76c2db8118d23" ns2:_="" ns3:_="">
    <xsd:import namespace="b7ed3ff3-4228-478a-ae94-5a88815d00c3"/>
    <xsd:import namespace="c6f9fa31-3386-4fc1-88da-3652b9cb4154"/>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ed3ff3-4228-478a-ae94-5a88815d00c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7" nillable="true" ma:displayName="Taxonomy Catch All Column" ma:hidden="true" ma:list="{d19eceab-d201-4408-bd76-06c0eded2017}" ma:internalName="TaxCatchAll" ma:showField="CatchAllData" ma:web="b7ed3ff3-4228-478a-ae94-5a88815d00c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6f9fa31-3386-4fc1-88da-3652b9cb415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9f3a0fd8-47ec-4062-bcc9-83254fedea56"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mso-contentType ?>
<spe:Receivers xmlns:spe="http://schemas.microsoft.com/sharepoint/events"/>
</file>

<file path=customXml/itemProps1.xml><?xml version="1.0" encoding="utf-8"?>
<ds:datastoreItem xmlns:ds="http://schemas.openxmlformats.org/officeDocument/2006/customXml" ds:itemID="{94F24F3D-BC07-49D5-B034-9B5D0D1699AF}">
  <ds:schemaRefs>
    <ds:schemaRef ds:uri="http://schemas.microsoft.com/sharepoint/v3/contenttype/forms"/>
  </ds:schemaRefs>
</ds:datastoreItem>
</file>

<file path=customXml/itemProps2.xml><?xml version="1.0" encoding="utf-8"?>
<ds:datastoreItem xmlns:ds="http://schemas.openxmlformats.org/officeDocument/2006/customXml" ds:itemID="{5923169C-91DE-4E90-BF89-492B5DE49DD4}">
  <ds:schemaRefs>
    <ds:schemaRef ds:uri="b7ed3ff3-4228-478a-ae94-5a88815d00c3"/>
    <ds:schemaRef ds:uri="c6f9fa31-3386-4fc1-88da-3652b9cb41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BAA2D99-A7EB-4622-8890-EC8655C473AD}">
  <ds:schemaRefs>
    <ds:schemaRef ds:uri="b7ed3ff3-4228-478a-ae94-5a88815d00c3"/>
    <ds:schemaRef ds:uri="c6f9fa31-3386-4fc1-88da-3652b9cb4154"/>
    <ds:schemaRef ds:uri="http://schemas.microsoft.com/office/2006/metadata/properties"/>
    <ds:schemaRef ds:uri="http://schemas.microsoft.com/office/infopath/2007/PartnerControls"/>
  </ds:schemaRefs>
</ds:datastoreItem>
</file>

<file path=customXml/itemProps4.xml><?xml version="1.0" encoding="utf-8"?>
<ds:datastoreItem xmlns:ds="http://schemas.openxmlformats.org/officeDocument/2006/customXml" ds:itemID="{B0B6ABC7-E5E9-42A1-91C2-AA25A53240AE}">
  <ds:schemaRefs>
    <ds:schemaRef ds:uri="http://schemas.microsoft.com/sharepoint/events"/>
  </ds:schemaRefs>
</ds:datastoreItem>
</file>

<file path=customXml/itemProps5.xml><?xml version="1.0" encoding="utf-8"?>
<ds:datastoreItem xmlns:ds="http://schemas.openxmlformats.org/officeDocument/2006/customXml" ds:itemID="{9D45AD4B-174D-435E-A6A8-1DCC78A97497}">
  <ds:schemaRefs>
    <ds:schemaRef ds:uri="http://schemas.microsoft.com/sharepoint/v3/contenttype/forms"/>
  </ds:schemaRefs>
</ds:datastoreItem>
</file>

<file path=customXml/itemProps6.xml><?xml version="1.0" encoding="utf-8"?>
<ds:datastoreItem xmlns:ds="http://schemas.openxmlformats.org/officeDocument/2006/customXml" ds:itemID="{544A2CBB-40D1-4FBF-BDDF-9E6070C29D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ed3ff3-4228-478a-ae94-5a88815d00c3"/>
    <ds:schemaRef ds:uri="c6f9fa31-3386-4fc1-88da-3652b9cb41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0C641DFD-3E2F-4BD1-AFC9-6719C127020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SKIM_ProposalTemplate_2AUG21</Template>
  <TotalTime>17</TotalTime>
  <Words>5979</Words>
  <Application>Microsoft Office PowerPoint</Application>
  <PresentationFormat>Widescreen</PresentationFormat>
  <Paragraphs>783</Paragraphs>
  <Slides>48</Slides>
  <Notes>20</Notes>
  <HiddenSlides>0</HiddenSlides>
  <MMClips>0</MMClips>
  <ScaleCrop>false</ScaleCrop>
  <HeadingPairs>
    <vt:vector size="4" baseType="variant">
      <vt:variant>
        <vt:lpstr>Theme</vt:lpstr>
      </vt:variant>
      <vt:variant>
        <vt:i4>3</vt:i4>
      </vt:variant>
      <vt:variant>
        <vt:lpstr>Slide Titles</vt:lpstr>
      </vt:variant>
      <vt:variant>
        <vt:i4>48</vt:i4>
      </vt:variant>
    </vt:vector>
  </HeadingPairs>
  <TitlesOfParts>
    <vt:vector size="51" baseType="lpstr">
      <vt:lpstr>Office Theme</vt:lpstr>
      <vt:lpstr>6_Office Theme</vt:lpstr>
      <vt:lpstr>Office Theme</vt:lpstr>
      <vt:lpstr>Alpro Sustainability Claims</vt:lpstr>
      <vt:lpstr>Nice to be working together again!</vt:lpstr>
      <vt:lpstr>Proposal Summary</vt:lpstr>
      <vt:lpstr>What we can do for you</vt:lpstr>
      <vt:lpstr>The opportunity</vt:lpstr>
      <vt:lpstr>Objectives</vt:lpstr>
      <vt:lpstr>SKIM will provide answers to the following research objectives</vt:lpstr>
      <vt:lpstr>Considerations</vt:lpstr>
      <vt:lpstr>Factors shaping our recommended approach</vt:lpstr>
      <vt:lpstr>SKIM Claim Creation Guidelines  </vt:lpstr>
      <vt:lpstr>5 principles to consider for sustainability messages in particular</vt:lpstr>
      <vt:lpstr>Consumers relate sustainability most closely to health and price. But it can also ladder up further to quality and taste</vt:lpstr>
      <vt:lpstr>Our approach in detail</vt:lpstr>
      <vt:lpstr>At SKIM, we take a consultative approach with our clients</vt:lpstr>
      <vt:lpstr>For this business question, we propose an extended two-step approach:</vt:lpstr>
      <vt:lpstr>Phase 1: Optional Qual Bites</vt:lpstr>
      <vt:lpstr>PowerPoint Presentation</vt:lpstr>
      <vt:lpstr>Qual Bite thought starters </vt:lpstr>
      <vt:lpstr>output examples</vt:lpstr>
      <vt:lpstr>We recommend (initially) focusing on one market for QualBites</vt:lpstr>
      <vt:lpstr>Phase 1:  Claims Lab</vt:lpstr>
      <vt:lpstr>PowerPoint Presentation</vt:lpstr>
      <vt:lpstr>PowerPoint Presentation</vt:lpstr>
      <vt:lpstr>PowerPoint Presentation</vt:lpstr>
      <vt:lpstr>SKIM’s role in the workshop</vt:lpstr>
      <vt:lpstr>Input / output of the workshop</vt:lpstr>
      <vt:lpstr>Phase 2:  Consumer Screening</vt:lpstr>
      <vt:lpstr>PowerPoint Presentation</vt:lpstr>
      <vt:lpstr>The research design consists of 6 modules, including </vt:lpstr>
      <vt:lpstr>The swiping module</vt:lpstr>
      <vt:lpstr>The trade-off module</vt:lpstr>
      <vt:lpstr>Purchase Intent</vt:lpstr>
      <vt:lpstr>KPI rating</vt:lpstr>
      <vt:lpstr>Deep dive module – Qualitative Feedback</vt:lpstr>
      <vt:lpstr>Health / Taste perception</vt:lpstr>
      <vt:lpstr>Understanding perceptions – both explicitly and implicitly</vt:lpstr>
      <vt:lpstr>Shapley values regression</vt:lpstr>
      <vt:lpstr>Mapping perceptions into actionable quadrants</vt:lpstr>
      <vt:lpstr>We cover 5 global markets</vt:lpstr>
      <vt:lpstr>Deliverables &amp; Insights</vt:lpstr>
      <vt:lpstr>Key output: Impact Score</vt:lpstr>
      <vt:lpstr>Example Output: KPIs &amp; Purchase Intent</vt:lpstr>
      <vt:lpstr>Example Output: Open ends – Why are the claims motivating to buy?</vt:lpstr>
      <vt:lpstr>Timeline and investment</vt:lpstr>
      <vt:lpstr>Timeline for 5 countries</vt:lpstr>
      <vt:lpstr>Investment</vt:lpstr>
      <vt:lpstr>Terms of agreement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SKIM Proposal - F8763</dc:title>
  <dc:creator>SKIM;Matthijs Pons</dc:creator>
  <cp:lastModifiedBy>Charlotte Newman</cp:lastModifiedBy>
  <cp:revision>2</cp:revision>
  <dcterms:created xsi:type="dcterms:W3CDTF">2023-02-20T15:36:57Z</dcterms:created>
  <dcterms:modified xsi:type="dcterms:W3CDTF">2023-10-03T08:44:12Z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0x01010035F49970AD742B4A836470A982853E9E</vt:lpwstr>
  </property>
</Properties>
</file>